
<file path=[Content_Types].xml><?xml version="1.0" encoding="utf-8"?>
<Types xmlns="http://schemas.openxmlformats.org/package/2006/content-types">
  <Default Extension="png" ContentType="image/png"/>
  <Default Extension="svg" ContentType="image/svg+xml"/>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2.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3.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4" r:id="rId6"/>
    <p:sldMasterId id="2147483683" r:id="rId7"/>
    <p:sldMasterId id="2147483703" r:id="rId8"/>
    <p:sldMasterId id="2147483740" r:id="rId9"/>
    <p:sldMasterId id="2147483745" r:id="rId10"/>
    <p:sldMasterId id="2147483766" r:id="rId11"/>
    <p:sldMasterId id="2147483791" r:id="rId12"/>
  </p:sldMasterIdLst>
  <p:notesMasterIdLst>
    <p:notesMasterId r:id="rId92"/>
  </p:notesMasterIdLst>
  <p:sldIdLst>
    <p:sldId id="335" r:id="rId13"/>
    <p:sldId id="33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36" r:id="rId27"/>
    <p:sldId id="337"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8" r:id="rId58"/>
    <p:sldId id="339" r:id="rId59"/>
    <p:sldId id="340" r:id="rId60"/>
    <p:sldId id="354" r:id="rId61"/>
    <p:sldId id="355" r:id="rId62"/>
    <p:sldId id="356" r:id="rId63"/>
    <p:sldId id="357" r:id="rId64"/>
    <p:sldId id="358" r:id="rId65"/>
    <p:sldId id="359" r:id="rId66"/>
    <p:sldId id="360" r:id="rId67"/>
    <p:sldId id="361" r:id="rId68"/>
    <p:sldId id="362" r:id="rId69"/>
    <p:sldId id="363" r:id="rId70"/>
    <p:sldId id="256" r:id="rId71"/>
    <p:sldId id="257" r:id="rId72"/>
    <p:sldId id="284" r:id="rId73"/>
    <p:sldId id="262" r:id="rId74"/>
    <p:sldId id="275" r:id="rId75"/>
    <p:sldId id="278" r:id="rId76"/>
    <p:sldId id="279" r:id="rId77"/>
    <p:sldId id="280" r:id="rId78"/>
    <p:sldId id="291" r:id="rId79"/>
    <p:sldId id="282" r:id="rId80"/>
    <p:sldId id="263" r:id="rId81"/>
    <p:sldId id="285" r:id="rId82"/>
    <p:sldId id="286" r:id="rId83"/>
    <p:sldId id="287" r:id="rId84"/>
    <p:sldId id="288" r:id="rId85"/>
    <p:sldId id="289" r:id="rId86"/>
    <p:sldId id="273" r:id="rId87"/>
    <p:sldId id="290" r:id="rId88"/>
    <p:sldId id="378" r:id="rId89"/>
    <p:sldId id="379" r:id="rId90"/>
    <p:sldId id="26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p Service" id="{BD3ABA0B-C99E-4EAB-A74C-3377C52B36C2}">
          <p14:sldIdLst>
            <p14:sldId id="335"/>
            <p14:sldId id="334"/>
            <p14:sldId id="365"/>
            <p14:sldId id="366"/>
            <p14:sldId id="367"/>
            <p14:sldId id="368"/>
            <p14:sldId id="369"/>
            <p14:sldId id="370"/>
            <p14:sldId id="371"/>
            <p14:sldId id="372"/>
            <p14:sldId id="373"/>
            <p14:sldId id="374"/>
            <p14:sldId id="375"/>
            <p14:sldId id="376"/>
            <p14:sldId id="336"/>
            <p14:sldId id="337"/>
            <p14:sldId id="292"/>
            <p14:sldId id="293"/>
            <p14:sldId id="294"/>
            <p14:sldId id="295"/>
            <p14:sldId id="296"/>
            <p14:sldId id="297"/>
            <p14:sldId id="298"/>
            <p14:sldId id="299"/>
            <p14:sldId id="300"/>
            <p14:sldId id="301"/>
            <p14:sldId id="302"/>
            <p14:sldId id="303"/>
            <p14:sldId id="304"/>
            <p14:sldId id="305"/>
            <p14:sldId id="306"/>
            <p14:sldId id="307"/>
          </p14:sldIdLst>
        </p14:section>
        <p14:section name="Product" id="{07CAFAD0-D188-43F2-A26E-115F83BE9633}">
          <p14:sldIdLst>
            <p14:sldId id="320"/>
            <p14:sldId id="321"/>
            <p14:sldId id="322"/>
            <p14:sldId id="323"/>
            <p14:sldId id="324"/>
            <p14:sldId id="325"/>
            <p14:sldId id="326"/>
            <p14:sldId id="327"/>
            <p14:sldId id="328"/>
            <p14:sldId id="329"/>
            <p14:sldId id="330"/>
            <p14:sldId id="331"/>
            <p14:sldId id="332"/>
          </p14:sldIdLst>
        </p14:section>
        <p14:section name="Azure Functions" id="{44944750-5D0D-4F86-B7A6-4AF2AE21186F}">
          <p14:sldIdLst>
            <p14:sldId id="338"/>
            <p14:sldId id="339"/>
            <p14:sldId id="340"/>
            <p14:sldId id="354"/>
            <p14:sldId id="355"/>
            <p14:sldId id="356"/>
            <p14:sldId id="357"/>
            <p14:sldId id="358"/>
            <p14:sldId id="359"/>
            <p14:sldId id="360"/>
            <p14:sldId id="361"/>
            <p14:sldId id="362"/>
            <p14:sldId id="363"/>
          </p14:sldIdLst>
        </p14:section>
        <p14:section name="CosmosDB" id="{B0B04EF0-0FBC-440F-AC0D-87C109AEA45B}">
          <p14:sldIdLst>
            <p14:sldId id="256"/>
            <p14:sldId id="257"/>
            <p14:sldId id="284"/>
          </p14:sldIdLst>
        </p14:section>
        <p14:section name="Benefits" id="{895B9D3A-E236-4370-944C-B4DAA647B28A}">
          <p14:sldIdLst>
            <p14:sldId id="262"/>
            <p14:sldId id="275"/>
            <p14:sldId id="278"/>
            <p14:sldId id="279"/>
            <p14:sldId id="280"/>
            <p14:sldId id="291"/>
            <p14:sldId id="282"/>
          </p14:sldIdLst>
        </p14:section>
        <p14:section name="Solutions" id="{EDA5FDC3-B855-47B7-8D65-5B56187A4981}">
          <p14:sldIdLst>
            <p14:sldId id="263"/>
            <p14:sldId id="285"/>
            <p14:sldId id="286"/>
            <p14:sldId id="287"/>
            <p14:sldId id="288"/>
            <p14:sldId id="289"/>
          </p14:sldIdLst>
        </p14:section>
        <p14:section name="CTA" id="{87F70474-3857-4842-99B7-00B3E074CA92}">
          <p14:sldIdLst/>
        </p14:section>
        <p14:section name="Appendix" id="{ECEDBBDF-ADA3-472E-B685-AC7E3CF210FC}">
          <p14:sldIdLst>
            <p14:sldId id="273"/>
            <p14:sldId id="290"/>
            <p14:sldId id="378"/>
            <p14:sldId id="379"/>
            <p14:sldId id="2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eremy Thake" initials="JT" lastIdx="1" clrIdx="6"/>
  <p:cmAuthor id="1" name="Scott Knackstedt" initials="SK" lastIdx="10" clrIdx="0">
    <p:extLst/>
  </p:cmAuthor>
  <p:cmAuthor id="8" name="Chris Anderson (ZUMO)" initials="CA(" lastIdx="4" clrIdx="7"/>
  <p:cmAuthor id="2" name="Abby Breckenridge" initials="AB" lastIdx="16" clrIdx="1">
    <p:extLst/>
  </p:cmAuthor>
  <p:cmAuthor id="3" name="Daniel Schmeichler" initials="DES" lastIdx="6" clrIdx="2">
    <p:extLst/>
  </p:cmAuthor>
  <p:cmAuthor id="4" name="Thad Allen" initials="TA" lastIdx="2" clrIdx="3">
    <p:extLst/>
  </p:cmAuthor>
  <p:cmAuthor id="5" name="Daniel Schmeichler" initials="DS" lastIdx="1" clrIdx="4">
    <p:extLst/>
  </p:cmAuthor>
  <p:cmAuthor id="6" name="Yochay Kiriaty" initials="YK" lastIdx="2"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DF7"/>
    <a:srgbClr val="E8F6FA"/>
    <a:srgbClr val="B8D432"/>
    <a:srgbClr val="59B4D9"/>
    <a:srgbClr val="389AC7"/>
    <a:srgbClr val="0078D7"/>
    <a:srgbClr val="BAD80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02" autoAdjust="0"/>
    <p:restoredTop sz="97845" autoAdjust="0"/>
  </p:normalViewPr>
  <p:slideViewPr>
    <p:cSldViewPr snapToGrid="0">
      <p:cViewPr varScale="1">
        <p:scale>
          <a:sx n="107" d="100"/>
          <a:sy n="107" d="100"/>
        </p:scale>
        <p:origin x="45" y="4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slide" Target="slides/slide72.xml"/><Relationship Id="rId89" Type="http://schemas.openxmlformats.org/officeDocument/2006/relationships/slide" Target="slides/slide77.xml"/><Relationship Id="rId97"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slide" Target="slides/slide59.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5" Type="http://schemas.openxmlformats.org/officeDocument/2006/relationships/slideMaster" Target="slideMasters/slideMaster1.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viewProps" Target="view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4.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commentAuthors" Target="commentAuthors.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6.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6-09-11T22:23:39.897" idx="2">
    <p:pos x="10" y="10"/>
    <p:text>not clear what message this slide drives</p:text>
    <p:extLst>
      <p:ext uri="{C676402C-5697-4E1C-873F-D02D1690AC5C}">
        <p15:threadingInfo xmlns:p15="http://schemas.microsoft.com/office/powerpoint/2012/main" timeZoneBias="420"/>
      </p:ext>
    </p:extLst>
  </p:cm>
  <p:cm authorId="7" dt="2016-10-06T10:58:21.841" idx="1">
    <p:pos x="106" y="106"/>
    <p:text>Chris has changed this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16-05-26T20:05:11.253" idx="4">
    <p:pos x="10" y="10"/>
    <p:text>Show code snippet, and annotate trigger, input, output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5-08T10:46:55.188" idx="7">
    <p:pos x="4223" y="1935"/>
    <p:text>Thad, she writes "The badge under ‘latency’ needs to say: &lt;10ms 99Th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FFB23-0FF1-4850-84DC-09DF24E334BB}" type="datetimeFigureOut">
              <a:rPr lang="en-US" smtClean="0"/>
              <a:t>9/28/2017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6BA33-6360-40A1-9606-58E0047CF44A}" type="slidenum">
              <a:rPr lang="en-US" smtClean="0"/>
              <a:t>‹#›</a:t>
            </a:fld>
            <a:endParaRPr lang="en-US"/>
          </a:p>
        </p:txBody>
      </p:sp>
    </p:spTree>
    <p:extLst>
      <p:ext uri="{BB962C8B-B14F-4D97-AF65-F5344CB8AC3E}">
        <p14:creationId xmlns:p14="http://schemas.microsoft.com/office/powerpoint/2010/main" val="1426301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July 2017</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753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*App Service on Azure Stack is in Preview as of July 2017.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0204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Momentum data captured June 2017.</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127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4:46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969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32007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4:46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4861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D632E91-36B7-4D09-8FD5-42867E2BDF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790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171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93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358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771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415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950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833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App for Containers is currently in public preview as of July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25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 for Containers is currently in public preview as of July 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871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App for Containers is currently in public preview as of July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940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App for Containers is currently in public preview as of July 2017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751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286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125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370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4:46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489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Mono-lithic application -&gt; loosely coupled components</a:t>
            </a:r>
          </a:p>
          <a:p>
            <a:r>
              <a:rPr lang="en-US" dirty="0"/>
              <a:t>Events happening </a:t>
            </a:r>
            <a:r>
              <a:rPr lang="en-US" dirty="0" err="1"/>
              <a:t>async</a:t>
            </a:r>
            <a:r>
              <a:rPr lang="en-US" dirty="0"/>
              <a:t> outside client application</a:t>
            </a:r>
          </a:p>
          <a:p>
            <a:r>
              <a:rPr lang="en-US" dirty="0"/>
              <a:t>Build/use micro-functionality to react to a single event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478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2013</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D0453-48B5-43F9-B1E7-215434FD090C}"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618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800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196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116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417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719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 5:39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94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whole (top level) Dev Ops story where Dev build </a:t>
            </a:r>
            <a:r>
              <a:rPr lang="en-US" baseline="0" dirty="0" err="1"/>
              <a:t>wounderful</a:t>
            </a:r>
            <a:r>
              <a:rPr lang="en-US" baseline="0" dirty="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dirty="0" err="1"/>
              <a:t>devs</a:t>
            </a:r>
            <a:r>
              <a:rPr lang="en-US" baseline="0" dirty="0"/>
              <a:t> can make updates.  Rinse and repeat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735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59</a:t>
            </a:fld>
            <a:endParaRPr lang="en-US"/>
          </a:p>
        </p:txBody>
      </p:sp>
    </p:spTree>
    <p:extLst>
      <p:ext uri="{BB962C8B-B14F-4D97-AF65-F5344CB8AC3E}">
        <p14:creationId xmlns:p14="http://schemas.microsoft.com/office/powerpoint/2010/main" val="3874074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60</a:t>
            </a:fld>
            <a:endParaRPr lang="en-US"/>
          </a:p>
        </p:txBody>
      </p:sp>
    </p:spTree>
    <p:extLst>
      <p:ext uri="{BB962C8B-B14F-4D97-AF65-F5344CB8AC3E}">
        <p14:creationId xmlns:p14="http://schemas.microsoft.com/office/powerpoint/2010/main" val="184547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758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61</a:t>
            </a:fld>
            <a:endParaRPr lang="en-US"/>
          </a:p>
        </p:txBody>
      </p:sp>
    </p:spTree>
    <p:extLst>
      <p:ext uri="{BB962C8B-B14F-4D97-AF65-F5344CB8AC3E}">
        <p14:creationId xmlns:p14="http://schemas.microsoft.com/office/powerpoint/2010/main" val="3228880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62</a:t>
            </a:fld>
            <a:endParaRPr lang="en-US"/>
          </a:p>
        </p:txBody>
      </p:sp>
    </p:spTree>
    <p:extLst>
      <p:ext uri="{BB962C8B-B14F-4D97-AF65-F5344CB8AC3E}">
        <p14:creationId xmlns:p14="http://schemas.microsoft.com/office/powerpoint/2010/main" val="67246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63</a:t>
            </a:fld>
            <a:endParaRPr lang="en-US"/>
          </a:p>
        </p:txBody>
      </p:sp>
    </p:spTree>
    <p:extLst>
      <p:ext uri="{BB962C8B-B14F-4D97-AF65-F5344CB8AC3E}">
        <p14:creationId xmlns:p14="http://schemas.microsoft.com/office/powerpoint/2010/main" val="446804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64</a:t>
            </a:fld>
            <a:endParaRPr lang="en-US"/>
          </a:p>
        </p:txBody>
      </p:sp>
    </p:spTree>
    <p:extLst>
      <p:ext uri="{BB962C8B-B14F-4D97-AF65-F5344CB8AC3E}">
        <p14:creationId xmlns:p14="http://schemas.microsoft.com/office/powerpoint/2010/main" val="922004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65</a:t>
            </a:fld>
            <a:endParaRPr lang="en-US"/>
          </a:p>
        </p:txBody>
      </p:sp>
    </p:spTree>
    <p:extLst>
      <p:ext uri="{BB962C8B-B14F-4D97-AF65-F5344CB8AC3E}">
        <p14:creationId xmlns:p14="http://schemas.microsoft.com/office/powerpoint/2010/main" val="1621834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66</a:t>
            </a:fld>
            <a:endParaRPr lang="en-US"/>
          </a:p>
        </p:txBody>
      </p:sp>
    </p:spTree>
    <p:extLst>
      <p:ext uri="{BB962C8B-B14F-4D97-AF65-F5344CB8AC3E}">
        <p14:creationId xmlns:p14="http://schemas.microsoft.com/office/powerpoint/2010/main" val="2048140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Only service with financially-backed SLAs for millisecond latency at the 99th percentile, 99.99% HA and guaranteed throughput and consistency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Text was: </a:t>
            </a:r>
            <a:r>
              <a:rPr lang="en-US" sz="1200" b="1" dirty="0">
                <a:solidFill>
                  <a:schemeClr val="accent3"/>
                </a:solidFill>
                <a:latin typeface="Segoe UI Semibold" charset="0"/>
                <a:ea typeface="Segoe UI Semibold" charset="0"/>
                <a:cs typeface="Segoe UI Semibold" charset="0"/>
              </a:rPr>
              <a:t>Access leading SLAs for latency at the 99th percentile, 99.99% HA, guaranteed throughput and consistency </a:t>
            </a:r>
            <a:endParaRPr lang="en-US" b="0" dirty="0"/>
          </a:p>
        </p:txBody>
      </p:sp>
      <p:sp>
        <p:nvSpPr>
          <p:cNvPr id="4" name="Slide Number Placeholder 3"/>
          <p:cNvSpPr>
            <a:spLocks noGrp="1"/>
          </p:cNvSpPr>
          <p:nvPr>
            <p:ph type="sldNum" sz="quarter" idx="10"/>
          </p:nvPr>
        </p:nvSpPr>
        <p:spPr/>
        <p:txBody>
          <a:bodyPr/>
          <a:lstStyle/>
          <a:p>
            <a:fld id="{5996BA33-6360-40A1-9606-58E0047CF44A}" type="slidenum">
              <a:rPr lang="en-US" smtClean="0"/>
              <a:t>67</a:t>
            </a:fld>
            <a:endParaRPr lang="en-US"/>
          </a:p>
        </p:txBody>
      </p:sp>
    </p:spTree>
    <p:extLst>
      <p:ext uri="{BB962C8B-B14F-4D97-AF65-F5344CB8AC3E}">
        <p14:creationId xmlns:p14="http://schemas.microsoft.com/office/powerpoint/2010/main" val="2380455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68</a:t>
            </a:fld>
            <a:endParaRPr lang="en-US"/>
          </a:p>
        </p:txBody>
      </p:sp>
    </p:spTree>
    <p:extLst>
      <p:ext uri="{BB962C8B-B14F-4D97-AF65-F5344CB8AC3E}">
        <p14:creationId xmlns:p14="http://schemas.microsoft.com/office/powerpoint/2010/main" val="413527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69</a:t>
            </a:fld>
            <a:endParaRPr lang="en-US"/>
          </a:p>
        </p:txBody>
      </p:sp>
    </p:spTree>
    <p:extLst>
      <p:ext uri="{BB962C8B-B14F-4D97-AF65-F5344CB8AC3E}">
        <p14:creationId xmlns:p14="http://schemas.microsoft.com/office/powerpoint/2010/main" val="946394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70</a:t>
            </a:fld>
            <a:endParaRPr lang="en-US"/>
          </a:p>
        </p:txBody>
      </p:sp>
    </p:spTree>
    <p:extLst>
      <p:ext uri="{BB962C8B-B14F-4D97-AF65-F5344CB8AC3E}">
        <p14:creationId xmlns:p14="http://schemas.microsoft.com/office/powerpoint/2010/main" val="3599021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794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Elastically scale instantly to accommodate diverse and unpredictable </a:t>
            </a:r>
            <a:r>
              <a:rPr lang="en-US" dirty="0" err="1"/>
              <a:t>IoT</a:t>
            </a:r>
            <a:r>
              <a:rPr lang="en-US" dirty="0"/>
              <a:t> workloads without sacrificing ingestion or query performance</a:t>
            </a:r>
          </a:p>
          <a:p>
            <a:pPr lvl="2"/>
            <a:endParaRPr lang="en-US" dirty="0"/>
          </a:p>
          <a:p>
            <a:pPr lvl="2"/>
            <a:endParaRPr lang="en-US" dirty="0"/>
          </a:p>
          <a:p>
            <a:r>
              <a:rPr lang="en-US" b="1" dirty="0"/>
              <a:t>Toyota’s</a:t>
            </a:r>
            <a:r>
              <a:rPr lang="en-US" dirty="0"/>
              <a:t> connected-car platform collects massive volumes of sensor data in Azure Cosmos DB to deliver real-time customer service and vehicle diagnostics</a:t>
            </a:r>
          </a:p>
          <a:p>
            <a:pPr lvl="2"/>
            <a:endParaRPr lang="en-US" dirty="0"/>
          </a:p>
          <a:p>
            <a:r>
              <a:rPr lang="en-US" dirty="0"/>
              <a:t>Seamlessly integrates car to the digital life of customers that is safe, productive and fun.  </a:t>
            </a:r>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71</a:t>
            </a:fld>
            <a:endParaRPr lang="en-US"/>
          </a:p>
        </p:txBody>
      </p:sp>
    </p:spTree>
    <p:extLst>
      <p:ext uri="{BB962C8B-B14F-4D97-AF65-F5344CB8AC3E}">
        <p14:creationId xmlns:p14="http://schemas.microsoft.com/office/powerpoint/2010/main" val="1156569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personalized recommendations for customers in real time, using low-latency and tunable consistency settings for immediate insights</a:t>
            </a:r>
          </a:p>
          <a:p>
            <a:endParaRPr lang="en-US" dirty="0"/>
          </a:p>
          <a:p>
            <a:r>
              <a:rPr lang="en-US" b="1" dirty="0"/>
              <a:t>Real Madrid CF</a:t>
            </a:r>
            <a:r>
              <a:rPr lang="en-US" dirty="0"/>
              <a:t> uses Azure Cosmos DB to create customized, real-time fan experiences based on user profiles as well as real-world and digital interactions</a:t>
            </a:r>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72</a:t>
            </a:fld>
            <a:endParaRPr lang="en-US"/>
          </a:p>
        </p:txBody>
      </p:sp>
    </p:spTree>
    <p:extLst>
      <p:ext uri="{BB962C8B-B14F-4D97-AF65-F5344CB8AC3E}">
        <p14:creationId xmlns:p14="http://schemas.microsoft.com/office/powerpoint/2010/main" val="5173550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in-depth queries over diverse product catalogs, traffic spikes, and rapidly changing inventory</a:t>
            </a:r>
          </a:p>
          <a:p>
            <a:pPr lvl="2"/>
            <a:endParaRPr lang="en-US" dirty="0"/>
          </a:p>
          <a:p>
            <a:pPr lvl="2"/>
            <a:endParaRPr lang="en-US" dirty="0"/>
          </a:p>
          <a:p>
            <a:r>
              <a:rPr lang="en-US" b="1" dirty="0"/>
              <a:t>Jet.com</a:t>
            </a:r>
            <a:r>
              <a:rPr lang="en-US" dirty="0"/>
              <a:t> relies on real-time change feeds and elastic scaling in Azure Cosmos DB to handle the heavy traffic of Black Friday, Cyber Monday, and other promotional periods.</a:t>
            </a:r>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73</a:t>
            </a:fld>
            <a:endParaRPr lang="en-US"/>
          </a:p>
        </p:txBody>
      </p:sp>
    </p:spTree>
    <p:extLst>
      <p:ext uri="{BB962C8B-B14F-4D97-AF65-F5344CB8AC3E}">
        <p14:creationId xmlns:p14="http://schemas.microsoft.com/office/powerpoint/2010/main" val="938686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Elastically scale your database to accommodate unpredictable bursts of traffic and deliver low-latency multi-player experiences on a global scale​</a:t>
            </a:r>
          </a:p>
          <a:p>
            <a:pPr lvl="2"/>
            <a:endParaRPr lang="en-US" dirty="0"/>
          </a:p>
          <a:p>
            <a:r>
              <a:rPr lang="en-US" dirty="0"/>
              <a:t>The </a:t>
            </a:r>
            <a:r>
              <a:rPr lang="en-US" b="1" dirty="0"/>
              <a:t>Walking Dead: No Man’s Land</a:t>
            </a:r>
            <a:r>
              <a:rPr lang="en-US" dirty="0"/>
              <a:t> chose Azure Cosmos DB to manage massive traffic spikes at its launch and as its popularity increased</a:t>
            </a:r>
            <a:endParaRPr lang="en-US" sz="1400" dirty="0"/>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74</a:t>
            </a:fld>
            <a:endParaRPr lang="en-US"/>
          </a:p>
        </p:txBody>
      </p:sp>
    </p:spTree>
    <p:extLst>
      <p:ext uri="{BB962C8B-B14F-4D97-AF65-F5344CB8AC3E}">
        <p14:creationId xmlns:p14="http://schemas.microsoft.com/office/powerpoint/2010/main" val="1439795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75</a:t>
            </a:fld>
            <a:endParaRPr lang="en-US"/>
          </a:p>
        </p:txBody>
      </p:sp>
    </p:spTree>
    <p:extLst>
      <p:ext uri="{BB962C8B-B14F-4D97-AF65-F5344CB8AC3E}">
        <p14:creationId xmlns:p14="http://schemas.microsoft.com/office/powerpoint/2010/main" val="36052620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76</a:t>
            </a:fld>
            <a:endParaRPr lang="en-US"/>
          </a:p>
        </p:txBody>
      </p:sp>
    </p:spTree>
    <p:extLst>
      <p:ext uri="{BB962C8B-B14F-4D97-AF65-F5344CB8AC3E}">
        <p14:creationId xmlns:p14="http://schemas.microsoft.com/office/powerpoint/2010/main" val="1242907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79</a:t>
            </a:fld>
            <a:endParaRPr lang="en-US"/>
          </a:p>
        </p:txBody>
      </p:sp>
    </p:spTree>
    <p:extLst>
      <p:ext uri="{BB962C8B-B14F-4D97-AF65-F5344CB8AC3E}">
        <p14:creationId xmlns:p14="http://schemas.microsoft.com/office/powerpoint/2010/main" val="458052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July 2017</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55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57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862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978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7255F4-7C58-4BBA-A3F5-26B4C4AB0335}"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3064818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9665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14942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415097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65372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118504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183648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667471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562208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190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4324363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1113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7997846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399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04893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799689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568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6727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7555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460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82842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60510760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7569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171398428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28-09-2017</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dirty="0">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dirty="0">
              <a:solidFill>
                <a:srgbClr val="FFFFFF"/>
              </a:solidFill>
            </a:endParaRPr>
          </a:p>
        </p:txBody>
      </p:sp>
    </p:spTree>
    <p:extLst>
      <p:ext uri="{BB962C8B-B14F-4D97-AF65-F5344CB8AC3E}">
        <p14:creationId xmlns:p14="http://schemas.microsoft.com/office/powerpoint/2010/main" val="17132433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96804958"/>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50002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4064319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6643211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3935248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6999195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t>9/28/2017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2305742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t>9/28/2017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026594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t>9/28/2017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513691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638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1268734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6697891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9134843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104629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415051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5705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CECDB-304C-4837-8BFD-8932E434A46B}"/>
              </a:ext>
            </a:extLst>
          </p:cNvPr>
          <p:cNvPicPr>
            <a:picLocks noChangeAspect="1"/>
          </p:cNvPicPr>
          <p:nvPr userDrawn="1"/>
        </p:nvPicPr>
        <p:blipFill rotWithShape="1">
          <a:blip r:embed="rId2"/>
          <a:srcRect l="8413" t="12701" b="10109"/>
          <a:stretch/>
        </p:blipFill>
        <p:spPr>
          <a:xfrm flipH="1">
            <a:off x="-1" y="-1"/>
            <a:ext cx="12192002" cy="6858973"/>
          </a:xfrm>
          <a:prstGeom prst="rect">
            <a:avLst/>
          </a:prstGeom>
        </p:spPr>
      </p:pic>
      <p:sp>
        <p:nvSpPr>
          <p:cNvPr id="2" name="Rectangle 1"/>
          <p:cNvSpPr/>
          <p:nvPr userDrawn="1"/>
        </p:nvSpPr>
        <p:spPr bwMode="auto">
          <a:xfrm>
            <a:off x="269239" y="2077800"/>
            <a:ext cx="5378549" cy="3592580"/>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chemeClr val="tx1"/>
                    </a:gs>
                    <a:gs pos="35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chemeClr val="tx1"/>
                    </a:gs>
                    <a:gs pos="35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7332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9055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0864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4996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7255F4-7C58-4BBA-A3F5-26B4C4AB0335}"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3237719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21161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23307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12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61250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4701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870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0409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625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25959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1921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7255F4-7C58-4BBA-A3F5-26B4C4AB0335}" type="datetimeFigureOut">
              <a:rPr lang="en-US" smtClean="0"/>
              <a:t>9/28/2017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1919344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114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igh Title Only">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609600" y="6562731"/>
            <a:ext cx="2641704" cy="279397"/>
          </a:xfrm>
          <a:prstGeom prst="rect">
            <a:avLst/>
          </a:prstGeom>
        </p:spPr>
        <p:txBody>
          <a:bodyPr anchor="ctr"/>
          <a:lstStyle>
            <a:lvl1pPr>
              <a:defRPr sz="1333"/>
            </a:lvl1pPr>
          </a:lstStyle>
          <a:p>
            <a:pPr algn="ctr" defTabSz="914225">
              <a:defRPr/>
            </a:pPr>
            <a:r>
              <a:rPr lang="en-US">
                <a:solidFill>
                  <a:srgbClr val="000000">
                    <a:lumMod val="65000"/>
                    <a:lumOff val="35000"/>
                  </a:srgbClr>
                </a:solidFill>
                <a:latin typeface="Calibri" panose="020F0502020204030204"/>
              </a:rPr>
              <a:t>ARRYVE Confidential</a:t>
            </a:r>
            <a:endParaRPr lang="en-US" dirty="0">
              <a:solidFill>
                <a:srgbClr val="000000">
                  <a:lumMod val="65000"/>
                  <a:lumOff val="35000"/>
                </a:srgbClr>
              </a:solidFill>
              <a:latin typeface="Calibri" panose="020F0502020204030204"/>
            </a:endParaRPr>
          </a:p>
        </p:txBody>
      </p:sp>
      <p:sp>
        <p:nvSpPr>
          <p:cNvPr id="7" name="Slide Number Placeholder 5"/>
          <p:cNvSpPr>
            <a:spLocks noGrp="1"/>
          </p:cNvSpPr>
          <p:nvPr>
            <p:ph type="sldNum" sz="quarter" idx="12"/>
          </p:nvPr>
        </p:nvSpPr>
        <p:spPr>
          <a:xfrm>
            <a:off x="4673600" y="6551346"/>
            <a:ext cx="2844800" cy="290783"/>
          </a:xfrm>
        </p:spPr>
        <p:txBody>
          <a:bodyPr/>
          <a:lstStyle>
            <a:lvl1pPr>
              <a:defRPr sz="1333"/>
            </a:lvl1pPr>
          </a:lstStyle>
          <a:p>
            <a:pPr algn="r" defTabSz="914225">
              <a:defRPr/>
            </a:pPr>
            <a:fld id="{7E40D5B9-7881-4007-B2C3-85B1DBA61E51}" type="slidenum">
              <a:rPr lang="en-US" smtClean="0">
                <a:solidFill>
                  <a:srgbClr val="505050"/>
                </a:solidFill>
                <a:latin typeface="Calibri" panose="020F0502020204030204"/>
              </a:rPr>
              <a:pPr algn="r" defTabSz="914225">
                <a:defRPr/>
              </a:pPr>
              <a:t>‹#›</a:t>
            </a:fld>
            <a:endParaRPr lang="en-US" dirty="0">
              <a:solidFill>
                <a:srgbClr val="505050"/>
              </a:solidFill>
              <a:latin typeface="Calibri" panose="020F0502020204030204"/>
            </a:endParaRPr>
          </a:p>
        </p:txBody>
      </p:sp>
      <p:sp>
        <p:nvSpPr>
          <p:cNvPr id="6" name="Title 1"/>
          <p:cNvSpPr>
            <a:spLocks noGrp="1"/>
          </p:cNvSpPr>
          <p:nvPr>
            <p:ph type="title"/>
          </p:nvPr>
        </p:nvSpPr>
        <p:spPr>
          <a:xfrm>
            <a:off x="101600" y="96838"/>
            <a:ext cx="11480800" cy="792163"/>
          </a:xfrm>
        </p:spPr>
        <p:txBody>
          <a:bodyPr>
            <a:normAutofit/>
          </a:bodyPr>
          <a:lstStyle>
            <a:lvl1pPr>
              <a:defRPr sz="3732"/>
            </a:lvl1pPr>
          </a:lstStyle>
          <a:p>
            <a:r>
              <a:rPr lang="en-US"/>
              <a:t>Click to edit Master title style</a:t>
            </a:r>
          </a:p>
        </p:txBody>
      </p:sp>
    </p:spTree>
    <p:extLst>
      <p:ext uri="{BB962C8B-B14F-4D97-AF65-F5344CB8AC3E}">
        <p14:creationId xmlns:p14="http://schemas.microsoft.com/office/powerpoint/2010/main" val="14385813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ext uri="{BB962C8B-B14F-4D97-AF65-F5344CB8AC3E}">
        <p14:creationId xmlns:p14="http://schemas.microsoft.com/office/powerpoint/2010/main" val="375442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50768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0746564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995639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98201299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824817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58529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marL="0" marR="0" lvl="0" indent="0" algn="l" defTabSz="913231" rtl="0" eaLnBrk="1" fontAlgn="base" latinLnBrk="0" hangingPunct="1">
              <a:lnSpc>
                <a:spcPct val="90000"/>
              </a:lnSpc>
              <a:spcBef>
                <a:spcPct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charset="0"/>
              <a:cs typeface="+mn-cs"/>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err="1">
              <a:ln>
                <a:solidFill>
                  <a:srgbClr val="FFFFFF">
                    <a:alpha val="0"/>
                  </a:srgbClr>
                </a:solidFill>
              </a:ln>
              <a:solidFill>
                <a:srgbClr val="FFFFFF"/>
              </a:solidFill>
              <a:effectLst/>
              <a:uLnTx/>
              <a:uFillTx/>
              <a:latin typeface="Segoe UI"/>
              <a:ea typeface="+mn-ea"/>
              <a:cs typeface="+mn-cs"/>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486501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4639" y="1484811"/>
            <a:ext cx="5745161" cy="4692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84811"/>
            <a:ext cx="5745160" cy="4692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7255F4-7C58-4BBA-A3F5-26B4C4AB0335}" type="datetimeFigureOut">
              <a:rPr lang="en-US" smtClean="0"/>
              <a:t>9/28/2017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860058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23930882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9397620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790106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0500" y="-304799"/>
            <a:ext cx="10801350" cy="7200900"/>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6530745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752610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833319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426" y="-579863"/>
            <a:ext cx="10486772" cy="7437863"/>
          </a:xfrm>
          <a:prstGeom prst="rect">
            <a:avLst/>
          </a:prstGeom>
        </p:spPr>
      </p:pic>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141957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8650" y="-304800"/>
            <a:ext cx="10801350" cy="7200900"/>
          </a:xfrm>
          <a:prstGeom prst="rect">
            <a:avLst/>
          </a:prstGeom>
        </p:spPr>
      </p:pic>
      <p:sp>
        <p:nvSpPr>
          <p:cNvPr id="17" name="Freeform 16"/>
          <p:cNvSpPr/>
          <p:nvPr userDrawn="1"/>
        </p:nvSpPr>
        <p:spPr bwMode="auto">
          <a:xfrm>
            <a:off x="1024164"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884591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586"/>
                </a:solidFill>
                <a:effectLst/>
                <a:uLnTx/>
                <a:uFillTx/>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sz="900">
                <a:solidFill>
                  <a:srgbClr val="282828"/>
                </a:solidFill>
                <a:latin typeface="Calibri"/>
                <a:cs typeface="Calibri"/>
              </a:rPr>
              <a:t>© Cloudera, Inc. All rights reserved.</a:t>
            </a:r>
          </a:p>
        </p:txBody>
      </p:sp>
    </p:spTree>
    <p:extLst>
      <p:ext uri="{BB962C8B-B14F-4D97-AF65-F5344CB8AC3E}">
        <p14:creationId xmlns:p14="http://schemas.microsoft.com/office/powerpoint/2010/main" val="26665549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sz="900">
                <a:solidFill>
                  <a:srgbClr val="282828"/>
                </a:solidFill>
                <a:latin typeface="Calibri"/>
                <a:cs typeface="Calibri"/>
              </a:rPr>
              <a:t>© Cloudera, Inc. All rights reserved.</a:t>
            </a:r>
          </a:p>
        </p:txBody>
      </p:sp>
    </p:spTree>
    <p:extLst>
      <p:ext uri="{BB962C8B-B14F-4D97-AF65-F5344CB8AC3E}">
        <p14:creationId xmlns:p14="http://schemas.microsoft.com/office/powerpoint/2010/main" val="21526055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039" y="757123"/>
            <a:ext cx="8633819" cy="1325563"/>
          </a:xfrm>
        </p:spPr>
        <p:txBody>
          <a:bodyPr>
            <a:normAutofit/>
          </a:bodyPr>
          <a:lstStyle>
            <a:lvl1pPr>
              <a:defRPr sz="4400">
                <a:solidFill>
                  <a:schemeClr val="bg1"/>
                </a:solidFill>
              </a:defRPr>
            </a:lvl1pPr>
          </a:lstStyle>
          <a:p>
            <a:r>
              <a:rPr lang="en-US" dirty="0"/>
              <a:t>Click to edit Master title style</a:t>
            </a:r>
          </a:p>
        </p:txBody>
      </p:sp>
      <p:sp>
        <p:nvSpPr>
          <p:cNvPr id="9" name="Text Placeholder 8"/>
          <p:cNvSpPr>
            <a:spLocks noGrp="1"/>
          </p:cNvSpPr>
          <p:nvPr>
            <p:ph type="body" sz="quarter" idx="10"/>
          </p:nvPr>
        </p:nvSpPr>
        <p:spPr>
          <a:xfrm>
            <a:off x="404568" y="2546045"/>
            <a:ext cx="5129791" cy="2995612"/>
          </a:xfrm>
        </p:spPr>
        <p:txBody>
          <a:bodyPr/>
          <a:lstStyle>
            <a:lvl1pPr marL="0" indent="0">
              <a:spcAft>
                <a:spcPts val="1800"/>
              </a:spcAft>
              <a:buNone/>
              <a:defRPr sz="2400">
                <a:solidFill>
                  <a:schemeClr val="bg1"/>
                </a:solidFill>
              </a:defRPr>
            </a:lvl1pPr>
            <a:lvl2pPr marL="160020" indent="-160020" algn="l" defTabSz="762000" rtl="0" eaLnBrk="1" latinLnBrk="0" hangingPunct="1">
              <a:lnSpc>
                <a:spcPct val="107000"/>
              </a:lnSpc>
              <a:spcBef>
                <a:spcPts val="0"/>
              </a:spcBef>
              <a:spcAft>
                <a:spcPts val="600"/>
              </a:spcAft>
              <a:buClr>
                <a:schemeClr val="accent2"/>
              </a:buClr>
              <a:buFont typeface="Arial" panose="020B0604020202020204" pitchFamily="34" charset="0"/>
              <a:buChar char="•"/>
              <a:defRPr lang="en-US" sz="2000" kern="1200" dirty="0" smtClean="0">
                <a:solidFill>
                  <a:schemeClr val="bg1"/>
                </a:solidFill>
                <a:latin typeface="+mn-lt"/>
                <a:ea typeface="+mn-ea"/>
                <a:cs typeface="Times New Roman" panose="02020603050405020304" pitchFamily="18" charset="0"/>
              </a:defRPr>
            </a:lvl2pPr>
            <a:lvl3pPr marL="569913" indent="-228600" defTabSz="762000">
              <a:buClr>
                <a:schemeClr val="accent2"/>
              </a:buClr>
              <a:defRPr>
                <a:solidFill>
                  <a:schemeClr val="bg1"/>
                </a:solidFill>
              </a:defRPr>
            </a:lvl3pPr>
            <a:lvl4pPr marL="914400" indent="-228600" defTabSz="762000">
              <a:buClr>
                <a:schemeClr val="accent2"/>
              </a:buClr>
              <a:defRPr>
                <a:solidFill>
                  <a:schemeClr val="bg1"/>
                </a:solidFill>
              </a:defRPr>
            </a:lvl4pPr>
            <a:lvl5pPr marL="1258888" indent="-228600" defTabSz="762000">
              <a:buClr>
                <a:schemeClr val="accent2"/>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11924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Tree>
    <p:extLst>
      <p:ext uri="{BB962C8B-B14F-4D97-AF65-F5344CB8AC3E}">
        <p14:creationId xmlns:p14="http://schemas.microsoft.com/office/powerpoint/2010/main" val="136586342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66597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847343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35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1870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8060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4993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0567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2968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4444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6096000" cy="6858000"/>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029890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54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316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6502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7129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59123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23726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2366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799999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78635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280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entagon 684"/>
          <p:cNvSpPr/>
          <p:nvPr userDrawn="1"/>
        </p:nvSpPr>
        <p:spPr>
          <a:xfrm>
            <a:off x="1"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684743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96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397091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483665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5773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9/28/2017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21590998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10983290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420375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97411714"/>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72952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dirty="0"/>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ext uri="{BB962C8B-B14F-4D97-AF65-F5344CB8AC3E}">
        <p14:creationId xmlns:p14="http://schemas.microsoft.com/office/powerpoint/2010/main" val="1785149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826537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09524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4297604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dirty="0"/>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4101862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7143129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857312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3833"/>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3855107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dirty="0">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algn="ctr" defTabSz="914126">
              <a:defRPr/>
            </a:pPr>
            <a:endParaRPr lang="en-US" sz="1799" dirty="0"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dirty="0"/>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2168985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39754045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Freeform 7"/>
          <p:cNvSpPr/>
          <p:nvPr userDrawn="1"/>
        </p:nvSpPr>
        <p:spPr bwMode="auto">
          <a:xfrm rot="10800000">
            <a:off x="8055471"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ext uri="{BB962C8B-B14F-4D97-AF65-F5344CB8AC3E}">
        <p14:creationId xmlns:p14="http://schemas.microsoft.com/office/powerpoint/2010/main" val="12654896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81576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59B4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9947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 r="44076"/>
          <a:stretch/>
        </p:blipFill>
        <p:spPr>
          <a:xfrm>
            <a:off x="6438900" y="0"/>
            <a:ext cx="5753100" cy="6858285"/>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7331504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4058430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6617505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8609722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48315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6058"/>
          <a:stretch/>
        </p:blipFill>
        <p:spPr>
          <a:xfrm>
            <a:off x="0" y="-1"/>
            <a:ext cx="4520309" cy="6858000"/>
          </a:xfrm>
          <a:prstGeom prst="rect">
            <a:avLst/>
          </a:prstGeom>
        </p:spPr>
      </p:pic>
      <p:sp>
        <p:nvSpPr>
          <p:cNvPr id="17" name="Freeform 16"/>
          <p:cNvSpPr/>
          <p:nvPr userDrawn="1"/>
        </p:nvSpPr>
        <p:spPr bwMode="auto">
          <a:xfrm>
            <a:off x="2021605"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4952283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ext uri="{BB962C8B-B14F-4D97-AF65-F5344CB8AC3E}">
        <p14:creationId xmlns:p14="http://schemas.microsoft.com/office/powerpoint/2010/main" val="21251570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dirty="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ext uri="{BB962C8B-B14F-4D97-AF65-F5344CB8AC3E}">
        <p14:creationId xmlns:p14="http://schemas.microsoft.com/office/powerpoint/2010/main" val="8070720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3961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277449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4.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5" Type="http://schemas.openxmlformats.org/officeDocument/2006/relationships/theme" Target="../theme/theme5.xml"/><Relationship Id="rId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6.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image" Target="../media/image14.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heme" Target="../theme/theme7.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8.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5826"/>
            <a:ext cx="11642721" cy="917575"/>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74639" y="1452788"/>
            <a:ext cx="11642722" cy="47241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255F4-7C58-4BBA-A3F5-26B4C4AB0335}" type="datetimeFigureOut">
              <a:rPr lang="en-US" smtClean="0"/>
              <a:t>9/28/2017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7A9A-2538-4781-A015-FF1A92A0C2AB}" type="slidenum">
              <a:rPr lang="en-US" smtClean="0"/>
              <a:t>‹#›</a:t>
            </a:fld>
            <a:endParaRPr lang="en-US"/>
          </a:p>
        </p:txBody>
      </p:sp>
    </p:spTree>
    <p:extLst>
      <p:ext uri="{BB962C8B-B14F-4D97-AF65-F5344CB8AC3E}">
        <p14:creationId xmlns:p14="http://schemas.microsoft.com/office/powerpoint/2010/main" val="3207421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 id="2147483661" r:id="rId6"/>
    <p:sldLayoutId id="2147483662" r:id="rId7"/>
    <p:sldLayoutId id="2147483654" r:id="rId8"/>
    <p:sldLayoutId id="2147483660" r:id="rId9"/>
    <p:sldLayoutId id="2147483655" r:id="rId10"/>
    <p:sldLayoutId id="2147483656" r:id="rId11"/>
    <p:sldLayoutId id="2147483657" r:id="rId12"/>
    <p:sldLayoutId id="2147483803" r:id="rId13"/>
  </p:sldLayoutIdLst>
  <p:txStyles>
    <p:titleStyle>
      <a:lvl1pPr algn="l" defTabSz="914400" rtl="0" eaLnBrk="1" latinLnBrk="0" hangingPunct="1">
        <a:lnSpc>
          <a:spcPct val="90000"/>
        </a:lnSpc>
        <a:spcBef>
          <a:spcPct val="0"/>
        </a:spcBef>
        <a:buNone/>
        <a:defRPr sz="5400" b="0" i="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4159293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87046970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09483186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67420547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88825726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43593507"/>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36A07-46FC-4E71-A304-E2131C14BD2E}" type="datetimeFigureOut">
              <a:rPr lang="en-US" smtClean="0"/>
              <a:t>9/28/2017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3FCF2-A216-44BD-889C-147BFFB1151F}" type="slidenum">
              <a:rPr lang="en-US" smtClean="0"/>
              <a:t>‹#›</a:t>
            </a:fld>
            <a:endParaRPr lang="en-US"/>
          </a:p>
        </p:txBody>
      </p:sp>
    </p:spTree>
    <p:extLst>
      <p:ext uri="{BB962C8B-B14F-4D97-AF65-F5344CB8AC3E}">
        <p14:creationId xmlns:p14="http://schemas.microsoft.com/office/powerpoint/2010/main" val="93354398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4.xml"/><Relationship Id="rId5" Type="http://schemas.openxmlformats.org/officeDocument/2006/relationships/image" Target="../media/image26.em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cli/azure/install-azure-cli?view=azure-cli-latest" TargetMode="External"/><Relationship Id="rId7" Type="http://schemas.openxmlformats.org/officeDocument/2006/relationships/hyperlink" Target="https://docs.docker.com/docker-hub/repos/#creating-a-new-repository-on-docker-hub" TargetMode="External"/><Relationship Id="rId2" Type="http://schemas.openxmlformats.org/officeDocument/2006/relationships/hyperlink" Target="https://docs.docker.com/docker-for-windows/install/" TargetMode="External"/><Relationship Id="rId1" Type="http://schemas.openxmlformats.org/officeDocument/2006/relationships/slideLayout" Target="../slideLayouts/slideLayout21.xml"/><Relationship Id="rId6" Type="http://schemas.openxmlformats.org/officeDocument/2006/relationships/hyperlink" Target="https://hub.docker.com/" TargetMode="External"/><Relationship Id="rId5" Type="http://schemas.openxmlformats.org/officeDocument/2006/relationships/hyperlink" Target="https://github.com/AzureCAT-GSI/azure-serverless-workshop" TargetMode="External"/><Relationship Id="rId4" Type="http://schemas.openxmlformats.org/officeDocument/2006/relationships/hyperlink" Target="https://desktop.github.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hyperlink" Target="http://52.168.142.183/" TargetMode="Externa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3" Type="http://schemas.openxmlformats.org/officeDocument/2006/relationships/hyperlink" Target="http://customers.microsoft.com/en-US/story/pearson-uses-cloud-platform-to-bring-digital-textbooks" TargetMode="External"/><Relationship Id="rId18" Type="http://schemas.openxmlformats.org/officeDocument/2006/relationships/image" Target="../media/image47.png"/><Relationship Id="rId26" Type="http://schemas.openxmlformats.org/officeDocument/2006/relationships/image" Target="../media/image51.jpeg"/><Relationship Id="rId39" Type="http://schemas.openxmlformats.org/officeDocument/2006/relationships/hyperlink" Target="http://customers.microsoft.com/en-US/story/northpower-azure-utilities" TargetMode="External"/><Relationship Id="rId3" Type="http://schemas.openxmlformats.org/officeDocument/2006/relationships/hyperlink" Target="http://customers.microsoft.com/en-US/story/the-royal-agricultural-society-creates-fertile-digital-foundation-in-microsoft-azure-to-seed" TargetMode="External"/><Relationship Id="rId21" Type="http://schemas.openxmlformats.org/officeDocument/2006/relationships/hyperlink" Target="http://customers.microsoft.com/en-US/story/nuancehealthcare" TargetMode="External"/><Relationship Id="rId34" Type="http://schemas.openxmlformats.org/officeDocument/2006/relationships/image" Target="../media/image55.jpeg"/><Relationship Id="rId42" Type="http://schemas.openxmlformats.org/officeDocument/2006/relationships/image" Target="../media/image59.png"/><Relationship Id="rId47" Type="http://schemas.openxmlformats.org/officeDocument/2006/relationships/hyperlink" Target="http://customers.microsoft.com/en-US/story/accuweather" TargetMode="External"/><Relationship Id="rId50" Type="http://schemas.openxmlformats.org/officeDocument/2006/relationships/image" Target="../media/image63.png"/><Relationship Id="rId7" Type="http://schemas.openxmlformats.org/officeDocument/2006/relationships/hyperlink" Target="http://customers.microsoft.com/en-US/story/canadas-largest-automobile-search-site-takes-azure-for" TargetMode="External"/><Relationship Id="rId12" Type="http://schemas.openxmlformats.org/officeDocument/2006/relationships/image" Target="../media/image44.jpeg"/><Relationship Id="rId17" Type="http://schemas.openxmlformats.org/officeDocument/2006/relationships/hyperlink" Target="http://customers.microsoft.com/en-US/story/somersetcountycouncil" TargetMode="External"/><Relationship Id="rId25" Type="http://schemas.openxmlformats.org/officeDocument/2006/relationships/hyperlink" Target="http://customers.microsoft.com/en-US/story/pizza-hut-azure-retail-consumer-goods" TargetMode="External"/><Relationship Id="rId33" Type="http://schemas.openxmlformats.org/officeDocument/2006/relationships/hyperlink" Target="http://customers.microsoft.com/en-US/story/geekwire" TargetMode="External"/><Relationship Id="rId38" Type="http://schemas.openxmlformats.org/officeDocument/2006/relationships/image" Target="../media/image57.jpeg"/><Relationship Id="rId46" Type="http://schemas.openxmlformats.org/officeDocument/2006/relationships/image" Target="../media/image61.jpeg"/><Relationship Id="rId2" Type="http://schemas.openxmlformats.org/officeDocument/2006/relationships/notesSlide" Target="../notesSlides/notesSlide11.xml"/><Relationship Id="rId16" Type="http://schemas.openxmlformats.org/officeDocument/2006/relationships/image" Target="../media/image46.png"/><Relationship Id="rId20" Type="http://schemas.openxmlformats.org/officeDocument/2006/relationships/image" Target="../media/image48.jpeg"/><Relationship Id="rId29" Type="http://schemas.openxmlformats.org/officeDocument/2006/relationships/hyperlink" Target="http://customers.microsoft.com/en-US/story/swissre" TargetMode="External"/><Relationship Id="rId41" Type="http://schemas.openxmlformats.org/officeDocument/2006/relationships/hyperlink" Target="http://customers.microsoft.com/en-US/story/carmax" TargetMode="External"/><Relationship Id="rId1" Type="http://schemas.openxmlformats.org/officeDocument/2006/relationships/slideLayout" Target="../slideLayouts/slideLayout21.xml"/><Relationship Id="rId6" Type="http://schemas.openxmlformats.org/officeDocument/2006/relationships/image" Target="../media/image41.jpeg"/><Relationship Id="rId11" Type="http://schemas.openxmlformats.org/officeDocument/2006/relationships/hyperlink" Target="http://customers.microsoft.com/en-US/story/neue-kanale-testen-azure-als-plattform-fur-moderne-app" TargetMode="External"/><Relationship Id="rId24" Type="http://schemas.openxmlformats.org/officeDocument/2006/relationships/image" Target="../media/image50.jpeg"/><Relationship Id="rId32" Type="http://schemas.openxmlformats.org/officeDocument/2006/relationships/image" Target="../media/image54.png"/><Relationship Id="rId37" Type="http://schemas.openxmlformats.org/officeDocument/2006/relationships/hyperlink" Target="http://customers.microsoft.com/en-US/story/pcl-construction-process-mfg-resources-azure-active-directory-sql-app-services-en" TargetMode="External"/><Relationship Id="rId40" Type="http://schemas.openxmlformats.org/officeDocument/2006/relationships/image" Target="../media/image58.png"/><Relationship Id="rId45" Type="http://schemas.openxmlformats.org/officeDocument/2006/relationships/hyperlink" Target="http://customers.microsoft.com/en-US/story/vetco-keeps-tails-wagging-with-help-from-the-cloud" TargetMode="External"/><Relationship Id="rId5" Type="http://schemas.openxmlformats.org/officeDocument/2006/relationships/hyperlink" Target="http://customers.microsoft.com/en-US/story/enhancing-banking-with-cross-platform-mobile-apps" TargetMode="External"/><Relationship Id="rId15" Type="http://schemas.openxmlformats.org/officeDocument/2006/relationships/hyperlink" Target="http://customers.microsoft.com/en-US/story/indianaofficeoftechnology" TargetMode="External"/><Relationship Id="rId23" Type="http://schemas.openxmlformats.org/officeDocument/2006/relationships/hyperlink" Target="http://customers.microsoft.com/en-US/story/lobsterink" TargetMode="External"/><Relationship Id="rId28" Type="http://schemas.openxmlformats.org/officeDocument/2006/relationships/image" Target="../media/image52.jpeg"/><Relationship Id="rId36" Type="http://schemas.openxmlformats.org/officeDocument/2006/relationships/image" Target="../media/image56.png"/><Relationship Id="rId49" Type="http://schemas.openxmlformats.org/officeDocument/2006/relationships/hyperlink" Target="http://customers.microsoft.com/en-US/story/global-leader-telenor-uses-the-cloud-to-move-with-the" TargetMode="External"/><Relationship Id="rId10" Type="http://schemas.openxmlformats.org/officeDocument/2006/relationships/image" Target="../media/image43.jpeg"/><Relationship Id="rId19" Type="http://schemas.openxmlformats.org/officeDocument/2006/relationships/hyperlink" Target="http://customers.microsoft.com/en-US/story/btt" TargetMode="External"/><Relationship Id="rId31" Type="http://schemas.openxmlformats.org/officeDocument/2006/relationships/hyperlink" Target="http://customers.microsoft.com/en-US/story/canadian-broadcaster-delivers-record-breaking-online-e" TargetMode="External"/><Relationship Id="rId44" Type="http://schemas.openxmlformats.org/officeDocument/2006/relationships/image" Target="../media/image60.jpeg"/><Relationship Id="rId4" Type="http://schemas.openxmlformats.org/officeDocument/2006/relationships/image" Target="../media/image40.jpeg"/><Relationship Id="rId9" Type="http://schemas.openxmlformats.org/officeDocument/2006/relationships/hyperlink" Target="http://customers.microsoft.com/en-US/story/crowdsourcing-gets-music-from-the-cloud-to-the-concert" TargetMode="External"/><Relationship Id="rId14" Type="http://schemas.openxmlformats.org/officeDocument/2006/relationships/image" Target="../media/image45.png"/><Relationship Id="rId22" Type="http://schemas.openxmlformats.org/officeDocument/2006/relationships/image" Target="../media/image49.jpeg"/><Relationship Id="rId27" Type="http://schemas.openxmlformats.org/officeDocument/2006/relationships/hyperlink" Target="http://customers.microsoft.com/en-US/story/leading-european-insurance-firm-transforms-online-services-with-azure" TargetMode="External"/><Relationship Id="rId30" Type="http://schemas.openxmlformats.org/officeDocument/2006/relationships/image" Target="../media/image53.jpeg"/><Relationship Id="rId35" Type="http://schemas.openxmlformats.org/officeDocument/2006/relationships/hyperlink" Target="http://customers.microsoft.com/en-US/story/mtiandcambiahealth" TargetMode="External"/><Relationship Id="rId43" Type="http://schemas.openxmlformats.org/officeDocument/2006/relationships/hyperlink" Target="http://customers.microsoft.com/en-US/story/jetcustomerstory" TargetMode="External"/><Relationship Id="rId48" Type="http://schemas.openxmlformats.org/officeDocument/2006/relationships/image" Target="../media/image62.png"/><Relationship Id="rId8"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3" Type="http://schemas.openxmlformats.org/officeDocument/2006/relationships/image" Target="../media/image64.emf"/><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notesSlide" Target="../notesSlides/notesSlide13.xml"/><Relationship Id="rId16" Type="http://schemas.openxmlformats.org/officeDocument/2006/relationships/image" Target="../media/image77.png"/><Relationship Id="rId1" Type="http://schemas.openxmlformats.org/officeDocument/2006/relationships/slideLayout" Target="../slideLayouts/slideLayout21.xml"/><Relationship Id="rId6" Type="http://schemas.openxmlformats.org/officeDocument/2006/relationships/image" Target="../media/image67.emf"/><Relationship Id="rId11" Type="http://schemas.openxmlformats.org/officeDocument/2006/relationships/image" Target="../media/image72.png"/><Relationship Id="rId5" Type="http://schemas.openxmlformats.org/officeDocument/2006/relationships/image" Target="../media/image66.emf"/><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emf"/><Relationship Id="rId9" Type="http://schemas.openxmlformats.org/officeDocument/2006/relationships/image" Target="../media/image70.png"/><Relationship Id="rId1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68.emf"/><Relationship Id="rId18" Type="http://schemas.openxmlformats.org/officeDocument/2006/relationships/image" Target="../media/image90.emf"/><Relationship Id="rId26" Type="http://schemas.openxmlformats.org/officeDocument/2006/relationships/image" Target="../media/image98.png"/><Relationship Id="rId3" Type="http://schemas.openxmlformats.org/officeDocument/2006/relationships/image" Target="../media/image78.png"/><Relationship Id="rId21" Type="http://schemas.openxmlformats.org/officeDocument/2006/relationships/image" Target="../media/image93.png"/><Relationship Id="rId7" Type="http://schemas.openxmlformats.org/officeDocument/2006/relationships/image" Target="../media/image69.emf"/><Relationship Id="rId12" Type="http://schemas.openxmlformats.org/officeDocument/2006/relationships/image" Target="../media/image86.emf"/><Relationship Id="rId17" Type="http://schemas.openxmlformats.org/officeDocument/2006/relationships/image" Target="../media/image89.emf"/><Relationship Id="rId25" Type="http://schemas.openxmlformats.org/officeDocument/2006/relationships/image" Target="../media/image97.emf"/><Relationship Id="rId2" Type="http://schemas.openxmlformats.org/officeDocument/2006/relationships/notesSlide" Target="../notesSlides/notesSlide14.xml"/><Relationship Id="rId16" Type="http://schemas.openxmlformats.org/officeDocument/2006/relationships/image" Target="../media/image88.emf"/><Relationship Id="rId20" Type="http://schemas.openxmlformats.org/officeDocument/2006/relationships/image" Target="../media/image92.png"/><Relationship Id="rId29" Type="http://schemas.openxmlformats.org/officeDocument/2006/relationships/image" Target="../media/image101.emf"/><Relationship Id="rId1" Type="http://schemas.openxmlformats.org/officeDocument/2006/relationships/slideLayout" Target="../slideLayouts/slideLayout21.xml"/><Relationship Id="rId6" Type="http://schemas.openxmlformats.org/officeDocument/2006/relationships/image" Target="../media/image81.emf"/><Relationship Id="rId11" Type="http://schemas.openxmlformats.org/officeDocument/2006/relationships/image" Target="../media/image85.emf"/><Relationship Id="rId24" Type="http://schemas.openxmlformats.org/officeDocument/2006/relationships/image" Target="../media/image96.emf"/><Relationship Id="rId5" Type="http://schemas.openxmlformats.org/officeDocument/2006/relationships/image" Target="../media/image80.emf"/><Relationship Id="rId15" Type="http://schemas.openxmlformats.org/officeDocument/2006/relationships/image" Target="../media/image67.emf"/><Relationship Id="rId23" Type="http://schemas.openxmlformats.org/officeDocument/2006/relationships/image" Target="../media/image95.emf"/><Relationship Id="rId28" Type="http://schemas.openxmlformats.org/officeDocument/2006/relationships/image" Target="../media/image100.png"/><Relationship Id="rId10" Type="http://schemas.openxmlformats.org/officeDocument/2006/relationships/image" Target="../media/image84.png"/><Relationship Id="rId19" Type="http://schemas.openxmlformats.org/officeDocument/2006/relationships/image" Target="../media/image91.png"/><Relationship Id="rId4" Type="http://schemas.openxmlformats.org/officeDocument/2006/relationships/image" Target="../media/image79.emf"/><Relationship Id="rId9" Type="http://schemas.openxmlformats.org/officeDocument/2006/relationships/image" Target="../media/image83.png"/><Relationship Id="rId14" Type="http://schemas.openxmlformats.org/officeDocument/2006/relationships/image" Target="../media/image87.emf"/><Relationship Id="rId22" Type="http://schemas.openxmlformats.org/officeDocument/2006/relationships/image" Target="../media/image94.emf"/><Relationship Id="rId27" Type="http://schemas.openxmlformats.org/officeDocument/2006/relationships/image" Target="../media/image99.png"/><Relationship Id="rId30" Type="http://schemas.openxmlformats.org/officeDocument/2006/relationships/image" Target="../media/image102.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7.emf"/><Relationship Id="rId18" Type="http://schemas.openxmlformats.org/officeDocument/2006/relationships/image" Target="../media/image110.png"/><Relationship Id="rId26" Type="http://schemas.openxmlformats.org/officeDocument/2006/relationships/image" Target="../media/image117.png"/><Relationship Id="rId3" Type="http://schemas.openxmlformats.org/officeDocument/2006/relationships/image" Target="../media/image85.emf"/><Relationship Id="rId21" Type="http://schemas.openxmlformats.org/officeDocument/2006/relationships/image" Target="../media/image113.png"/><Relationship Id="rId7" Type="http://schemas.openxmlformats.org/officeDocument/2006/relationships/image" Target="../media/image94.emf"/><Relationship Id="rId12" Type="http://schemas.openxmlformats.org/officeDocument/2006/relationships/image" Target="../media/image96.emf"/><Relationship Id="rId17" Type="http://schemas.openxmlformats.org/officeDocument/2006/relationships/image" Target="../media/image109.emf"/><Relationship Id="rId25" Type="http://schemas.openxmlformats.org/officeDocument/2006/relationships/image" Target="../media/image67.emf"/><Relationship Id="rId2" Type="http://schemas.openxmlformats.org/officeDocument/2006/relationships/notesSlide" Target="../notesSlides/notesSlide15.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0.png"/><Relationship Id="rId1" Type="http://schemas.openxmlformats.org/officeDocument/2006/relationships/slideLayout" Target="../slideLayouts/slideLayout21.xml"/><Relationship Id="rId6" Type="http://schemas.openxmlformats.org/officeDocument/2006/relationships/image" Target="../media/image105.png"/><Relationship Id="rId11" Type="http://schemas.openxmlformats.org/officeDocument/2006/relationships/image" Target="../media/image106.emf"/><Relationship Id="rId24" Type="http://schemas.openxmlformats.org/officeDocument/2006/relationships/image" Target="../media/image116.emf"/><Relationship Id="rId32" Type="http://schemas.openxmlformats.org/officeDocument/2006/relationships/image" Target="../media/image122.emf"/><Relationship Id="rId5" Type="http://schemas.openxmlformats.org/officeDocument/2006/relationships/image" Target="../media/image104.png"/><Relationship Id="rId15" Type="http://schemas.openxmlformats.org/officeDocument/2006/relationships/image" Target="../media/image80.emf"/><Relationship Id="rId23" Type="http://schemas.openxmlformats.org/officeDocument/2006/relationships/image" Target="../media/image115.svg"/><Relationship Id="rId28" Type="http://schemas.openxmlformats.org/officeDocument/2006/relationships/image" Target="../media/image119.png"/><Relationship Id="rId10" Type="http://schemas.openxmlformats.org/officeDocument/2006/relationships/image" Target="../media/image95.emf"/><Relationship Id="rId19" Type="http://schemas.openxmlformats.org/officeDocument/2006/relationships/image" Target="../media/image111.png"/><Relationship Id="rId31" Type="http://schemas.openxmlformats.org/officeDocument/2006/relationships/image" Target="../media/image87.emf"/><Relationship Id="rId4" Type="http://schemas.openxmlformats.org/officeDocument/2006/relationships/image" Target="../media/image103.png"/><Relationship Id="rId9" Type="http://schemas.openxmlformats.org/officeDocument/2006/relationships/image" Target="../media/image79.emf"/><Relationship Id="rId14" Type="http://schemas.openxmlformats.org/officeDocument/2006/relationships/image" Target="../media/image86.emf"/><Relationship Id="rId22" Type="http://schemas.openxmlformats.org/officeDocument/2006/relationships/image" Target="../media/image114.png"/><Relationship Id="rId27" Type="http://schemas.openxmlformats.org/officeDocument/2006/relationships/image" Target="../media/image118.png"/><Relationship Id="rId30" Type="http://schemas.openxmlformats.org/officeDocument/2006/relationships/image" Target="../media/image121.png"/></Relationships>
</file>

<file path=ppt/slides/_rels/slide27.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65.emf"/><Relationship Id="rId3" Type="http://schemas.openxmlformats.org/officeDocument/2006/relationships/image" Target="../media/image107.emf"/><Relationship Id="rId7" Type="http://schemas.openxmlformats.org/officeDocument/2006/relationships/image" Target="../media/image69.emf"/><Relationship Id="rId12"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75.png"/><Relationship Id="rId11" Type="http://schemas.openxmlformats.org/officeDocument/2006/relationships/image" Target="../media/image125.emf"/><Relationship Id="rId5" Type="http://schemas.openxmlformats.org/officeDocument/2006/relationships/image" Target="../media/image124.emf"/><Relationship Id="rId15" Type="http://schemas.openxmlformats.org/officeDocument/2006/relationships/image" Target="../media/image76.png"/><Relationship Id="rId10" Type="http://schemas.openxmlformats.org/officeDocument/2006/relationships/image" Target="../media/image106.emf"/><Relationship Id="rId4" Type="http://schemas.openxmlformats.org/officeDocument/2006/relationships/image" Target="../media/image123.emf"/><Relationship Id="rId9" Type="http://schemas.openxmlformats.org/officeDocument/2006/relationships/image" Target="../media/image86.emf"/><Relationship Id="rId14" Type="http://schemas.openxmlformats.org/officeDocument/2006/relationships/image" Target="../media/image66.emf"/></Relationships>
</file>

<file path=ppt/slides/_rels/slide28.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79.emf"/><Relationship Id="rId18" Type="http://schemas.openxmlformats.org/officeDocument/2006/relationships/image" Target="../media/image132.emf"/><Relationship Id="rId3" Type="http://schemas.openxmlformats.org/officeDocument/2006/relationships/image" Target="../media/image122.emf"/><Relationship Id="rId7" Type="http://schemas.openxmlformats.org/officeDocument/2006/relationships/image" Target="../media/image85.emf"/><Relationship Id="rId12" Type="http://schemas.openxmlformats.org/officeDocument/2006/relationships/image" Target="../media/image107.emf"/><Relationship Id="rId17" Type="http://schemas.openxmlformats.org/officeDocument/2006/relationships/image" Target="../media/image131.emf"/><Relationship Id="rId2" Type="http://schemas.openxmlformats.org/officeDocument/2006/relationships/notesSlide" Target="../notesSlides/notesSlide17.xml"/><Relationship Id="rId16" Type="http://schemas.openxmlformats.org/officeDocument/2006/relationships/image" Target="../media/image130.emf"/><Relationship Id="rId1" Type="http://schemas.openxmlformats.org/officeDocument/2006/relationships/slideLayout" Target="../slideLayouts/slideLayout41.xml"/><Relationship Id="rId6" Type="http://schemas.openxmlformats.org/officeDocument/2006/relationships/image" Target="../media/image87.emf"/><Relationship Id="rId11" Type="http://schemas.openxmlformats.org/officeDocument/2006/relationships/image" Target="../media/image67.emf"/><Relationship Id="rId5" Type="http://schemas.openxmlformats.org/officeDocument/2006/relationships/image" Target="../media/image126.emf"/><Relationship Id="rId15" Type="http://schemas.openxmlformats.org/officeDocument/2006/relationships/image" Target="../media/image129.emf"/><Relationship Id="rId10" Type="http://schemas.openxmlformats.org/officeDocument/2006/relationships/image" Target="../media/image94.emf"/><Relationship Id="rId19" Type="http://schemas.openxmlformats.org/officeDocument/2006/relationships/image" Target="../media/image133.emf"/><Relationship Id="rId4" Type="http://schemas.openxmlformats.org/officeDocument/2006/relationships/image" Target="../media/image98.png"/><Relationship Id="rId9" Type="http://schemas.openxmlformats.org/officeDocument/2006/relationships/image" Target="../media/image128.emf"/><Relationship Id="rId14" Type="http://schemas.openxmlformats.org/officeDocument/2006/relationships/image" Target="../media/image81.emf"/></Relationships>
</file>

<file path=ppt/slides/_rels/slide29.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130.emf"/><Relationship Id="rId7" Type="http://schemas.openxmlformats.org/officeDocument/2006/relationships/image" Target="../media/image79.emf"/><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35.emf"/><Relationship Id="rId5" Type="http://schemas.openxmlformats.org/officeDocument/2006/relationships/image" Target="../media/image134.emf"/><Relationship Id="rId10" Type="http://schemas.openxmlformats.org/officeDocument/2006/relationships/image" Target="../media/image136.png"/><Relationship Id="rId4" Type="http://schemas.openxmlformats.org/officeDocument/2006/relationships/image" Target="../media/image95.emf"/><Relationship Id="rId9" Type="http://schemas.openxmlformats.org/officeDocument/2006/relationships/image" Target="../media/image123.emf"/></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62.xml"/><Relationship Id="rId5" Type="http://schemas.openxmlformats.org/officeDocument/2006/relationships/image" Target="../media/image19.emf"/><Relationship Id="rId4" Type="http://schemas.openxmlformats.org/officeDocument/2006/relationships/image" Target="../media/image18.emf"/></Relationships>
</file>

<file path=ppt/slides/_rels/slide30.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138.png"/><Relationship Id="rId3" Type="http://schemas.openxmlformats.org/officeDocument/2006/relationships/image" Target="../media/image73.emf"/><Relationship Id="rId7" Type="http://schemas.openxmlformats.org/officeDocument/2006/relationships/image" Target="../media/image69.emf"/><Relationship Id="rId12" Type="http://schemas.openxmlformats.org/officeDocument/2006/relationships/image" Target="../media/image125.emf"/><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24.emf"/><Relationship Id="rId11" Type="http://schemas.openxmlformats.org/officeDocument/2006/relationships/image" Target="../media/image106.emf"/><Relationship Id="rId5" Type="http://schemas.openxmlformats.org/officeDocument/2006/relationships/image" Target="../media/image123.emf"/><Relationship Id="rId10" Type="http://schemas.openxmlformats.org/officeDocument/2006/relationships/image" Target="../media/image94.emf"/><Relationship Id="rId4" Type="http://schemas.openxmlformats.org/officeDocument/2006/relationships/image" Target="../media/image137.emf"/><Relationship Id="rId9" Type="http://schemas.openxmlformats.org/officeDocument/2006/relationships/image" Target="../media/image86.emf"/><Relationship Id="rId14" Type="http://schemas.openxmlformats.org/officeDocument/2006/relationships/image" Target="../media/image139.emf"/></Relationships>
</file>

<file path=ppt/slides/_rels/slide31.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107.emf"/><Relationship Id="rId18" Type="http://schemas.openxmlformats.org/officeDocument/2006/relationships/image" Target="../media/image141.emf"/><Relationship Id="rId26" Type="http://schemas.openxmlformats.org/officeDocument/2006/relationships/image" Target="../media/image148.emf"/><Relationship Id="rId39" Type="http://schemas.openxmlformats.org/officeDocument/2006/relationships/image" Target="../media/image161.emf"/><Relationship Id="rId3" Type="http://schemas.openxmlformats.org/officeDocument/2006/relationships/image" Target="../media/image87.emf"/><Relationship Id="rId21" Type="http://schemas.openxmlformats.org/officeDocument/2006/relationships/image" Target="../media/image144.emf"/><Relationship Id="rId34" Type="http://schemas.openxmlformats.org/officeDocument/2006/relationships/image" Target="../media/image156.emf"/><Relationship Id="rId42" Type="http://schemas.openxmlformats.org/officeDocument/2006/relationships/image" Target="../media/image164.emf"/><Relationship Id="rId7" Type="http://schemas.openxmlformats.org/officeDocument/2006/relationships/image" Target="../media/image132.emf"/><Relationship Id="rId12" Type="http://schemas.openxmlformats.org/officeDocument/2006/relationships/image" Target="../media/image67.emf"/><Relationship Id="rId17" Type="http://schemas.openxmlformats.org/officeDocument/2006/relationships/image" Target="../media/image140.emf"/><Relationship Id="rId25" Type="http://schemas.openxmlformats.org/officeDocument/2006/relationships/image" Target="../media/image147.emf"/><Relationship Id="rId33" Type="http://schemas.openxmlformats.org/officeDocument/2006/relationships/image" Target="../media/image155.emf"/><Relationship Id="rId38" Type="http://schemas.openxmlformats.org/officeDocument/2006/relationships/image" Target="../media/image160.emf"/><Relationship Id="rId2" Type="http://schemas.openxmlformats.org/officeDocument/2006/relationships/notesSlide" Target="../notesSlides/notesSlide20.xml"/><Relationship Id="rId16" Type="http://schemas.openxmlformats.org/officeDocument/2006/relationships/image" Target="../media/image129.emf"/><Relationship Id="rId20" Type="http://schemas.openxmlformats.org/officeDocument/2006/relationships/image" Target="../media/image143.emf"/><Relationship Id="rId29" Type="http://schemas.openxmlformats.org/officeDocument/2006/relationships/image" Target="../media/image151.emf"/><Relationship Id="rId41" Type="http://schemas.openxmlformats.org/officeDocument/2006/relationships/image" Target="../media/image163.emf"/><Relationship Id="rId1" Type="http://schemas.openxmlformats.org/officeDocument/2006/relationships/slideLayout" Target="../slideLayouts/slideLayout41.xml"/><Relationship Id="rId6" Type="http://schemas.openxmlformats.org/officeDocument/2006/relationships/image" Target="../media/image133.emf"/><Relationship Id="rId11" Type="http://schemas.openxmlformats.org/officeDocument/2006/relationships/image" Target="../media/image85.emf"/><Relationship Id="rId24" Type="http://schemas.openxmlformats.org/officeDocument/2006/relationships/image" Target="../media/image146.emf"/><Relationship Id="rId32" Type="http://schemas.openxmlformats.org/officeDocument/2006/relationships/image" Target="../media/image154.emf"/><Relationship Id="rId37" Type="http://schemas.openxmlformats.org/officeDocument/2006/relationships/image" Target="../media/image159.emf"/><Relationship Id="rId40" Type="http://schemas.openxmlformats.org/officeDocument/2006/relationships/image" Target="../media/image162.emf"/><Relationship Id="rId5" Type="http://schemas.openxmlformats.org/officeDocument/2006/relationships/image" Target="../media/image131.emf"/><Relationship Id="rId15" Type="http://schemas.openxmlformats.org/officeDocument/2006/relationships/image" Target="../media/image81.emf"/><Relationship Id="rId23" Type="http://schemas.openxmlformats.org/officeDocument/2006/relationships/image" Target="../media/image145.emf"/><Relationship Id="rId28" Type="http://schemas.openxmlformats.org/officeDocument/2006/relationships/image" Target="../media/image150.emf"/><Relationship Id="rId36" Type="http://schemas.openxmlformats.org/officeDocument/2006/relationships/image" Target="../media/image158.emf"/><Relationship Id="rId10" Type="http://schemas.openxmlformats.org/officeDocument/2006/relationships/image" Target="../media/image94.emf"/><Relationship Id="rId19" Type="http://schemas.openxmlformats.org/officeDocument/2006/relationships/image" Target="../media/image142.emf"/><Relationship Id="rId31" Type="http://schemas.openxmlformats.org/officeDocument/2006/relationships/image" Target="../media/image153.emf"/><Relationship Id="rId44" Type="http://schemas.openxmlformats.org/officeDocument/2006/relationships/image" Target="../media/image166.emf"/><Relationship Id="rId4" Type="http://schemas.openxmlformats.org/officeDocument/2006/relationships/image" Target="../media/image130.emf"/><Relationship Id="rId9" Type="http://schemas.openxmlformats.org/officeDocument/2006/relationships/image" Target="../media/image128.emf"/><Relationship Id="rId14" Type="http://schemas.openxmlformats.org/officeDocument/2006/relationships/image" Target="../media/image79.emf"/><Relationship Id="rId22" Type="http://schemas.openxmlformats.org/officeDocument/2006/relationships/image" Target="../media/image96.emf"/><Relationship Id="rId27" Type="http://schemas.openxmlformats.org/officeDocument/2006/relationships/image" Target="../media/image149.emf"/><Relationship Id="rId30" Type="http://schemas.openxmlformats.org/officeDocument/2006/relationships/image" Target="../media/image152.emf"/><Relationship Id="rId35" Type="http://schemas.openxmlformats.org/officeDocument/2006/relationships/image" Target="../media/image157.emf"/><Relationship Id="rId43" Type="http://schemas.openxmlformats.org/officeDocument/2006/relationships/image" Target="../media/image165.emf"/></Relationships>
</file>

<file path=ppt/slides/_rels/slide32.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69.emf"/><Relationship Id="rId18" Type="http://schemas.openxmlformats.org/officeDocument/2006/relationships/image" Target="../media/image174.emf"/><Relationship Id="rId3" Type="http://schemas.openxmlformats.org/officeDocument/2006/relationships/image" Target="../media/image167.png"/><Relationship Id="rId21" Type="http://schemas.openxmlformats.org/officeDocument/2006/relationships/image" Target="../media/image86.emf"/><Relationship Id="rId7" Type="http://schemas.openxmlformats.org/officeDocument/2006/relationships/image" Target="../media/image169.png"/><Relationship Id="rId12" Type="http://schemas.openxmlformats.org/officeDocument/2006/relationships/image" Target="../media/image143.emf"/><Relationship Id="rId17" Type="http://schemas.openxmlformats.org/officeDocument/2006/relationships/image" Target="../media/image130.emf"/><Relationship Id="rId2" Type="http://schemas.openxmlformats.org/officeDocument/2006/relationships/notesSlide" Target="../notesSlides/notesSlide21.xml"/><Relationship Id="rId16" Type="http://schemas.openxmlformats.org/officeDocument/2006/relationships/image" Target="../media/image96.emf"/><Relationship Id="rId20" Type="http://schemas.openxmlformats.org/officeDocument/2006/relationships/image" Target="../media/image140.emf"/><Relationship Id="rId1" Type="http://schemas.openxmlformats.org/officeDocument/2006/relationships/slideLayout" Target="../slideLayouts/slideLayout21.xml"/><Relationship Id="rId6" Type="http://schemas.openxmlformats.org/officeDocument/2006/relationships/image" Target="../media/image108.png"/><Relationship Id="rId11" Type="http://schemas.openxmlformats.org/officeDocument/2006/relationships/image" Target="../media/image172.emf"/><Relationship Id="rId5" Type="http://schemas.openxmlformats.org/officeDocument/2006/relationships/image" Target="../media/image117.png"/><Relationship Id="rId15" Type="http://schemas.openxmlformats.org/officeDocument/2006/relationships/image" Target="../media/image79.emf"/><Relationship Id="rId10" Type="http://schemas.openxmlformats.org/officeDocument/2006/relationships/image" Target="../media/image94.emf"/><Relationship Id="rId19" Type="http://schemas.openxmlformats.org/officeDocument/2006/relationships/image" Target="../media/image175.emf"/><Relationship Id="rId4" Type="http://schemas.openxmlformats.org/officeDocument/2006/relationships/image" Target="../media/image168.png"/><Relationship Id="rId9" Type="http://schemas.openxmlformats.org/officeDocument/2006/relationships/image" Target="../media/image171.png"/><Relationship Id="rId14" Type="http://schemas.openxmlformats.org/officeDocument/2006/relationships/image" Target="../media/image173.emf"/><Relationship Id="rId22" Type="http://schemas.openxmlformats.org/officeDocument/2006/relationships/image" Target="../media/image176.emf"/></Relationships>
</file>

<file path=ppt/slides/_rels/slide33.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18" Type="http://schemas.openxmlformats.org/officeDocument/2006/relationships/image" Target="../media/image189.png"/><Relationship Id="rId26" Type="http://schemas.openxmlformats.org/officeDocument/2006/relationships/image" Target="../media/image194.png"/><Relationship Id="rId3" Type="http://schemas.openxmlformats.org/officeDocument/2006/relationships/image" Target="../media/image35.png"/><Relationship Id="rId21" Type="http://schemas.openxmlformats.org/officeDocument/2006/relationships/image" Target="../media/image65.emf"/><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8.png"/><Relationship Id="rId25" Type="http://schemas.openxmlformats.org/officeDocument/2006/relationships/image" Target="../media/image193.png"/><Relationship Id="rId2" Type="http://schemas.openxmlformats.org/officeDocument/2006/relationships/notesSlide" Target="../notesSlides/notesSlide22.xml"/><Relationship Id="rId16" Type="http://schemas.openxmlformats.org/officeDocument/2006/relationships/image" Target="../media/image187.png"/><Relationship Id="rId20" Type="http://schemas.openxmlformats.org/officeDocument/2006/relationships/image" Target="../media/image64.emf"/><Relationship Id="rId1" Type="http://schemas.openxmlformats.org/officeDocument/2006/relationships/slideLayout" Target="../slideLayouts/slideLayout26.xml"/><Relationship Id="rId6" Type="http://schemas.openxmlformats.org/officeDocument/2006/relationships/image" Target="../media/image32.emf"/><Relationship Id="rId11" Type="http://schemas.openxmlformats.org/officeDocument/2006/relationships/image" Target="../media/image182.png"/><Relationship Id="rId24" Type="http://schemas.openxmlformats.org/officeDocument/2006/relationships/image" Target="../media/image192.png"/><Relationship Id="rId5" Type="http://schemas.openxmlformats.org/officeDocument/2006/relationships/image" Target="../media/image177.png"/><Relationship Id="rId15" Type="http://schemas.openxmlformats.org/officeDocument/2006/relationships/image" Target="../media/image186.png"/><Relationship Id="rId23" Type="http://schemas.openxmlformats.org/officeDocument/2006/relationships/image" Target="../media/image191.png"/><Relationship Id="rId28" Type="http://schemas.openxmlformats.org/officeDocument/2006/relationships/image" Target="../media/image196.png"/><Relationship Id="rId10" Type="http://schemas.openxmlformats.org/officeDocument/2006/relationships/image" Target="../media/image181.png"/><Relationship Id="rId19" Type="http://schemas.openxmlformats.org/officeDocument/2006/relationships/image" Target="../media/image190.png"/><Relationship Id="rId4" Type="http://schemas.openxmlformats.org/officeDocument/2006/relationships/image" Target="../media/image33.emf"/><Relationship Id="rId9" Type="http://schemas.openxmlformats.org/officeDocument/2006/relationships/image" Target="../media/image180.png"/><Relationship Id="rId14" Type="http://schemas.openxmlformats.org/officeDocument/2006/relationships/image" Target="../media/image185.png"/><Relationship Id="rId22" Type="http://schemas.openxmlformats.org/officeDocument/2006/relationships/image" Target="../media/image66.emf"/><Relationship Id="rId27" Type="http://schemas.openxmlformats.org/officeDocument/2006/relationships/image" Target="../media/image195.emf"/></Relationships>
</file>

<file path=ppt/slides/_rels/slide34.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35.png"/><Relationship Id="rId3" Type="http://schemas.openxmlformats.org/officeDocument/2006/relationships/image" Target="../media/image33.emf"/><Relationship Id="rId7" Type="http://schemas.openxmlformats.org/officeDocument/2006/relationships/image" Target="../media/image192.png"/><Relationship Id="rId12" Type="http://schemas.openxmlformats.org/officeDocument/2006/relationships/image" Target="../media/image66.emf"/><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191.png"/><Relationship Id="rId11" Type="http://schemas.openxmlformats.org/officeDocument/2006/relationships/image" Target="../media/image65.emf"/><Relationship Id="rId5" Type="http://schemas.openxmlformats.org/officeDocument/2006/relationships/image" Target="../media/image32.emf"/><Relationship Id="rId10" Type="http://schemas.openxmlformats.org/officeDocument/2006/relationships/image" Target="../media/image64.emf"/><Relationship Id="rId4" Type="http://schemas.openxmlformats.org/officeDocument/2006/relationships/image" Target="../media/image177.png"/><Relationship Id="rId9" Type="http://schemas.openxmlformats.org/officeDocument/2006/relationships/image" Target="../media/image197.png"/><Relationship Id="rId14" Type="http://schemas.openxmlformats.org/officeDocument/2006/relationships/image" Target="../media/image195.emf"/></Relationships>
</file>

<file path=ppt/slides/_rels/slide35.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33.emf"/><Relationship Id="rId7" Type="http://schemas.openxmlformats.org/officeDocument/2006/relationships/image" Target="../media/image65.emf"/><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195.emf"/><Relationship Id="rId5" Type="http://schemas.openxmlformats.org/officeDocument/2006/relationships/image" Target="../media/image32.emf"/><Relationship Id="rId10" Type="http://schemas.openxmlformats.org/officeDocument/2006/relationships/image" Target="../media/image26.emf"/><Relationship Id="rId4" Type="http://schemas.openxmlformats.org/officeDocument/2006/relationships/image" Target="../media/image177.png"/><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image" Target="../media/image205.png"/><Relationship Id="rId18" Type="http://schemas.openxmlformats.org/officeDocument/2006/relationships/image" Target="../media/image209.emf"/><Relationship Id="rId3" Type="http://schemas.openxmlformats.org/officeDocument/2006/relationships/image" Target="../media/image33.emf"/><Relationship Id="rId7" Type="http://schemas.openxmlformats.org/officeDocument/2006/relationships/image" Target="../media/image200.png"/><Relationship Id="rId12" Type="http://schemas.openxmlformats.org/officeDocument/2006/relationships/image" Target="../media/image204.png"/><Relationship Id="rId17" Type="http://schemas.openxmlformats.org/officeDocument/2006/relationships/image" Target="../media/image208.emf"/><Relationship Id="rId2" Type="http://schemas.openxmlformats.org/officeDocument/2006/relationships/notesSlide" Target="../notesSlides/notesSlide25.xml"/><Relationship Id="rId16" Type="http://schemas.openxmlformats.org/officeDocument/2006/relationships/image" Target="../media/image207.png"/><Relationship Id="rId1" Type="http://schemas.openxmlformats.org/officeDocument/2006/relationships/slideLayout" Target="../slideLayouts/slideLayout26.xml"/><Relationship Id="rId6" Type="http://schemas.openxmlformats.org/officeDocument/2006/relationships/image" Target="../media/image199.emf"/><Relationship Id="rId11" Type="http://schemas.openxmlformats.org/officeDocument/2006/relationships/image" Target="../media/image203.png"/><Relationship Id="rId5" Type="http://schemas.openxmlformats.org/officeDocument/2006/relationships/image" Target="../media/image32.emf"/><Relationship Id="rId15" Type="http://schemas.microsoft.com/office/2007/relationships/hdphoto" Target="../media/hdphoto1.wdp"/><Relationship Id="rId10" Type="http://schemas.openxmlformats.org/officeDocument/2006/relationships/image" Target="../media/image195.emf"/><Relationship Id="rId19" Type="http://schemas.openxmlformats.org/officeDocument/2006/relationships/image" Target="../media/image35.png"/><Relationship Id="rId4" Type="http://schemas.openxmlformats.org/officeDocument/2006/relationships/image" Target="../media/image177.png"/><Relationship Id="rId9" Type="http://schemas.openxmlformats.org/officeDocument/2006/relationships/image" Target="../media/image202.png"/><Relationship Id="rId14" Type="http://schemas.openxmlformats.org/officeDocument/2006/relationships/image" Target="../media/image20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211.emf"/><Relationship Id="rId5" Type="http://schemas.openxmlformats.org/officeDocument/2006/relationships/image" Target="../media/image125.emf"/><Relationship Id="rId4" Type="http://schemas.openxmlformats.org/officeDocument/2006/relationships/image" Target="../media/image210.png"/></Relationships>
</file>

<file path=ppt/slides/_rels/slide39.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32.emf"/><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212.png"/><Relationship Id="rId5" Type="http://schemas.openxmlformats.org/officeDocument/2006/relationships/image" Target="../media/image130.emf"/><Relationship Id="rId4" Type="http://schemas.openxmlformats.org/officeDocument/2006/relationships/image" Target="../media/image125.emf"/><Relationship Id="rId9" Type="http://schemas.openxmlformats.org/officeDocument/2006/relationships/image" Target="../media/image213.png"/></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214.PNG"/><Relationship Id="rId7" Type="http://schemas.openxmlformats.org/officeDocument/2006/relationships/image" Target="../media/image125.emf"/><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122.emf"/><Relationship Id="rId5" Type="http://schemas.openxmlformats.org/officeDocument/2006/relationships/image" Target="../media/image212.png"/><Relationship Id="rId4" Type="http://schemas.openxmlformats.org/officeDocument/2006/relationships/image" Target="../media/image215.png"/></Relationships>
</file>

<file path=ppt/slides/_rels/slide41.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216.emf"/><Relationship Id="rId7" Type="http://schemas.openxmlformats.org/officeDocument/2006/relationships/image" Target="../media/image218.jp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217.png"/><Relationship Id="rId5" Type="http://schemas.openxmlformats.org/officeDocument/2006/relationships/image" Target="../media/image214.PNG"/><Relationship Id="rId4" Type="http://schemas.openxmlformats.org/officeDocument/2006/relationships/image" Target="../media/image212.png"/></Relationships>
</file>

<file path=ppt/slides/_rels/slide42.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222.png"/><Relationship Id="rId5" Type="http://schemas.openxmlformats.org/officeDocument/2006/relationships/image" Target="../media/image221.jpeg"/><Relationship Id="rId4" Type="http://schemas.openxmlformats.org/officeDocument/2006/relationships/image" Target="../media/image2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225.png"/></Relationships>
</file>

<file path=ppt/slides/_rels/slide44.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6.png"/><Relationship Id="rId7" Type="http://schemas.openxmlformats.org/officeDocument/2006/relationships/image" Target="../media/image227.pn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67.emf"/><Relationship Id="rId5" Type="http://schemas.openxmlformats.org/officeDocument/2006/relationships/image" Target="../media/image79.emf"/><Relationship Id="rId10" Type="http://schemas.openxmlformats.org/officeDocument/2006/relationships/image" Target="../media/image221.jpeg"/><Relationship Id="rId4" Type="http://schemas.openxmlformats.org/officeDocument/2006/relationships/image" Target="../media/image107.emf"/><Relationship Id="rId9" Type="http://schemas.openxmlformats.org/officeDocument/2006/relationships/image" Target="../media/image229.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zureCAT-GSI/azure-serverless-workshop/tree/master/02_app-service"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hyperlink" Target="https://github.com/AzureCAT-GSI/azure-serverless-workshop/tree/master/03_web-app-for-container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13" Type="http://schemas.openxmlformats.org/officeDocument/2006/relationships/image" Target="../media/image241.png"/><Relationship Id="rId18" Type="http://schemas.openxmlformats.org/officeDocument/2006/relationships/image" Target="../media/image245.png"/><Relationship Id="rId26" Type="http://schemas.openxmlformats.org/officeDocument/2006/relationships/image" Target="../media/image100.png"/><Relationship Id="rId39" Type="http://schemas.openxmlformats.org/officeDocument/2006/relationships/image" Target="../media/image262.png"/><Relationship Id="rId21" Type="http://schemas.openxmlformats.org/officeDocument/2006/relationships/image" Target="../media/image247.png"/><Relationship Id="rId34" Type="http://schemas.openxmlformats.org/officeDocument/2006/relationships/image" Target="../media/image257.png"/><Relationship Id="rId42" Type="http://schemas.openxmlformats.org/officeDocument/2006/relationships/image" Target="../media/image265.png"/><Relationship Id="rId47" Type="http://schemas.openxmlformats.org/officeDocument/2006/relationships/image" Target="../media/image270.png"/><Relationship Id="rId50" Type="http://schemas.openxmlformats.org/officeDocument/2006/relationships/image" Target="../media/image272.png"/><Relationship Id="rId55" Type="http://schemas.openxmlformats.org/officeDocument/2006/relationships/image" Target="../media/image276.png"/><Relationship Id="rId63" Type="http://schemas.openxmlformats.org/officeDocument/2006/relationships/image" Target="../media/image284.png"/><Relationship Id="rId68" Type="http://schemas.openxmlformats.org/officeDocument/2006/relationships/image" Target="../media/image288.png"/><Relationship Id="rId7" Type="http://schemas.openxmlformats.org/officeDocument/2006/relationships/image" Target="../media/image235.png"/><Relationship Id="rId2" Type="http://schemas.openxmlformats.org/officeDocument/2006/relationships/notesSlide" Target="../notesSlides/notesSlide35.xml"/><Relationship Id="rId16" Type="http://schemas.openxmlformats.org/officeDocument/2006/relationships/image" Target="../media/image243.png"/><Relationship Id="rId29" Type="http://schemas.openxmlformats.org/officeDocument/2006/relationships/image" Target="../media/image113.png"/><Relationship Id="rId1" Type="http://schemas.openxmlformats.org/officeDocument/2006/relationships/slideLayout" Target="../slideLayouts/slideLayout77.xml"/><Relationship Id="rId6" Type="http://schemas.openxmlformats.org/officeDocument/2006/relationships/image" Target="../media/image234.png"/><Relationship Id="rId11" Type="http://schemas.openxmlformats.org/officeDocument/2006/relationships/image" Target="../media/image239.png"/><Relationship Id="rId24" Type="http://schemas.openxmlformats.org/officeDocument/2006/relationships/image" Target="../media/image250.png"/><Relationship Id="rId32" Type="http://schemas.openxmlformats.org/officeDocument/2006/relationships/image" Target="../media/image255.png"/><Relationship Id="rId37" Type="http://schemas.openxmlformats.org/officeDocument/2006/relationships/image" Target="../media/image260.png"/><Relationship Id="rId40" Type="http://schemas.openxmlformats.org/officeDocument/2006/relationships/image" Target="../media/image263.png"/><Relationship Id="rId45" Type="http://schemas.openxmlformats.org/officeDocument/2006/relationships/image" Target="../media/image268.png"/><Relationship Id="rId53" Type="http://schemas.openxmlformats.org/officeDocument/2006/relationships/image" Target="../media/image274.png"/><Relationship Id="rId58" Type="http://schemas.openxmlformats.org/officeDocument/2006/relationships/image" Target="../media/image279.png"/><Relationship Id="rId66" Type="http://schemas.openxmlformats.org/officeDocument/2006/relationships/image" Target="../media/image198.png"/><Relationship Id="rId5" Type="http://schemas.openxmlformats.org/officeDocument/2006/relationships/image" Target="../media/image233.png"/><Relationship Id="rId15" Type="http://schemas.openxmlformats.org/officeDocument/2006/relationships/image" Target="../media/image242.png"/><Relationship Id="rId23" Type="http://schemas.openxmlformats.org/officeDocument/2006/relationships/image" Target="../media/image249.png"/><Relationship Id="rId28" Type="http://schemas.openxmlformats.org/officeDocument/2006/relationships/image" Target="../media/image253.png"/><Relationship Id="rId36" Type="http://schemas.openxmlformats.org/officeDocument/2006/relationships/image" Target="../media/image259.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278.png"/><Relationship Id="rId61" Type="http://schemas.openxmlformats.org/officeDocument/2006/relationships/image" Target="../media/image282.png"/><Relationship Id="rId10" Type="http://schemas.openxmlformats.org/officeDocument/2006/relationships/image" Target="../media/image238.png"/><Relationship Id="rId19" Type="http://schemas.openxmlformats.org/officeDocument/2006/relationships/image" Target="../media/image167.png"/><Relationship Id="rId31" Type="http://schemas.openxmlformats.org/officeDocument/2006/relationships/image" Target="../media/image254.png"/><Relationship Id="rId44" Type="http://schemas.openxmlformats.org/officeDocument/2006/relationships/image" Target="../media/image267.png"/><Relationship Id="rId52" Type="http://schemas.openxmlformats.org/officeDocument/2006/relationships/image" Target="../media/image273.png"/><Relationship Id="rId60" Type="http://schemas.openxmlformats.org/officeDocument/2006/relationships/image" Target="../media/image281.png"/><Relationship Id="rId65" Type="http://schemas.openxmlformats.org/officeDocument/2006/relationships/image" Target="../media/image286.png"/><Relationship Id="rId4" Type="http://schemas.openxmlformats.org/officeDocument/2006/relationships/image" Target="../media/image232.png"/><Relationship Id="rId9" Type="http://schemas.openxmlformats.org/officeDocument/2006/relationships/image" Target="../media/image237.png"/><Relationship Id="rId14" Type="http://schemas.openxmlformats.org/officeDocument/2006/relationships/image" Target="../media/image213.png"/><Relationship Id="rId22" Type="http://schemas.openxmlformats.org/officeDocument/2006/relationships/image" Target="../media/image248.png"/><Relationship Id="rId27" Type="http://schemas.openxmlformats.org/officeDocument/2006/relationships/image" Target="../media/image252.png"/><Relationship Id="rId30" Type="http://schemas.openxmlformats.org/officeDocument/2006/relationships/image" Target="../media/image99.png"/><Relationship Id="rId35" Type="http://schemas.openxmlformats.org/officeDocument/2006/relationships/image" Target="../media/image258.png"/><Relationship Id="rId43" Type="http://schemas.openxmlformats.org/officeDocument/2006/relationships/image" Target="../media/image266.png"/><Relationship Id="rId48" Type="http://schemas.openxmlformats.org/officeDocument/2006/relationships/image" Target="../media/image271.png"/><Relationship Id="rId56" Type="http://schemas.openxmlformats.org/officeDocument/2006/relationships/image" Target="../media/image277.png"/><Relationship Id="rId64" Type="http://schemas.openxmlformats.org/officeDocument/2006/relationships/image" Target="../media/image285.png"/><Relationship Id="rId8" Type="http://schemas.openxmlformats.org/officeDocument/2006/relationships/image" Target="../media/image236.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231.png"/><Relationship Id="rId12" Type="http://schemas.openxmlformats.org/officeDocument/2006/relationships/image" Target="../media/image240.png"/><Relationship Id="rId17" Type="http://schemas.openxmlformats.org/officeDocument/2006/relationships/image" Target="../media/image244.png"/><Relationship Id="rId25" Type="http://schemas.openxmlformats.org/officeDocument/2006/relationships/image" Target="../media/image251.png"/><Relationship Id="rId33" Type="http://schemas.openxmlformats.org/officeDocument/2006/relationships/image" Target="../media/image256.png"/><Relationship Id="rId38" Type="http://schemas.openxmlformats.org/officeDocument/2006/relationships/image" Target="../media/image261.png"/><Relationship Id="rId46" Type="http://schemas.openxmlformats.org/officeDocument/2006/relationships/image" Target="../media/image269.png"/><Relationship Id="rId59" Type="http://schemas.openxmlformats.org/officeDocument/2006/relationships/image" Target="../media/image280.png"/><Relationship Id="rId67" Type="http://schemas.openxmlformats.org/officeDocument/2006/relationships/image" Target="../media/image287.png"/><Relationship Id="rId20" Type="http://schemas.openxmlformats.org/officeDocument/2006/relationships/image" Target="../media/image246.png"/><Relationship Id="rId41" Type="http://schemas.openxmlformats.org/officeDocument/2006/relationships/image" Target="../media/image264.png"/><Relationship Id="rId54" Type="http://schemas.openxmlformats.org/officeDocument/2006/relationships/image" Target="../media/image275.png"/><Relationship Id="rId62" Type="http://schemas.openxmlformats.org/officeDocument/2006/relationships/image" Target="../media/image283.png"/></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62.xml"/><Relationship Id="rId4" Type="http://schemas.openxmlformats.org/officeDocument/2006/relationships/image" Target="../media/image22.emf"/></Relationships>
</file>

<file path=ppt/slides/_rels/slide50.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90.png"/><Relationship Id="rId7" Type="http://schemas.openxmlformats.org/officeDocument/2006/relationships/image" Target="../media/image186.png"/><Relationship Id="rId2" Type="http://schemas.openxmlformats.org/officeDocument/2006/relationships/image" Target="../media/image289.png"/><Relationship Id="rId1" Type="http://schemas.openxmlformats.org/officeDocument/2006/relationships/slideLayout" Target="../slideLayouts/slideLayout98.xml"/><Relationship Id="rId6" Type="http://schemas.openxmlformats.org/officeDocument/2006/relationships/image" Target="../media/image207.png"/><Relationship Id="rId11" Type="http://schemas.openxmlformats.org/officeDocument/2006/relationships/image" Target="../media/image295.emf"/><Relationship Id="rId5" Type="http://schemas.openxmlformats.org/officeDocument/2006/relationships/image" Target="../media/image292.png"/><Relationship Id="rId10" Type="http://schemas.openxmlformats.org/officeDocument/2006/relationships/image" Target="../media/image17.emf"/><Relationship Id="rId4" Type="http://schemas.openxmlformats.org/officeDocument/2006/relationships/image" Target="../media/image291.png"/><Relationship Id="rId9" Type="http://schemas.openxmlformats.org/officeDocument/2006/relationships/image" Target="../media/image29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notesSlide" Target="../notesSlides/notesSlide36.xml"/><Relationship Id="rId1" Type="http://schemas.openxmlformats.org/officeDocument/2006/relationships/slideLayout" Target="../slideLayouts/slideLayout98.xml"/><Relationship Id="rId5" Type="http://schemas.openxmlformats.org/officeDocument/2006/relationships/image" Target="../media/image17.emf"/><Relationship Id="rId4" Type="http://schemas.openxmlformats.org/officeDocument/2006/relationships/image" Target="../media/image297.emf"/></Relationships>
</file>

<file path=ppt/slides/_rels/slide5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99.png"/><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8" Type="http://schemas.openxmlformats.org/officeDocument/2006/relationships/image" Target="../media/image305.emf"/><Relationship Id="rId13" Type="http://schemas.openxmlformats.org/officeDocument/2006/relationships/image" Target="../media/image247.png"/><Relationship Id="rId18" Type="http://schemas.openxmlformats.org/officeDocument/2006/relationships/image" Target="../media/image233.png"/><Relationship Id="rId3" Type="http://schemas.openxmlformats.org/officeDocument/2006/relationships/image" Target="../media/image300.png"/><Relationship Id="rId7" Type="http://schemas.openxmlformats.org/officeDocument/2006/relationships/image" Target="../media/image304.emf"/><Relationship Id="rId12" Type="http://schemas.openxmlformats.org/officeDocument/2006/relationships/image" Target="../media/image309.png"/><Relationship Id="rId17" Type="http://schemas.openxmlformats.org/officeDocument/2006/relationships/image" Target="../media/image241.png"/><Relationship Id="rId2" Type="http://schemas.openxmlformats.org/officeDocument/2006/relationships/notesSlide" Target="../notesSlides/notesSlide37.xml"/><Relationship Id="rId16" Type="http://schemas.openxmlformats.org/officeDocument/2006/relationships/image" Target="../media/image285.png"/><Relationship Id="rId20" Type="http://schemas.openxmlformats.org/officeDocument/2006/relationships/image" Target="../media/image310.png"/><Relationship Id="rId1" Type="http://schemas.openxmlformats.org/officeDocument/2006/relationships/slideLayout" Target="../slideLayouts/slideLayout104.xml"/><Relationship Id="rId6" Type="http://schemas.openxmlformats.org/officeDocument/2006/relationships/image" Target="../media/image303.emf"/><Relationship Id="rId11" Type="http://schemas.openxmlformats.org/officeDocument/2006/relationships/image" Target="../media/image308.png"/><Relationship Id="rId5" Type="http://schemas.openxmlformats.org/officeDocument/2006/relationships/image" Target="../media/image302.png"/><Relationship Id="rId15" Type="http://schemas.openxmlformats.org/officeDocument/2006/relationships/image" Target="../media/image286.png"/><Relationship Id="rId10" Type="http://schemas.openxmlformats.org/officeDocument/2006/relationships/image" Target="../media/image307.png"/><Relationship Id="rId19" Type="http://schemas.openxmlformats.org/officeDocument/2006/relationships/image" Target="../media/image243.png"/><Relationship Id="rId4" Type="http://schemas.openxmlformats.org/officeDocument/2006/relationships/image" Target="../media/image301.emf"/><Relationship Id="rId9" Type="http://schemas.openxmlformats.org/officeDocument/2006/relationships/image" Target="../media/image306.png"/><Relationship Id="rId14" Type="http://schemas.openxmlformats.org/officeDocument/2006/relationships/image" Target="../media/image261.png"/></Relationships>
</file>

<file path=ppt/slides/_rels/slide5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hyperlink" Target="https://github.com/AzureCAT-GSI/azure-serverless-workshop/tree/master/05_functions" TargetMode="Externa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312.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316.svg"/><Relationship Id="rId5" Type="http://schemas.openxmlformats.org/officeDocument/2006/relationships/image" Target="../media/image315.png"/><Relationship Id="rId4" Type="http://schemas.openxmlformats.org/officeDocument/2006/relationships/image" Target="../media/image314.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8" Type="http://schemas.openxmlformats.org/officeDocument/2006/relationships/image" Target="../media/image322.svg"/><Relationship Id="rId13" Type="http://schemas.openxmlformats.org/officeDocument/2006/relationships/image" Target="../media/image327.png"/><Relationship Id="rId3" Type="http://schemas.openxmlformats.org/officeDocument/2006/relationships/image" Target="../media/image317.png"/><Relationship Id="rId7" Type="http://schemas.openxmlformats.org/officeDocument/2006/relationships/image" Target="../media/image321.png"/><Relationship Id="rId12" Type="http://schemas.openxmlformats.org/officeDocument/2006/relationships/image" Target="../media/image326.sv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320.svg"/><Relationship Id="rId11" Type="http://schemas.openxmlformats.org/officeDocument/2006/relationships/image" Target="../media/image325.png"/><Relationship Id="rId5" Type="http://schemas.openxmlformats.org/officeDocument/2006/relationships/image" Target="../media/image319.png"/><Relationship Id="rId10" Type="http://schemas.openxmlformats.org/officeDocument/2006/relationships/image" Target="../media/image324.svg"/><Relationship Id="rId4" Type="http://schemas.openxmlformats.org/officeDocument/2006/relationships/image" Target="../media/image318.svg"/><Relationship Id="rId9" Type="http://schemas.openxmlformats.org/officeDocument/2006/relationships/image" Target="../media/image323.png"/><Relationship Id="rId1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70.xml.rels><?xml version="1.0" encoding="UTF-8" standalone="yes"?>
<Relationships xmlns="http://schemas.openxmlformats.org/package/2006/relationships"><Relationship Id="rId3" Type="http://schemas.openxmlformats.org/officeDocument/2006/relationships/image" Target="../media/image328.tiff"/><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331.svg"/><Relationship Id="rId5" Type="http://schemas.openxmlformats.org/officeDocument/2006/relationships/image" Target="../media/image330.png"/><Relationship Id="rId4" Type="http://schemas.openxmlformats.org/officeDocument/2006/relationships/image" Target="../media/image329.png"/></Relationships>
</file>

<file path=ppt/slides/_rels/slide71.xml.rels><?xml version="1.0" encoding="UTF-8" standalone="yes"?>
<Relationships xmlns="http://schemas.openxmlformats.org/package/2006/relationships"><Relationship Id="rId3" Type="http://schemas.openxmlformats.org/officeDocument/2006/relationships/image" Target="../media/image332.jpeg"/><Relationship Id="rId7" Type="http://schemas.openxmlformats.org/officeDocument/2006/relationships/image" Target="../media/image335.sv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334.png"/><Relationship Id="rId5" Type="http://schemas.microsoft.com/office/2007/relationships/hdphoto" Target="../media/hdphoto3.wdp"/><Relationship Id="rId4" Type="http://schemas.openxmlformats.org/officeDocument/2006/relationships/image" Target="../media/image333.png"/></Relationships>
</file>

<file path=ppt/slides/_rels/slide72.xml.rels><?xml version="1.0" encoding="UTF-8" standalone="yes"?>
<Relationships xmlns="http://schemas.openxmlformats.org/package/2006/relationships"><Relationship Id="rId3" Type="http://schemas.openxmlformats.org/officeDocument/2006/relationships/image" Target="../media/image336.emf"/><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339.svg"/><Relationship Id="rId5" Type="http://schemas.openxmlformats.org/officeDocument/2006/relationships/image" Target="../media/image338.png"/><Relationship Id="rId4" Type="http://schemas.openxmlformats.org/officeDocument/2006/relationships/image" Target="../media/image337.png"/></Relationships>
</file>

<file path=ppt/slides/_rels/slide73.xml.rels><?xml version="1.0" encoding="UTF-8" standalone="yes"?>
<Relationships xmlns="http://schemas.openxmlformats.org/package/2006/relationships"><Relationship Id="rId8" Type="http://schemas.openxmlformats.org/officeDocument/2006/relationships/image" Target="../media/image343.svg"/><Relationship Id="rId3" Type="http://schemas.openxmlformats.org/officeDocument/2006/relationships/image" Target="../media/image340.png"/><Relationship Id="rId7" Type="http://schemas.openxmlformats.org/officeDocument/2006/relationships/image" Target="../media/image342.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341.png"/><Relationship Id="rId4" Type="http://schemas.microsoft.com/office/2007/relationships/hdphoto" Target="../media/hdphoto4.wdp"/></Relationships>
</file>

<file path=ppt/slides/_rels/slide74.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image" Target="../media/image347.sv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346.png"/><Relationship Id="rId5" Type="http://schemas.microsoft.com/office/2007/relationships/hdphoto" Target="../media/hdphoto6.wdp"/><Relationship Id="rId4" Type="http://schemas.openxmlformats.org/officeDocument/2006/relationships/image" Target="../media/image345.png"/></Relationships>
</file>

<file path=ppt/slides/_rels/slide75.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37.png"/><Relationship Id="rId7" Type="http://schemas.microsoft.com/office/2007/relationships/hdphoto" Target="../media/hdphoto7.wdp"/><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348.png"/><Relationship Id="rId5" Type="http://schemas.microsoft.com/office/2007/relationships/hdphoto" Target="../media/hdphoto5.wdp"/><Relationship Id="rId10" Type="http://schemas.microsoft.com/office/2007/relationships/hdphoto" Target="../media/hdphoto6.wdp"/><Relationship Id="rId4" Type="http://schemas.openxmlformats.org/officeDocument/2006/relationships/image" Target="../media/image341.png"/><Relationship Id="rId9" Type="http://schemas.openxmlformats.org/officeDocument/2006/relationships/image" Target="../media/image34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AzureCAT-GSI/azure-serverless-workshop/tree/master/04_cosmosdb-to-aci"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hyperlink" Target="https://github.com/AzureCAT-GSI/azure-serverless-workshop/tree/master/04_cosmosdb-to-aci/AC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DE22-EC20-41CA-BB40-FE301409D8E1}"/>
              </a:ext>
            </a:extLst>
          </p:cNvPr>
          <p:cNvSpPr>
            <a:spLocks noGrp="1"/>
          </p:cNvSpPr>
          <p:nvPr>
            <p:ph type="title"/>
          </p:nvPr>
        </p:nvSpPr>
        <p:spPr>
          <a:xfrm>
            <a:off x="269301" y="2077814"/>
            <a:ext cx="6614383" cy="1793104"/>
          </a:xfrm>
        </p:spPr>
        <p:txBody>
          <a:bodyPr/>
          <a:lstStyle/>
          <a:p>
            <a:r>
              <a:rPr lang="en-US" dirty="0"/>
              <a:t>Azure </a:t>
            </a:r>
            <a:r>
              <a:rPr lang="en-US" dirty="0" err="1"/>
              <a:t>Serverless</a:t>
            </a:r>
            <a:r>
              <a:rPr lang="en-US" dirty="0"/>
              <a:t> Workshop</a:t>
            </a:r>
          </a:p>
        </p:txBody>
      </p:sp>
      <p:sp>
        <p:nvSpPr>
          <p:cNvPr id="6" name="Text Placeholder 5">
            <a:extLst>
              <a:ext uri="{FF2B5EF4-FFF2-40B4-BE49-F238E27FC236}">
                <a16:creationId xmlns:a16="http://schemas.microsoft.com/office/drawing/2014/main" id="{4105F4A5-72A2-4DC4-92B2-DA90B6A04652}"/>
              </a:ext>
            </a:extLst>
          </p:cNvPr>
          <p:cNvSpPr>
            <a:spLocks noGrp="1"/>
          </p:cNvSpPr>
          <p:nvPr>
            <p:ph type="body" sz="quarter" idx="14"/>
          </p:nvPr>
        </p:nvSpPr>
        <p:spPr/>
        <p:txBody>
          <a:bodyPr/>
          <a:lstStyle/>
          <a:p>
            <a:r>
              <a:rPr lang="en-US" dirty="0"/>
              <a:t>Ali Hussain</a:t>
            </a:r>
          </a:p>
          <a:p>
            <a:r>
              <a:rPr lang="en-US" sz="1400" dirty="0"/>
              <a:t>CSA, One Commercial Partner – Application and Infrastructure</a:t>
            </a:r>
          </a:p>
          <a:p>
            <a:r>
              <a:rPr lang="en-US" dirty="0"/>
              <a:t>Richard Ortega</a:t>
            </a:r>
          </a:p>
          <a:p>
            <a:r>
              <a:rPr lang="en-US" sz="1400" dirty="0"/>
              <a:t>Senior Program Manager – Azure CAT Partner</a:t>
            </a:r>
          </a:p>
        </p:txBody>
      </p:sp>
    </p:spTree>
    <p:extLst>
      <p:ext uri="{BB962C8B-B14F-4D97-AF65-F5344CB8AC3E}">
        <p14:creationId xmlns:p14="http://schemas.microsoft.com/office/powerpoint/2010/main" val="24778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dirty="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98574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dirty="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196422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23363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dirty="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4875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dirty="0"/>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0935909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487136-905C-446B-97A9-9AE30FD75251}"/>
              </a:ext>
            </a:extLst>
          </p:cNvPr>
          <p:cNvSpPr/>
          <p:nvPr/>
        </p:nvSpPr>
        <p:spPr>
          <a:xfrm>
            <a:off x="174661" y="920621"/>
            <a:ext cx="8969339" cy="5139869"/>
          </a:xfrm>
          <a:prstGeom prst="rect">
            <a:avLst/>
          </a:prstGeom>
        </p:spPr>
        <p:txBody>
          <a:bodyPr wrap="square">
            <a:spAutoFit/>
          </a:bodyPr>
          <a:lstStyle/>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sz="2000" dirty="0"/>
              <a:t>	Will talk about the following Azure Services</a:t>
            </a:r>
          </a:p>
          <a:p>
            <a:pPr marL="1200150" lvl="2" indent="-285750">
              <a:buFont typeface="Arial" panose="020B0604020202020204" pitchFamily="34" charset="0"/>
              <a:buChar char="•"/>
            </a:pPr>
            <a:r>
              <a:rPr lang="en-US" dirty="0"/>
              <a:t>App Service – Web App</a:t>
            </a:r>
          </a:p>
          <a:p>
            <a:pPr marL="1200150" lvl="2" indent="-285750">
              <a:buFont typeface="Arial" panose="020B0604020202020204" pitchFamily="34" charset="0"/>
              <a:buChar char="•"/>
            </a:pPr>
            <a:r>
              <a:rPr lang="en-US" dirty="0"/>
              <a:t>Web App for Containers</a:t>
            </a:r>
          </a:p>
          <a:p>
            <a:pPr marL="1200150" lvl="2" indent="-285750">
              <a:buFont typeface="Arial" panose="020B0604020202020204" pitchFamily="34" charset="0"/>
              <a:buChar char="•"/>
            </a:pPr>
            <a:r>
              <a:rPr lang="en-US" dirty="0"/>
              <a:t>Azure Functions</a:t>
            </a:r>
          </a:p>
          <a:p>
            <a:pPr marL="1200150" lvl="2" indent="-285750">
              <a:buFont typeface="Arial" panose="020B0604020202020204" pitchFamily="34" charset="0"/>
              <a:buChar char="•"/>
            </a:pPr>
            <a:r>
              <a:rPr lang="en-US" dirty="0" err="1"/>
              <a:t>CosmosDB</a:t>
            </a:r>
            <a:endParaRPr lang="en-US" dirty="0"/>
          </a:p>
          <a:p>
            <a:pPr marL="1200150" lvl="2" indent="-285750">
              <a:buFont typeface="Arial" panose="020B0604020202020204" pitchFamily="34" charset="0"/>
              <a:buChar char="•"/>
            </a:pPr>
            <a:r>
              <a:rPr lang="en-US" dirty="0"/>
              <a:t>Azure Container Instance</a:t>
            </a:r>
          </a:p>
          <a:p>
            <a:pPr lvl="2"/>
            <a:endParaRPr lang="en-US" dirty="0"/>
          </a:p>
          <a:p>
            <a:pPr marL="742950" lvl="1" indent="-285750">
              <a:buFont typeface="Arial" panose="020B0604020202020204" pitchFamily="34" charset="0"/>
              <a:buChar char="•"/>
            </a:pPr>
            <a:r>
              <a:rPr lang="en-US" sz="2000" dirty="0"/>
              <a:t>Tools for the Workshop</a:t>
            </a:r>
          </a:p>
          <a:p>
            <a:pPr marL="1200150" lvl="2" indent="-285750">
              <a:buFont typeface="Arial" panose="020B0604020202020204" pitchFamily="34" charset="0"/>
              <a:buChar char="•"/>
            </a:pPr>
            <a:r>
              <a:rPr lang="en-US" dirty="0"/>
              <a:t>Azure Subscription</a:t>
            </a:r>
            <a:endParaRPr lang="en-US" dirty="0">
              <a:hlinkClick r:id="rId2"/>
            </a:endParaRPr>
          </a:p>
          <a:p>
            <a:pPr marL="1200150" lvl="2" indent="-285750">
              <a:buFont typeface="Arial" panose="020B0604020202020204" pitchFamily="34" charset="0"/>
              <a:buChar char="•"/>
            </a:pPr>
            <a:r>
              <a:rPr lang="en-US" dirty="0">
                <a:hlinkClick r:id="rId2"/>
              </a:rPr>
              <a:t>Docker for windows (Linux)</a:t>
            </a:r>
            <a:endParaRPr lang="en-US" dirty="0"/>
          </a:p>
          <a:p>
            <a:pPr marL="1200150" lvl="2" indent="-285750">
              <a:buFont typeface="Arial" panose="020B0604020202020204" pitchFamily="34" charset="0"/>
              <a:buChar char="•"/>
            </a:pPr>
            <a:r>
              <a:rPr lang="en-US" dirty="0">
                <a:hlinkClick r:id="rId3"/>
              </a:rPr>
              <a:t>Azure CLI </a:t>
            </a:r>
            <a:endParaRPr lang="en-US" dirty="0"/>
          </a:p>
          <a:p>
            <a:pPr marL="1200150" lvl="2" indent="-285750">
              <a:buFont typeface="Arial" panose="020B0604020202020204" pitchFamily="34" charset="0"/>
              <a:buChar char="•"/>
            </a:pPr>
            <a:r>
              <a:rPr lang="en-US" dirty="0"/>
              <a:t>Python</a:t>
            </a:r>
          </a:p>
          <a:p>
            <a:pPr marL="1200150" lvl="2" indent="-285750">
              <a:buFont typeface="Arial" panose="020B0604020202020204" pitchFamily="34" charset="0"/>
              <a:buChar char="•"/>
            </a:pPr>
            <a:r>
              <a:rPr lang="en-US" dirty="0">
                <a:hlinkClick r:id="rId4"/>
              </a:rPr>
              <a:t>GitHub</a:t>
            </a:r>
            <a:r>
              <a:rPr lang="en-US" dirty="0"/>
              <a:t> Client</a:t>
            </a:r>
          </a:p>
          <a:p>
            <a:pPr marL="1657350" lvl="3" indent="-285750">
              <a:buFont typeface="Arial" panose="020B0604020202020204" pitchFamily="34" charset="0"/>
              <a:buChar char="•"/>
            </a:pPr>
            <a:r>
              <a:rPr lang="en-US" dirty="0"/>
              <a:t>GitHub Workshop Repository	- </a:t>
            </a:r>
            <a:r>
              <a:rPr lang="en-US" sz="1600" dirty="0">
                <a:hlinkClick r:id="rId5"/>
              </a:rPr>
              <a:t>https://github.com/AzureCAT-GSI/azure-serverless-workshop</a:t>
            </a:r>
            <a:endParaRPr lang="en-US" sz="1600" dirty="0"/>
          </a:p>
          <a:p>
            <a:pPr marL="1200150" lvl="2" indent="-285750">
              <a:buFont typeface="Arial" panose="020B0604020202020204" pitchFamily="34" charset="0"/>
              <a:buChar char="•"/>
            </a:pPr>
            <a:r>
              <a:rPr lang="en-US" dirty="0">
                <a:hlinkClick r:id="rId6"/>
              </a:rPr>
              <a:t>Docker Hub Account </a:t>
            </a:r>
            <a:r>
              <a:rPr lang="en-US" dirty="0"/>
              <a:t>and </a:t>
            </a:r>
            <a:r>
              <a:rPr lang="en-US" dirty="0">
                <a:hlinkClick r:id="rId7"/>
              </a:rPr>
              <a:t>Public Repository</a:t>
            </a:r>
            <a:endParaRPr lang="en-US" dirty="0"/>
          </a:p>
          <a:p>
            <a:pPr marL="1200150" lvl="2" indent="-285750">
              <a:buFont typeface="Arial" panose="020B0604020202020204" pitchFamily="34" charset="0"/>
              <a:buChar char="•"/>
            </a:pPr>
            <a:endParaRPr lang="en-US" dirty="0"/>
          </a:p>
        </p:txBody>
      </p:sp>
      <p:sp>
        <p:nvSpPr>
          <p:cNvPr id="4" name="Title 2">
            <a:extLst>
              <a:ext uri="{FF2B5EF4-FFF2-40B4-BE49-F238E27FC236}">
                <a16:creationId xmlns:a16="http://schemas.microsoft.com/office/drawing/2014/main" id="{70AC2717-6060-4A56-8512-87AE7533B1C3}"/>
              </a:ext>
            </a:extLst>
          </p:cNvPr>
          <p:cNvSpPr>
            <a:spLocks noGrp="1"/>
          </p:cNvSpPr>
          <p:nvPr>
            <p:ph type="title"/>
          </p:nvPr>
        </p:nvSpPr>
        <p:spPr>
          <a:xfrm>
            <a:off x="269240" y="289511"/>
            <a:ext cx="11655840" cy="899665"/>
          </a:xfrm>
        </p:spPr>
        <p:txBody>
          <a:bodyPr/>
          <a:lstStyle/>
          <a:p>
            <a:r>
              <a:rPr lang="en-US" dirty="0"/>
              <a:t>Introduction:</a:t>
            </a:r>
          </a:p>
        </p:txBody>
      </p:sp>
    </p:spTree>
    <p:extLst>
      <p:ext uri="{BB962C8B-B14F-4D97-AF65-F5344CB8AC3E}">
        <p14:creationId xmlns:p14="http://schemas.microsoft.com/office/powerpoint/2010/main" val="13322511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58419-0435-42EC-B772-1180F0784EB7}"/>
              </a:ext>
            </a:extLst>
          </p:cNvPr>
          <p:cNvSpPr>
            <a:spLocks noGrp="1"/>
          </p:cNvSpPr>
          <p:nvPr>
            <p:ph type="title"/>
          </p:nvPr>
        </p:nvSpPr>
        <p:spPr/>
        <p:txBody>
          <a:bodyPr/>
          <a:lstStyle/>
          <a:p>
            <a:r>
              <a:rPr lang="en-US" dirty="0"/>
              <a:t>Application Architecture</a:t>
            </a:r>
          </a:p>
        </p:txBody>
      </p:sp>
      <p:sp>
        <p:nvSpPr>
          <p:cNvPr id="3" name="Rectangle 2">
            <a:extLst>
              <a:ext uri="{FF2B5EF4-FFF2-40B4-BE49-F238E27FC236}">
                <a16:creationId xmlns:a16="http://schemas.microsoft.com/office/drawing/2014/main" id="{98F583BF-A5C6-4F2D-B23D-3F420E9C4B28}"/>
              </a:ext>
            </a:extLst>
          </p:cNvPr>
          <p:cNvSpPr/>
          <p:nvPr/>
        </p:nvSpPr>
        <p:spPr>
          <a:xfrm>
            <a:off x="379207" y="1251146"/>
            <a:ext cx="8990823" cy="1200329"/>
          </a:xfrm>
          <a:prstGeom prst="rect">
            <a:avLst/>
          </a:prstGeom>
        </p:spPr>
        <p:txBody>
          <a:bodyPr wrap="square">
            <a:spAutoFit/>
          </a:bodyPr>
          <a:lstStyle/>
          <a:p>
            <a:r>
              <a:rPr lang="en-US" dirty="0"/>
              <a:t>The premise of the application is a voting application.</a:t>
            </a:r>
          </a:p>
          <a:p>
            <a:pPr marL="742950" lvl="1" indent="-285750">
              <a:buFont typeface="Arial" panose="020B0604020202020204" pitchFamily="34" charset="0"/>
              <a:buChar char="•"/>
            </a:pPr>
            <a:r>
              <a:rPr lang="en-US" dirty="0"/>
              <a:t>Frontend is written in Python Flask.</a:t>
            </a:r>
          </a:p>
          <a:p>
            <a:pPr marL="742950" lvl="1" indent="-285750">
              <a:buFont typeface="Arial" panose="020B0604020202020204" pitchFamily="34" charset="0"/>
              <a:buChar char="•"/>
            </a:pPr>
            <a:r>
              <a:rPr lang="en-US" dirty="0"/>
              <a:t>Holds state in memory or in </a:t>
            </a:r>
            <a:r>
              <a:rPr lang="en-US" dirty="0" err="1"/>
              <a:t>CosmosDB</a:t>
            </a:r>
            <a:r>
              <a:rPr lang="en-US" dirty="0"/>
              <a:t> (MongoDB)</a:t>
            </a:r>
          </a:p>
          <a:p>
            <a:pPr marL="742950" lvl="1" indent="-285750">
              <a:buFont typeface="Arial" panose="020B0604020202020204" pitchFamily="34" charset="0"/>
              <a:buChar char="•"/>
            </a:pPr>
            <a:r>
              <a:rPr lang="en-US" dirty="0"/>
              <a:t>Sample - </a:t>
            </a:r>
            <a:r>
              <a:rPr lang="en-US" dirty="0">
                <a:hlinkClick r:id="rId2"/>
              </a:rPr>
              <a:t>http://52.168.142.183/</a:t>
            </a:r>
            <a:r>
              <a:rPr lang="en-US" dirty="0"/>
              <a:t> </a:t>
            </a:r>
          </a:p>
        </p:txBody>
      </p:sp>
      <p:pic>
        <p:nvPicPr>
          <p:cNvPr id="4" name="Picture 3">
            <a:hlinkClick r:id="rId2"/>
            <a:extLst>
              <a:ext uri="{FF2B5EF4-FFF2-40B4-BE49-F238E27FC236}">
                <a16:creationId xmlns:a16="http://schemas.microsoft.com/office/drawing/2014/main" id="{582D5FDF-8F56-4B0C-B0B7-411A4824DFAC}"/>
              </a:ext>
            </a:extLst>
          </p:cNvPr>
          <p:cNvPicPr>
            <a:picLocks noChangeAspect="1"/>
          </p:cNvPicPr>
          <p:nvPr/>
        </p:nvPicPr>
        <p:blipFill>
          <a:blip r:embed="rId3"/>
          <a:stretch>
            <a:fillRect/>
          </a:stretch>
        </p:blipFill>
        <p:spPr>
          <a:xfrm>
            <a:off x="2570022" y="2417916"/>
            <a:ext cx="6599663" cy="4092001"/>
          </a:xfrm>
          <a:prstGeom prst="rect">
            <a:avLst/>
          </a:prstGeom>
        </p:spPr>
      </p:pic>
    </p:spTree>
    <p:extLst>
      <p:ext uri="{BB962C8B-B14F-4D97-AF65-F5344CB8AC3E}">
        <p14:creationId xmlns:p14="http://schemas.microsoft.com/office/powerpoint/2010/main" val="32850520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DE22-EC20-41CA-BB40-FE301409D8E1}"/>
              </a:ext>
            </a:extLst>
          </p:cNvPr>
          <p:cNvSpPr>
            <a:spLocks noGrp="1"/>
          </p:cNvSpPr>
          <p:nvPr>
            <p:ph type="title"/>
          </p:nvPr>
        </p:nvSpPr>
        <p:spPr/>
        <p:txBody>
          <a:bodyPr/>
          <a:lstStyle/>
          <a:p>
            <a:r>
              <a:rPr lang="en-US" dirty="0"/>
              <a:t>App Service overview </a:t>
            </a:r>
          </a:p>
        </p:txBody>
      </p:sp>
      <p:sp>
        <p:nvSpPr>
          <p:cNvPr id="6" name="Text Placeholder 5">
            <a:extLst>
              <a:ext uri="{FF2B5EF4-FFF2-40B4-BE49-F238E27FC236}">
                <a16:creationId xmlns:a16="http://schemas.microsoft.com/office/drawing/2014/main" id="{4105F4A5-72A2-4DC4-92B2-DA90B6A04652}"/>
              </a:ext>
            </a:extLst>
          </p:cNvPr>
          <p:cNvSpPr>
            <a:spLocks noGrp="1"/>
          </p:cNvSpPr>
          <p:nvPr>
            <p:ph type="body" sz="quarter" idx="14"/>
          </p:nvPr>
        </p:nvSpPr>
        <p:spPr/>
        <p:txBody>
          <a:bodyPr/>
          <a:lstStyle/>
          <a:p>
            <a:r>
              <a:rPr lang="en-US" dirty="0"/>
              <a:t>Ali Hussain</a:t>
            </a:r>
          </a:p>
          <a:p>
            <a:r>
              <a:rPr lang="en-US" sz="1400" dirty="0"/>
              <a:t>CSA, One Commercial Partner – Application and Infrastructure</a:t>
            </a:r>
          </a:p>
          <a:p>
            <a:pPr lvl="0"/>
            <a:r>
              <a:rPr lang="en-US" dirty="0">
                <a:gradFill>
                  <a:gsLst>
                    <a:gs pos="57576">
                      <a:srgbClr val="353535"/>
                    </a:gs>
                    <a:gs pos="35000">
                      <a:srgbClr val="353535"/>
                    </a:gs>
                  </a:gsLst>
                  <a:lin ang="5400000" scaled="0"/>
                </a:gradFill>
              </a:rPr>
              <a:t>Richard Ortega</a:t>
            </a:r>
          </a:p>
          <a:p>
            <a:pPr lvl="0"/>
            <a:r>
              <a:rPr lang="en-US" sz="1400" dirty="0">
                <a:gradFill>
                  <a:gsLst>
                    <a:gs pos="57576">
                      <a:srgbClr val="353535"/>
                    </a:gs>
                    <a:gs pos="35000">
                      <a:srgbClr val="353535"/>
                    </a:gs>
                  </a:gsLst>
                  <a:lin ang="5400000" scaled="0"/>
                </a:gradFill>
              </a:rPr>
              <a:t>Senior Program Manager – Azure CAT Partner</a:t>
            </a:r>
          </a:p>
          <a:p>
            <a:endParaRPr lang="en-US" dirty="0"/>
          </a:p>
        </p:txBody>
      </p:sp>
    </p:spTree>
    <p:extLst>
      <p:ext uri="{BB962C8B-B14F-4D97-AF65-F5344CB8AC3E}">
        <p14:creationId xmlns:p14="http://schemas.microsoft.com/office/powerpoint/2010/main" val="42799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3F01DB-865F-4B97-9EDF-2B4098FB061D}"/>
              </a:ext>
            </a:extLst>
          </p:cNvPr>
          <p:cNvSpPr/>
          <p:nvPr/>
        </p:nvSpPr>
        <p:spPr bwMode="auto">
          <a:xfrm>
            <a:off x="2200620" y="1325699"/>
            <a:ext cx="8916283" cy="15723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p:cNvSpPr/>
          <p:nvPr/>
        </p:nvSpPr>
        <p:spPr>
          <a:xfrm>
            <a:off x="2212785" y="5085880"/>
            <a:ext cx="8912801" cy="12523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1" name="Group 60"/>
          <p:cNvGrpSpPr/>
          <p:nvPr/>
        </p:nvGrpSpPr>
        <p:grpSpPr>
          <a:xfrm>
            <a:off x="3401177" y="5143922"/>
            <a:ext cx="8182314" cy="1049618"/>
            <a:chOff x="3511236" y="4171950"/>
            <a:chExt cx="8184635" cy="1049915"/>
          </a:xfrm>
        </p:grpSpPr>
        <p:sp>
          <p:nvSpPr>
            <p:cNvPr id="12" name="Title 1"/>
            <p:cNvSpPr txBox="1">
              <a:spLocks/>
            </p:cNvSpPr>
            <p:nvPr/>
          </p:nvSpPr>
          <p:spPr>
            <a:xfrm>
              <a:off x="3511236" y="4171950"/>
              <a:ext cx="2773974" cy="759018"/>
            </a:xfrm>
            <a:prstGeom prst="rect">
              <a:avLst/>
            </a:prstGeom>
            <a:noFill/>
          </p:spPr>
          <p:txBody>
            <a:bodyPr vert="horz" lIns="182828" tIns="146263" rIns="182828" bIns="91414" rtlCol="0" anchor="t" anchorCtr="0">
              <a:no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pPr marL="0" marR="0" lvl="0" indent="0" algn="l" defTabSz="914049"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lumMod val="95000"/>
                    </a:prstClr>
                  </a:solidFill>
                  <a:effectLst/>
                  <a:uLnTx/>
                  <a:uFillTx/>
                  <a:latin typeface="Segoe UI Light"/>
                  <a:ea typeface="+mj-ea"/>
                  <a:cs typeface="+mj-cs"/>
                </a:rPr>
                <a:t>App Service</a:t>
              </a:r>
            </a:p>
          </p:txBody>
        </p:sp>
        <p:sp>
          <p:nvSpPr>
            <p:cNvPr id="87" name="TextBox 86"/>
            <p:cNvSpPr txBox="1"/>
            <p:nvPr/>
          </p:nvSpPr>
          <p:spPr>
            <a:xfrm>
              <a:off x="3511236" y="4718591"/>
              <a:ext cx="8184635" cy="503274"/>
            </a:xfrm>
            <a:prstGeom prst="rect">
              <a:avLst/>
            </a:prstGeom>
            <a:noFill/>
          </p:spPr>
          <p:txBody>
            <a:bodyPr wrap="squar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Fully Managed Platform • High Productivity Development • </a:t>
              </a:r>
              <a:r>
                <a:rPr kumimoji="0" lang="en-US" sz="15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Enterprise Grade Apps </a:t>
              </a:r>
            </a:p>
          </p:txBody>
        </p:sp>
      </p:grpSp>
      <p:sp>
        <p:nvSpPr>
          <p:cNvPr id="94" name="TextBox 93"/>
          <p:cNvSpPr txBox="1"/>
          <p:nvPr/>
        </p:nvSpPr>
        <p:spPr>
          <a:xfrm>
            <a:off x="245426" y="1324333"/>
            <a:ext cx="2000435" cy="416383"/>
          </a:xfrm>
          <a:prstGeom prst="rect">
            <a:avLst/>
          </a:prstGeom>
        </p:spPr>
        <p:txBody>
          <a:bodyPr wrap="none" lIns="182828" rIns="182828"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marL="0" marR="0" lvl="0" indent="0" algn="r" defTabSz="91401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730">
                      <a:srgbClr val="0078D7"/>
                    </a:gs>
                    <a:gs pos="5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SOLUTIONS</a:t>
            </a:r>
          </a:p>
        </p:txBody>
      </p:sp>
      <p:sp>
        <p:nvSpPr>
          <p:cNvPr id="97" name="TextBox 96"/>
          <p:cNvSpPr txBox="1"/>
          <p:nvPr/>
        </p:nvSpPr>
        <p:spPr>
          <a:xfrm>
            <a:off x="383719" y="3047549"/>
            <a:ext cx="1667279" cy="416383"/>
          </a:xfrm>
          <a:prstGeom prst="rect">
            <a:avLst/>
          </a:prstGeom>
        </p:spPr>
        <p:txBody>
          <a:bodyPr wrap="none" lIns="182828" rIns="182828"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marL="0" marR="0" lvl="0" indent="0" algn="r" defTabSz="91401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730">
                      <a:srgbClr val="0078D7"/>
                    </a:gs>
                    <a:gs pos="5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SERVICES</a:t>
            </a:r>
          </a:p>
        </p:txBody>
      </p:sp>
      <p:sp>
        <p:nvSpPr>
          <p:cNvPr id="98" name="TextBox 97"/>
          <p:cNvSpPr txBox="1"/>
          <p:nvPr/>
        </p:nvSpPr>
        <p:spPr>
          <a:xfrm>
            <a:off x="223427" y="5085880"/>
            <a:ext cx="1907717" cy="416383"/>
          </a:xfrm>
          <a:prstGeom prst="rect">
            <a:avLst/>
          </a:prstGeom>
        </p:spPr>
        <p:txBody>
          <a:bodyPr wrap="none" lIns="182828" rIns="182828" rtlCol="0">
            <a:spAutoFit/>
          </a:bodyPr>
          <a:lstStyle/>
          <a:p>
            <a:pPr marL="0" marR="0" lvl="0" indent="0" algn="r" defTabSz="91401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730">
                      <a:srgbClr val="0078D7"/>
                    </a:gs>
                    <a:gs pos="5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PLATFORM</a:t>
            </a:r>
          </a:p>
        </p:txBody>
      </p:sp>
      <p:grpSp>
        <p:nvGrpSpPr>
          <p:cNvPr id="2054" name="Group 2053"/>
          <p:cNvGrpSpPr/>
          <p:nvPr/>
        </p:nvGrpSpPr>
        <p:grpSpPr>
          <a:xfrm>
            <a:off x="3568531" y="1315558"/>
            <a:ext cx="1736867" cy="1578789"/>
            <a:chOff x="2009482" y="419099"/>
            <a:chExt cx="1737360" cy="1579237"/>
          </a:xfrm>
        </p:grpSpPr>
        <p:sp>
          <p:nvSpPr>
            <p:cNvPr id="51" name="Rectangle 50"/>
            <p:cNvSpPr/>
            <p:nvPr/>
          </p:nvSpPr>
          <p:spPr bwMode="auto">
            <a:xfrm>
              <a:off x="2009482" y="419099"/>
              <a:ext cx="1737360" cy="15792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745" b="0" i="0" u="sng" strike="noStrike" kern="1200" cap="none" spc="0" normalizeH="0" baseline="0" noProof="0" dirty="0">
                <a:ln>
                  <a:noFill/>
                </a:ln>
                <a:gradFill>
                  <a:gsLst>
                    <a:gs pos="89286">
                      <a:srgbClr val="000000"/>
                    </a:gs>
                    <a:gs pos="72857">
                      <a:srgbClr val="000000"/>
                    </a:gs>
                  </a:gsLst>
                  <a:lin ang="5400000" scaled="0"/>
                </a:gradFill>
                <a:effectLst/>
                <a:uLnTx/>
                <a:uFillTx/>
                <a:latin typeface="Segoe UI"/>
                <a:ea typeface="Segoe UI" pitchFamily="34" charset="0"/>
                <a:cs typeface="Segoe UI" pitchFamily="34" charset="0"/>
              </a:endParaRPr>
            </a:p>
          </p:txBody>
        </p:sp>
        <p:grpSp>
          <p:nvGrpSpPr>
            <p:cNvPr id="2049" name="Group 2048"/>
            <p:cNvGrpSpPr/>
            <p:nvPr/>
          </p:nvGrpSpPr>
          <p:grpSpPr>
            <a:xfrm>
              <a:off x="2108954" y="591070"/>
              <a:ext cx="1538423" cy="1398943"/>
              <a:chOff x="2108954" y="591070"/>
              <a:chExt cx="1538423" cy="1398943"/>
            </a:xfrm>
          </p:grpSpPr>
          <p:sp>
            <p:nvSpPr>
              <p:cNvPr id="55" name="TextBox 54"/>
              <p:cNvSpPr txBox="1"/>
              <p:nvPr/>
            </p:nvSpPr>
            <p:spPr>
              <a:xfrm>
                <a:off x="2108954" y="1410534"/>
                <a:ext cx="1538423" cy="579479"/>
              </a:xfrm>
              <a:prstGeom prst="rect">
                <a:avLst/>
              </a:prstGeom>
              <a:noFill/>
            </p:spPr>
            <p:txBody>
              <a:bodyPr wrap="none"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Transactional </a:t>
                </a:r>
              </a:p>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Apps</a:t>
                </a:r>
              </a:p>
            </p:txBody>
          </p:sp>
          <p:sp>
            <p:nvSpPr>
              <p:cNvPr id="57" name="Rectangle 56"/>
              <p:cNvSpPr/>
              <p:nvPr/>
            </p:nvSpPr>
            <p:spPr>
              <a:xfrm>
                <a:off x="2364336"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049" rtl="0" eaLnBrk="1" fontAlgn="auto" latinLnBrk="0" hangingPunct="1">
                  <a:lnSpc>
                    <a:spcPct val="90000"/>
                  </a:lnSpc>
                  <a:spcBef>
                    <a:spcPts val="0"/>
                  </a:spcBef>
                  <a:spcAft>
                    <a:spcPts val="0"/>
                  </a:spcAft>
                  <a:buClrTx/>
                  <a:buSzTx/>
                  <a:buFontTx/>
                  <a:buNone/>
                  <a:tabLst/>
                  <a:defRPr/>
                </a:pPr>
                <a:endParaRPr kumimoji="0" lang="en-US" sz="137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9" name="Freeform 6"/>
              <p:cNvSpPr>
                <a:spLocks noChangeAspect="1" noEditPoints="1"/>
              </p:cNvSpPr>
              <p:nvPr/>
            </p:nvSpPr>
            <p:spPr bwMode="auto">
              <a:xfrm>
                <a:off x="2350215"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4156" y="866155"/>
                <a:ext cx="399044" cy="368346"/>
              </a:xfrm>
              <a:prstGeom prst="rect">
                <a:avLst/>
              </a:prstGeom>
            </p:spPr>
          </p:pic>
        </p:grpSp>
      </p:grpSp>
      <p:grpSp>
        <p:nvGrpSpPr>
          <p:cNvPr id="2055" name="Group 2054"/>
          <p:cNvGrpSpPr/>
          <p:nvPr/>
        </p:nvGrpSpPr>
        <p:grpSpPr>
          <a:xfrm>
            <a:off x="5822808" y="1324333"/>
            <a:ext cx="1736866" cy="1578789"/>
            <a:chOff x="3805098" y="419099"/>
            <a:chExt cx="1737360" cy="1579237"/>
          </a:xfrm>
        </p:grpSpPr>
        <p:sp>
          <p:nvSpPr>
            <p:cNvPr id="50" name="Rectangle 49"/>
            <p:cNvSpPr/>
            <p:nvPr/>
          </p:nvSpPr>
          <p:spPr bwMode="auto">
            <a:xfrm>
              <a:off x="3805098" y="419099"/>
              <a:ext cx="1737360" cy="15792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745" b="0" i="0" u="sng" strike="noStrike" kern="1200" cap="none" spc="0" normalizeH="0" baseline="0" noProof="0" dirty="0">
                <a:ln>
                  <a:noFill/>
                </a:ln>
                <a:gradFill>
                  <a:gsLst>
                    <a:gs pos="89286">
                      <a:srgbClr val="000000"/>
                    </a:gs>
                    <a:gs pos="72857">
                      <a:srgbClr val="000000"/>
                    </a:gs>
                  </a:gsLst>
                  <a:lin ang="5400000" scaled="0"/>
                </a:gradFill>
                <a:effectLst/>
                <a:uLnTx/>
                <a:uFillTx/>
                <a:latin typeface="Segoe UI"/>
                <a:ea typeface="Segoe UI" pitchFamily="34" charset="0"/>
                <a:cs typeface="Segoe UI" pitchFamily="34" charset="0"/>
              </a:endParaRPr>
            </a:p>
          </p:txBody>
        </p:sp>
        <p:grpSp>
          <p:nvGrpSpPr>
            <p:cNvPr id="2050" name="Group 2049"/>
            <p:cNvGrpSpPr/>
            <p:nvPr/>
          </p:nvGrpSpPr>
          <p:grpSpPr>
            <a:xfrm>
              <a:off x="4079276" y="591070"/>
              <a:ext cx="1196748" cy="1398944"/>
              <a:chOff x="4079276" y="591070"/>
              <a:chExt cx="1196748" cy="1398944"/>
            </a:xfrm>
          </p:grpSpPr>
          <p:sp>
            <p:nvSpPr>
              <p:cNvPr id="56" name="TextBox 55"/>
              <p:cNvSpPr txBox="1"/>
              <p:nvPr/>
            </p:nvSpPr>
            <p:spPr>
              <a:xfrm>
                <a:off x="4079276" y="1410535"/>
                <a:ext cx="1196748" cy="579479"/>
              </a:xfrm>
              <a:prstGeom prst="rect">
                <a:avLst/>
              </a:prstGeom>
              <a:noFill/>
            </p:spPr>
            <p:txBody>
              <a:bodyPr wrap="none"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Digital </a:t>
                </a:r>
              </a:p>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Marketing</a:t>
                </a:r>
              </a:p>
            </p:txBody>
          </p:sp>
          <p:sp>
            <p:nvSpPr>
              <p:cNvPr id="129" name="Rectangle 128"/>
              <p:cNvSpPr/>
              <p:nvPr/>
            </p:nvSpPr>
            <p:spPr>
              <a:xfrm>
                <a:off x="4168302"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049" rtl="0" eaLnBrk="1" fontAlgn="auto" latinLnBrk="0" hangingPunct="1">
                  <a:lnSpc>
                    <a:spcPct val="90000"/>
                  </a:lnSpc>
                  <a:spcBef>
                    <a:spcPts val="0"/>
                  </a:spcBef>
                  <a:spcAft>
                    <a:spcPts val="0"/>
                  </a:spcAft>
                  <a:buClrTx/>
                  <a:buSzTx/>
                  <a:buFontTx/>
                  <a:buNone/>
                  <a:tabLst/>
                  <a:defRPr/>
                </a:pPr>
                <a:endParaRPr kumimoji="0" lang="en-US" sz="137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4" name="Freeform 6"/>
              <p:cNvSpPr>
                <a:spLocks noChangeAspect="1" noEditPoints="1"/>
              </p:cNvSpPr>
              <p:nvPr/>
            </p:nvSpPr>
            <p:spPr bwMode="auto">
              <a:xfrm>
                <a:off x="4144140"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9202" y="849932"/>
                <a:ext cx="378548" cy="383990"/>
              </a:xfrm>
              <a:prstGeom prst="rect">
                <a:avLst/>
              </a:prstGeom>
            </p:spPr>
          </p:pic>
        </p:grpSp>
      </p:grpSp>
      <p:grpSp>
        <p:nvGrpSpPr>
          <p:cNvPr id="2052" name="Group 2051"/>
          <p:cNvGrpSpPr/>
          <p:nvPr/>
        </p:nvGrpSpPr>
        <p:grpSpPr>
          <a:xfrm>
            <a:off x="8077086" y="1316984"/>
            <a:ext cx="1736867" cy="1578789"/>
            <a:chOff x="7396328" y="419099"/>
            <a:chExt cx="1737360" cy="1579237"/>
          </a:xfrm>
        </p:grpSpPr>
        <p:sp>
          <p:nvSpPr>
            <p:cNvPr id="53" name="Rectangle 52"/>
            <p:cNvSpPr/>
            <p:nvPr/>
          </p:nvSpPr>
          <p:spPr bwMode="auto">
            <a:xfrm>
              <a:off x="7396328" y="419099"/>
              <a:ext cx="1737360" cy="15792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745" b="0" i="0" u="sng" strike="noStrike" kern="1200" cap="none" spc="0" normalizeH="0" baseline="0" noProof="0" dirty="0">
                <a:ln>
                  <a:noFill/>
                </a:ln>
                <a:gradFill>
                  <a:gsLst>
                    <a:gs pos="89286">
                      <a:srgbClr val="000000"/>
                    </a:gs>
                    <a:gs pos="72857">
                      <a:srgbClr val="000000"/>
                    </a:gs>
                  </a:gsLst>
                  <a:lin ang="5400000" scaled="0"/>
                </a:gradFill>
                <a:effectLst/>
                <a:uLnTx/>
                <a:uFillTx/>
                <a:latin typeface="Segoe UI"/>
                <a:ea typeface="Segoe UI" pitchFamily="34" charset="0"/>
                <a:cs typeface="Segoe UI" pitchFamily="34" charset="0"/>
              </a:endParaRPr>
            </a:p>
          </p:txBody>
        </p:sp>
        <p:sp>
          <p:nvSpPr>
            <p:cNvPr id="76" name="TextBox 75"/>
            <p:cNvSpPr txBox="1"/>
            <p:nvPr/>
          </p:nvSpPr>
          <p:spPr>
            <a:xfrm>
              <a:off x="7415242" y="1410535"/>
              <a:ext cx="1699538" cy="581350"/>
            </a:xfrm>
            <a:prstGeom prst="rect">
              <a:avLst/>
            </a:prstGeom>
            <a:noFill/>
          </p:spPr>
          <p:txBody>
            <a:bodyPr wrap="none" rtlCol="0">
              <a:spAutoFit/>
            </a:body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err="1">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LoB</a:t>
              </a: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 App</a:t>
              </a:r>
            </a:p>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panose="020B0502040204020203" pitchFamily="34" charset="0"/>
                  <a:ea typeface="+mn-ea"/>
                  <a:cs typeface="Segoe UI" panose="020B0502040204020203" pitchFamily="34" charset="0"/>
                </a:rPr>
                <a:t>Modernization</a:t>
              </a:r>
            </a:p>
          </p:txBody>
        </p:sp>
        <p:sp>
          <p:nvSpPr>
            <p:cNvPr id="131" name="Rectangle 130"/>
            <p:cNvSpPr/>
            <p:nvPr/>
          </p:nvSpPr>
          <p:spPr>
            <a:xfrm>
              <a:off x="7755665" y="718640"/>
              <a:ext cx="1018684" cy="6633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14049" rtl="0" eaLnBrk="1" fontAlgn="auto" latinLnBrk="0" hangingPunct="1">
                <a:lnSpc>
                  <a:spcPct val="90000"/>
                </a:lnSpc>
                <a:spcBef>
                  <a:spcPts val="0"/>
                </a:spcBef>
                <a:spcAft>
                  <a:spcPts val="0"/>
                </a:spcAft>
                <a:buClrTx/>
                <a:buSzTx/>
                <a:buFontTx/>
                <a:buNone/>
                <a:tabLst/>
                <a:defRPr/>
              </a:pPr>
              <a:endParaRPr kumimoji="0" lang="en-US" sz="137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5" name="Freeform 6"/>
            <p:cNvSpPr>
              <a:spLocks noChangeAspect="1" noEditPoints="1"/>
            </p:cNvSpPr>
            <p:nvPr/>
          </p:nvSpPr>
          <p:spPr bwMode="auto">
            <a:xfrm>
              <a:off x="7737061"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bg1"/>
            </a:solidFill>
            <a:ln>
              <a:noFill/>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7749" y="861922"/>
              <a:ext cx="421504" cy="360260"/>
            </a:xfrm>
            <a:prstGeom prst="rect">
              <a:avLst/>
            </a:prstGeom>
          </p:spPr>
        </p:pic>
      </p:grpSp>
      <p:grpSp>
        <p:nvGrpSpPr>
          <p:cNvPr id="3" name="Group 2"/>
          <p:cNvGrpSpPr/>
          <p:nvPr/>
        </p:nvGrpSpPr>
        <p:grpSpPr>
          <a:xfrm>
            <a:off x="2405854" y="5269501"/>
            <a:ext cx="870794" cy="865907"/>
            <a:chOff x="827088" y="-3463925"/>
            <a:chExt cx="3833812" cy="3816350"/>
          </a:xfrm>
          <a:solidFill>
            <a:schemeClr val="tx2"/>
          </a:solidFill>
        </p:grpSpPr>
        <p:sp>
          <p:nvSpPr>
            <p:cNvPr id="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grpSp>
      <p:grpSp>
        <p:nvGrpSpPr>
          <p:cNvPr id="21" name="Group 20">
            <a:extLst>
              <a:ext uri="{FF2B5EF4-FFF2-40B4-BE49-F238E27FC236}">
                <a16:creationId xmlns:a16="http://schemas.microsoft.com/office/drawing/2014/main" id="{87350DC7-A6F1-43C8-8899-824026027434}"/>
              </a:ext>
            </a:extLst>
          </p:cNvPr>
          <p:cNvGrpSpPr/>
          <p:nvPr/>
        </p:nvGrpSpPr>
        <p:grpSpPr>
          <a:xfrm>
            <a:off x="5166383" y="4079084"/>
            <a:ext cx="1431064" cy="914141"/>
            <a:chOff x="6860448" y="4107612"/>
            <a:chExt cx="2225726" cy="932471"/>
          </a:xfrm>
        </p:grpSpPr>
        <p:sp>
          <p:nvSpPr>
            <p:cNvPr id="126" name="Rectangle 125"/>
            <p:cNvSpPr/>
            <p:nvPr/>
          </p:nvSpPr>
          <p:spPr bwMode="auto">
            <a:xfrm>
              <a:off x="6860448" y="4107612"/>
              <a:ext cx="2225726" cy="9324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err="1">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Serverless</a:t>
              </a: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 compute</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1434" y="4192054"/>
              <a:ext cx="571341" cy="376062"/>
            </a:xfrm>
            <a:prstGeom prst="rect">
              <a:avLst/>
            </a:prstGeom>
          </p:spPr>
        </p:pic>
      </p:grpSp>
      <p:grpSp>
        <p:nvGrpSpPr>
          <p:cNvPr id="17" name="Group 16">
            <a:extLst>
              <a:ext uri="{FF2B5EF4-FFF2-40B4-BE49-F238E27FC236}">
                <a16:creationId xmlns:a16="http://schemas.microsoft.com/office/drawing/2014/main" id="{789F1F31-457D-4994-8382-03401CD3DB4A}"/>
              </a:ext>
            </a:extLst>
          </p:cNvPr>
          <p:cNvGrpSpPr/>
          <p:nvPr/>
        </p:nvGrpSpPr>
        <p:grpSpPr>
          <a:xfrm>
            <a:off x="2207093" y="3105661"/>
            <a:ext cx="2181973" cy="914141"/>
            <a:chOff x="2252574" y="3108162"/>
            <a:chExt cx="2225726" cy="932471"/>
          </a:xfrm>
        </p:grpSpPr>
        <p:sp>
          <p:nvSpPr>
            <p:cNvPr id="123" name="Rectangle 122"/>
            <p:cNvSpPr/>
            <p:nvPr/>
          </p:nvSpPr>
          <p:spPr bwMode="auto">
            <a:xfrm>
              <a:off x="2252574" y="3108162"/>
              <a:ext cx="2225726" cy="9324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Web Apps</a:t>
              </a:r>
            </a:p>
          </p:txBody>
        </p:sp>
        <p:pic>
          <p:nvPicPr>
            <p:cNvPr id="19" name="Picture 18"/>
            <p:cNvPicPr>
              <a:picLocks noChangeAspect="1"/>
            </p:cNvPicPr>
            <p:nvPr/>
          </p:nvPicPr>
          <p:blipFill>
            <a:blip r:embed="rId7"/>
            <a:stretch>
              <a:fillRect/>
            </a:stretch>
          </p:blipFill>
          <p:spPr>
            <a:xfrm>
              <a:off x="2458722" y="3276361"/>
              <a:ext cx="411731" cy="402127"/>
            </a:xfrm>
            <a:prstGeom prst="rect">
              <a:avLst/>
            </a:prstGeom>
          </p:spPr>
        </p:pic>
      </p:grpSp>
      <p:grpSp>
        <p:nvGrpSpPr>
          <p:cNvPr id="16" name="Group 15">
            <a:extLst>
              <a:ext uri="{FF2B5EF4-FFF2-40B4-BE49-F238E27FC236}">
                <a16:creationId xmlns:a16="http://schemas.microsoft.com/office/drawing/2014/main" id="{001B3784-A71D-4F37-AF9A-A4CA99120455}"/>
              </a:ext>
            </a:extLst>
          </p:cNvPr>
          <p:cNvGrpSpPr/>
          <p:nvPr/>
        </p:nvGrpSpPr>
        <p:grpSpPr>
          <a:xfrm>
            <a:off x="8959190" y="3105660"/>
            <a:ext cx="2179146" cy="914141"/>
            <a:chOff x="4557953" y="3116909"/>
            <a:chExt cx="2222842" cy="932471"/>
          </a:xfrm>
        </p:grpSpPr>
        <p:sp>
          <p:nvSpPr>
            <p:cNvPr id="120" name="Rectangle 119"/>
            <p:cNvSpPr/>
            <p:nvPr/>
          </p:nvSpPr>
          <p:spPr bwMode="auto">
            <a:xfrm>
              <a:off x="4557953" y="3116909"/>
              <a:ext cx="2222842" cy="9324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Mobile </a:t>
              </a:r>
              <a:b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b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Apps</a:t>
              </a:r>
            </a:p>
          </p:txBody>
        </p:sp>
        <p:pic>
          <p:nvPicPr>
            <p:cNvPr id="22" name="Picture 21"/>
            <p:cNvPicPr>
              <a:picLocks noChangeAspect="1"/>
            </p:cNvPicPr>
            <p:nvPr/>
          </p:nvPicPr>
          <p:blipFill>
            <a:blip r:embed="rId8"/>
            <a:stretch>
              <a:fillRect/>
            </a:stretch>
          </p:blipFill>
          <p:spPr>
            <a:xfrm>
              <a:off x="4794876" y="3290399"/>
              <a:ext cx="273747" cy="393071"/>
            </a:xfrm>
            <a:prstGeom prst="rect">
              <a:avLst/>
            </a:prstGeom>
          </p:spPr>
        </p:pic>
      </p:grpSp>
      <p:grpSp>
        <p:nvGrpSpPr>
          <p:cNvPr id="18" name="Group 17">
            <a:extLst>
              <a:ext uri="{FF2B5EF4-FFF2-40B4-BE49-F238E27FC236}">
                <a16:creationId xmlns:a16="http://schemas.microsoft.com/office/drawing/2014/main" id="{0CE994BD-FAE0-4D53-8B24-C300275CB3E4}"/>
              </a:ext>
            </a:extLst>
          </p:cNvPr>
          <p:cNvGrpSpPr/>
          <p:nvPr/>
        </p:nvGrpSpPr>
        <p:grpSpPr>
          <a:xfrm>
            <a:off x="6695802" y="3108707"/>
            <a:ext cx="2202988" cy="914141"/>
            <a:chOff x="2252574" y="4107612"/>
            <a:chExt cx="2247162" cy="932471"/>
          </a:xfrm>
        </p:grpSpPr>
        <p:sp>
          <p:nvSpPr>
            <p:cNvPr id="124" name="Rectangle 123"/>
            <p:cNvSpPr/>
            <p:nvPr/>
          </p:nvSpPr>
          <p:spPr bwMode="auto">
            <a:xfrm>
              <a:off x="2252574" y="4107612"/>
              <a:ext cx="2247162" cy="9324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API Apps</a:t>
              </a:r>
            </a:p>
          </p:txBody>
        </p:sp>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0079" y="4247481"/>
              <a:ext cx="424420" cy="425015"/>
            </a:xfrm>
            <a:prstGeom prst="rect">
              <a:avLst/>
            </a:prstGeom>
            <a:noFill/>
          </p:spPr>
        </p:pic>
      </p:grpSp>
      <p:sp>
        <p:nvSpPr>
          <p:cNvPr id="14" name="Title 13">
            <a:extLst>
              <a:ext uri="{FF2B5EF4-FFF2-40B4-BE49-F238E27FC236}">
                <a16:creationId xmlns:a16="http://schemas.microsoft.com/office/drawing/2014/main" id="{5F84C7F8-E7F3-4B04-AB0A-EA12B3A92627}"/>
              </a:ext>
            </a:extLst>
          </p:cNvPr>
          <p:cNvSpPr>
            <a:spLocks noGrp="1"/>
          </p:cNvSpPr>
          <p:nvPr>
            <p:ph type="title"/>
          </p:nvPr>
        </p:nvSpPr>
        <p:spPr>
          <a:xfrm>
            <a:off x="269241" y="289958"/>
            <a:ext cx="11655840" cy="457384"/>
          </a:xfrm>
        </p:spPr>
        <p:txBody>
          <a:bodyPr/>
          <a:lstStyle/>
          <a:p>
            <a:r>
              <a:rPr lang="en-US" dirty="0"/>
              <a:t>Industry-leading Application PaaS Platform </a:t>
            </a:r>
          </a:p>
        </p:txBody>
      </p:sp>
      <p:grpSp>
        <p:nvGrpSpPr>
          <p:cNvPr id="20" name="Group 19">
            <a:extLst>
              <a:ext uri="{FF2B5EF4-FFF2-40B4-BE49-F238E27FC236}">
                <a16:creationId xmlns:a16="http://schemas.microsoft.com/office/drawing/2014/main" id="{61AF2E73-71A6-4537-981B-D55FF79AC25A}"/>
              </a:ext>
            </a:extLst>
          </p:cNvPr>
          <p:cNvGrpSpPr/>
          <p:nvPr/>
        </p:nvGrpSpPr>
        <p:grpSpPr>
          <a:xfrm>
            <a:off x="4454282" y="3108707"/>
            <a:ext cx="2179146" cy="914141"/>
            <a:chOff x="4557953" y="4107612"/>
            <a:chExt cx="2222842" cy="932471"/>
          </a:xfrm>
        </p:grpSpPr>
        <p:sp>
          <p:nvSpPr>
            <p:cNvPr id="70" name="Rectangle 69">
              <a:extLst>
                <a:ext uri="{FF2B5EF4-FFF2-40B4-BE49-F238E27FC236}">
                  <a16:creationId xmlns:a16="http://schemas.microsoft.com/office/drawing/2014/main" id="{766FC4E3-E54E-4C1D-ABB9-09ED2D58836E}"/>
                </a:ext>
              </a:extLst>
            </p:cNvPr>
            <p:cNvSpPr/>
            <p:nvPr/>
          </p:nvSpPr>
          <p:spPr bwMode="auto">
            <a:xfrm>
              <a:off x="4557953" y="4107612"/>
              <a:ext cx="2222842" cy="9324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314" tIns="143387" rIns="0" bIns="143387" numCol="1" spcCol="0" rtlCol="0" fromWordArt="0" anchor="t" anchorCtr="0" forceAA="0" compatLnSpc="1">
              <a:prstTxWarp prst="textNoShape">
                <a:avLst/>
              </a:prstTxWarp>
              <a:no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sz="1900" b="0" i="0" u="none" strike="noStrike" kern="0" cap="none" spc="-49"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Web App for </a:t>
              </a:r>
              <a:r>
                <a:rPr kumimoji="0" lang="en-US" sz="19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Containers</a:t>
              </a:r>
            </a:p>
          </p:txBody>
        </p:sp>
        <p:grpSp>
          <p:nvGrpSpPr>
            <p:cNvPr id="54" name="Group 53">
              <a:extLst>
                <a:ext uri="{FF2B5EF4-FFF2-40B4-BE49-F238E27FC236}">
                  <a16:creationId xmlns:a16="http://schemas.microsoft.com/office/drawing/2014/main" id="{A58D7B23-A03E-4738-BEA0-02E55FC76647}"/>
                </a:ext>
              </a:extLst>
            </p:cNvPr>
            <p:cNvGrpSpPr/>
            <p:nvPr/>
          </p:nvGrpSpPr>
          <p:grpSpPr>
            <a:xfrm>
              <a:off x="4746717" y="4247481"/>
              <a:ext cx="434247" cy="324183"/>
              <a:chOff x="3009901" y="1612900"/>
              <a:chExt cx="2636837" cy="1968500"/>
            </a:xfrm>
            <a:solidFill>
              <a:schemeClr val="bg1"/>
            </a:solidFill>
          </p:grpSpPr>
          <p:sp>
            <p:nvSpPr>
              <p:cNvPr id="58" name="Freeform: Shape 57">
                <a:extLst>
                  <a:ext uri="{FF2B5EF4-FFF2-40B4-BE49-F238E27FC236}">
                    <a16:creationId xmlns:a16="http://schemas.microsoft.com/office/drawing/2014/main" id="{2F75BC82-416C-406B-BE49-6D5913B58FC2}"/>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18">
                <a:extLst>
                  <a:ext uri="{FF2B5EF4-FFF2-40B4-BE49-F238E27FC236}">
                    <a16:creationId xmlns:a16="http://schemas.microsoft.com/office/drawing/2014/main" id="{44122459-CF0D-4384-92DB-AEB5E559751D}"/>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5" name="Group 14">
            <a:extLst>
              <a:ext uri="{FF2B5EF4-FFF2-40B4-BE49-F238E27FC236}">
                <a16:creationId xmlns:a16="http://schemas.microsoft.com/office/drawing/2014/main" id="{A44E030A-E352-4DEC-8A72-2E3FEB9881D4}"/>
              </a:ext>
            </a:extLst>
          </p:cNvPr>
          <p:cNvGrpSpPr/>
          <p:nvPr/>
        </p:nvGrpSpPr>
        <p:grpSpPr>
          <a:xfrm>
            <a:off x="6661793" y="4079084"/>
            <a:ext cx="1424581" cy="933359"/>
            <a:chOff x="5769607" y="4068704"/>
            <a:chExt cx="1424581" cy="933359"/>
          </a:xfrm>
        </p:grpSpPr>
        <p:sp>
          <p:nvSpPr>
            <p:cNvPr id="64" name="Rectangle 63">
              <a:extLst>
                <a:ext uri="{FF2B5EF4-FFF2-40B4-BE49-F238E27FC236}">
                  <a16:creationId xmlns:a16="http://schemas.microsoft.com/office/drawing/2014/main" id="{364AC283-F76F-4074-8039-F13DEF25358E}"/>
                </a:ext>
              </a:extLst>
            </p:cNvPr>
            <p:cNvSpPr/>
            <p:nvPr/>
          </p:nvSpPr>
          <p:spPr bwMode="auto">
            <a:xfrm>
              <a:off x="5769607" y="4068704"/>
              <a:ext cx="1424581" cy="93335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Data /Storage</a:t>
              </a:r>
            </a:p>
          </p:txBody>
        </p:sp>
        <p:sp>
          <p:nvSpPr>
            <p:cNvPr id="66" name="Freeform 6">
              <a:extLst>
                <a:ext uri="{FF2B5EF4-FFF2-40B4-BE49-F238E27FC236}">
                  <a16:creationId xmlns:a16="http://schemas.microsoft.com/office/drawing/2014/main" id="{F915754A-5DBF-4A14-B2CE-318FABC0ADCF}"/>
                </a:ext>
              </a:extLst>
            </p:cNvPr>
            <p:cNvSpPr>
              <a:spLocks noEditPoints="1"/>
            </p:cNvSpPr>
            <p:nvPr/>
          </p:nvSpPr>
          <p:spPr bwMode="auto">
            <a:xfrm>
              <a:off x="6323201" y="4117922"/>
              <a:ext cx="336468" cy="336468"/>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bg1"/>
            </a:solidFill>
            <a:ln>
              <a:noFill/>
            </a:ln>
          </p:spPr>
          <p:txBody>
            <a:bodyPr vert="horz" wrap="square" lIns="91440" tIns="457200" rIns="9144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99000">
                      <a:srgbClr val="FFFFFF"/>
                    </a:gs>
                  </a:gsLst>
                  <a:lin ang="5400000" scaled="0"/>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B442D9A-76E7-4477-83C4-28CFF382F77C}"/>
              </a:ext>
            </a:extLst>
          </p:cNvPr>
          <p:cNvGrpSpPr/>
          <p:nvPr/>
        </p:nvGrpSpPr>
        <p:grpSpPr>
          <a:xfrm>
            <a:off x="8150720" y="4079084"/>
            <a:ext cx="1497994" cy="917466"/>
            <a:chOff x="8559200" y="4050487"/>
            <a:chExt cx="1497994" cy="917466"/>
          </a:xfrm>
        </p:grpSpPr>
        <p:sp>
          <p:nvSpPr>
            <p:cNvPr id="65" name="Rectangle 64">
              <a:extLst>
                <a:ext uri="{FF2B5EF4-FFF2-40B4-BE49-F238E27FC236}">
                  <a16:creationId xmlns:a16="http://schemas.microsoft.com/office/drawing/2014/main" id="{F26BEA25-7AC4-40E7-90DC-24B26D25DB60}"/>
                </a:ext>
              </a:extLst>
            </p:cNvPr>
            <p:cNvSpPr/>
            <p:nvPr/>
          </p:nvSpPr>
          <p:spPr bwMode="auto">
            <a:xfrm>
              <a:off x="8559200" y="4050487"/>
              <a:ext cx="1497994" cy="91746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Intelligence</a:t>
              </a:r>
            </a:p>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      </a:t>
              </a:r>
            </a:p>
          </p:txBody>
        </p:sp>
        <p:sp>
          <p:nvSpPr>
            <p:cNvPr id="67" name="Freeform 14">
              <a:extLst>
                <a:ext uri="{FF2B5EF4-FFF2-40B4-BE49-F238E27FC236}">
                  <a16:creationId xmlns:a16="http://schemas.microsoft.com/office/drawing/2014/main" id="{F82FB8C9-A727-425A-A603-F1B18DC1187D}"/>
                </a:ext>
              </a:extLst>
            </p:cNvPr>
            <p:cNvSpPr>
              <a:spLocks noEditPoints="1"/>
            </p:cNvSpPr>
            <p:nvPr/>
          </p:nvSpPr>
          <p:spPr bwMode="auto">
            <a:xfrm>
              <a:off x="9149706" y="4146754"/>
              <a:ext cx="299857" cy="325483"/>
            </a:xfrm>
            <a:custGeom>
              <a:avLst/>
              <a:gdLst>
                <a:gd name="T0" fmla="*/ 81 w 82"/>
                <a:gd name="T1" fmla="*/ 76 h 96"/>
                <a:gd name="T2" fmla="*/ 61 w 82"/>
                <a:gd name="T3" fmla="*/ 39 h 96"/>
                <a:gd name="T4" fmla="*/ 61 w 82"/>
                <a:gd name="T5" fmla="*/ 8 h 96"/>
                <a:gd name="T6" fmla="*/ 65 w 82"/>
                <a:gd name="T7" fmla="*/ 8 h 96"/>
                <a:gd name="T8" fmla="*/ 65 w 82"/>
                <a:gd name="T9" fmla="*/ 0 h 96"/>
                <a:gd name="T10" fmla="*/ 61 w 82"/>
                <a:gd name="T11" fmla="*/ 0 h 96"/>
                <a:gd name="T12" fmla="*/ 21 w 82"/>
                <a:gd name="T13" fmla="*/ 0 h 96"/>
                <a:gd name="T14" fmla="*/ 17 w 82"/>
                <a:gd name="T15" fmla="*/ 0 h 96"/>
                <a:gd name="T16" fmla="*/ 17 w 82"/>
                <a:gd name="T17" fmla="*/ 8 h 96"/>
                <a:gd name="T18" fmla="*/ 21 w 82"/>
                <a:gd name="T19" fmla="*/ 8 h 96"/>
                <a:gd name="T20" fmla="*/ 21 w 82"/>
                <a:gd name="T21" fmla="*/ 39 h 96"/>
                <a:gd name="T22" fmla="*/ 1 w 82"/>
                <a:gd name="T23" fmla="*/ 76 h 96"/>
                <a:gd name="T24" fmla="*/ 0 w 82"/>
                <a:gd name="T25" fmla="*/ 82 h 96"/>
                <a:gd name="T26" fmla="*/ 3 w 82"/>
                <a:gd name="T27" fmla="*/ 92 h 96"/>
                <a:gd name="T28" fmla="*/ 13 w 82"/>
                <a:gd name="T29" fmla="*/ 96 h 96"/>
                <a:gd name="T30" fmla="*/ 69 w 82"/>
                <a:gd name="T31" fmla="*/ 96 h 96"/>
                <a:gd name="T32" fmla="*/ 79 w 82"/>
                <a:gd name="T33" fmla="*/ 92 h 96"/>
                <a:gd name="T34" fmla="*/ 82 w 82"/>
                <a:gd name="T35" fmla="*/ 82 h 96"/>
                <a:gd name="T36" fmla="*/ 81 w 82"/>
                <a:gd name="T37" fmla="*/ 76 h 96"/>
                <a:gd name="T38" fmla="*/ 53 w 82"/>
                <a:gd name="T39" fmla="*/ 8 h 96"/>
                <a:gd name="T40" fmla="*/ 53 w 82"/>
                <a:gd name="T41" fmla="*/ 16 h 96"/>
                <a:gd name="T42" fmla="*/ 45 w 82"/>
                <a:gd name="T43" fmla="*/ 16 h 96"/>
                <a:gd name="T44" fmla="*/ 45 w 82"/>
                <a:gd name="T45" fmla="*/ 24 h 96"/>
                <a:gd name="T46" fmla="*/ 53 w 82"/>
                <a:gd name="T47" fmla="*/ 24 h 96"/>
                <a:gd name="T48" fmla="*/ 53 w 82"/>
                <a:gd name="T49" fmla="*/ 32 h 96"/>
                <a:gd name="T50" fmla="*/ 45 w 82"/>
                <a:gd name="T51" fmla="*/ 32 h 96"/>
                <a:gd name="T52" fmla="*/ 45 w 82"/>
                <a:gd name="T53" fmla="*/ 40 h 96"/>
                <a:gd name="T54" fmla="*/ 53 w 82"/>
                <a:gd name="T55" fmla="*/ 40 h 96"/>
                <a:gd name="T56" fmla="*/ 53 w 82"/>
                <a:gd name="T57" fmla="*/ 41 h 96"/>
                <a:gd name="T58" fmla="*/ 57 w 82"/>
                <a:gd name="T59" fmla="*/ 48 h 96"/>
                <a:gd name="T60" fmla="*/ 45 w 82"/>
                <a:gd name="T61" fmla="*/ 48 h 96"/>
                <a:gd name="T62" fmla="*/ 45 w 82"/>
                <a:gd name="T63" fmla="*/ 56 h 96"/>
                <a:gd name="T64" fmla="*/ 61 w 82"/>
                <a:gd name="T65" fmla="*/ 56 h 96"/>
                <a:gd name="T66" fmla="*/ 65 w 82"/>
                <a:gd name="T67" fmla="*/ 64 h 96"/>
                <a:gd name="T68" fmla="*/ 17 w 82"/>
                <a:gd name="T69" fmla="*/ 64 h 96"/>
                <a:gd name="T70" fmla="*/ 29 w 82"/>
                <a:gd name="T71" fmla="*/ 41 h 96"/>
                <a:gd name="T72" fmla="*/ 29 w 82"/>
                <a:gd name="T73" fmla="*/ 40 h 96"/>
                <a:gd name="T74" fmla="*/ 29 w 82"/>
                <a:gd name="T75" fmla="*/ 8 h 96"/>
                <a:gd name="T76" fmla="*/ 53 w 82"/>
                <a:gd name="T77" fmla="*/ 8 h 96"/>
                <a:gd name="T78" fmla="*/ 73 w 82"/>
                <a:gd name="T79" fmla="*/ 86 h 96"/>
                <a:gd name="T80" fmla="*/ 69 w 82"/>
                <a:gd name="T81" fmla="*/ 88 h 96"/>
                <a:gd name="T82" fmla="*/ 13 w 82"/>
                <a:gd name="T83" fmla="*/ 88 h 96"/>
                <a:gd name="T84" fmla="*/ 9 w 82"/>
                <a:gd name="T85" fmla="*/ 86 h 96"/>
                <a:gd name="T86" fmla="*/ 8 w 82"/>
                <a:gd name="T87" fmla="*/ 82 h 96"/>
                <a:gd name="T88" fmla="*/ 8 w 82"/>
                <a:gd name="T89" fmla="*/ 80 h 96"/>
                <a:gd name="T90" fmla="*/ 12 w 82"/>
                <a:gd name="T91" fmla="*/ 72 h 96"/>
                <a:gd name="T92" fmla="*/ 70 w 82"/>
                <a:gd name="T93" fmla="*/ 72 h 96"/>
                <a:gd name="T94" fmla="*/ 74 w 82"/>
                <a:gd name="T95" fmla="*/ 80 h 96"/>
                <a:gd name="T96" fmla="*/ 74 w 82"/>
                <a:gd name="T97" fmla="*/ 82 h 96"/>
                <a:gd name="T98" fmla="*/ 73 w 82"/>
                <a:gd name="T99"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96">
                  <a:moveTo>
                    <a:pt x="81" y="76"/>
                  </a:moveTo>
                  <a:cubicBezTo>
                    <a:pt x="61" y="39"/>
                    <a:pt x="61" y="39"/>
                    <a:pt x="61" y="39"/>
                  </a:cubicBezTo>
                  <a:cubicBezTo>
                    <a:pt x="61" y="8"/>
                    <a:pt x="61" y="8"/>
                    <a:pt x="61" y="8"/>
                  </a:cubicBezTo>
                  <a:cubicBezTo>
                    <a:pt x="65" y="8"/>
                    <a:pt x="65" y="8"/>
                    <a:pt x="65" y="8"/>
                  </a:cubicBezTo>
                  <a:cubicBezTo>
                    <a:pt x="65" y="0"/>
                    <a:pt x="65" y="0"/>
                    <a:pt x="65" y="0"/>
                  </a:cubicBezTo>
                  <a:cubicBezTo>
                    <a:pt x="61" y="0"/>
                    <a:pt x="61" y="0"/>
                    <a:pt x="61" y="0"/>
                  </a:cubicBezTo>
                  <a:cubicBezTo>
                    <a:pt x="21" y="0"/>
                    <a:pt x="21" y="0"/>
                    <a:pt x="21" y="0"/>
                  </a:cubicBezTo>
                  <a:cubicBezTo>
                    <a:pt x="17" y="0"/>
                    <a:pt x="17" y="0"/>
                    <a:pt x="17" y="0"/>
                  </a:cubicBezTo>
                  <a:cubicBezTo>
                    <a:pt x="17" y="8"/>
                    <a:pt x="17" y="8"/>
                    <a:pt x="17" y="8"/>
                  </a:cubicBezTo>
                  <a:cubicBezTo>
                    <a:pt x="21" y="8"/>
                    <a:pt x="21" y="8"/>
                    <a:pt x="21" y="8"/>
                  </a:cubicBezTo>
                  <a:cubicBezTo>
                    <a:pt x="21" y="39"/>
                    <a:pt x="21" y="39"/>
                    <a:pt x="21" y="39"/>
                  </a:cubicBezTo>
                  <a:cubicBezTo>
                    <a:pt x="1" y="76"/>
                    <a:pt x="1" y="76"/>
                    <a:pt x="1" y="76"/>
                  </a:cubicBezTo>
                  <a:cubicBezTo>
                    <a:pt x="0" y="78"/>
                    <a:pt x="0" y="80"/>
                    <a:pt x="0" y="82"/>
                  </a:cubicBezTo>
                  <a:cubicBezTo>
                    <a:pt x="0" y="86"/>
                    <a:pt x="1" y="89"/>
                    <a:pt x="3" y="92"/>
                  </a:cubicBezTo>
                  <a:cubicBezTo>
                    <a:pt x="6" y="94"/>
                    <a:pt x="9" y="96"/>
                    <a:pt x="13" y="96"/>
                  </a:cubicBezTo>
                  <a:cubicBezTo>
                    <a:pt x="69" y="96"/>
                    <a:pt x="69" y="96"/>
                    <a:pt x="69" y="96"/>
                  </a:cubicBezTo>
                  <a:cubicBezTo>
                    <a:pt x="73" y="96"/>
                    <a:pt x="76" y="94"/>
                    <a:pt x="79" y="92"/>
                  </a:cubicBezTo>
                  <a:cubicBezTo>
                    <a:pt x="81" y="89"/>
                    <a:pt x="82" y="86"/>
                    <a:pt x="82" y="82"/>
                  </a:cubicBezTo>
                  <a:cubicBezTo>
                    <a:pt x="82" y="80"/>
                    <a:pt x="82" y="78"/>
                    <a:pt x="81" y="76"/>
                  </a:cubicBezTo>
                  <a:close/>
                  <a:moveTo>
                    <a:pt x="53" y="8"/>
                  </a:moveTo>
                  <a:cubicBezTo>
                    <a:pt x="53" y="16"/>
                    <a:pt x="53" y="16"/>
                    <a:pt x="53" y="16"/>
                  </a:cubicBezTo>
                  <a:cubicBezTo>
                    <a:pt x="45" y="16"/>
                    <a:pt x="45" y="16"/>
                    <a:pt x="45" y="16"/>
                  </a:cubicBezTo>
                  <a:cubicBezTo>
                    <a:pt x="45" y="24"/>
                    <a:pt x="45" y="24"/>
                    <a:pt x="45" y="24"/>
                  </a:cubicBezTo>
                  <a:cubicBezTo>
                    <a:pt x="53" y="24"/>
                    <a:pt x="53" y="24"/>
                    <a:pt x="53" y="24"/>
                  </a:cubicBezTo>
                  <a:cubicBezTo>
                    <a:pt x="53" y="32"/>
                    <a:pt x="53" y="32"/>
                    <a:pt x="53" y="32"/>
                  </a:cubicBezTo>
                  <a:cubicBezTo>
                    <a:pt x="45" y="32"/>
                    <a:pt x="45" y="32"/>
                    <a:pt x="45" y="32"/>
                  </a:cubicBezTo>
                  <a:cubicBezTo>
                    <a:pt x="45" y="40"/>
                    <a:pt x="45" y="40"/>
                    <a:pt x="45" y="40"/>
                  </a:cubicBezTo>
                  <a:cubicBezTo>
                    <a:pt x="53" y="40"/>
                    <a:pt x="53" y="40"/>
                    <a:pt x="53" y="40"/>
                  </a:cubicBezTo>
                  <a:cubicBezTo>
                    <a:pt x="53" y="41"/>
                    <a:pt x="53" y="41"/>
                    <a:pt x="53" y="41"/>
                  </a:cubicBezTo>
                  <a:cubicBezTo>
                    <a:pt x="57" y="48"/>
                    <a:pt x="57" y="48"/>
                    <a:pt x="57" y="48"/>
                  </a:cubicBezTo>
                  <a:cubicBezTo>
                    <a:pt x="45" y="48"/>
                    <a:pt x="45" y="48"/>
                    <a:pt x="45" y="48"/>
                  </a:cubicBezTo>
                  <a:cubicBezTo>
                    <a:pt x="45" y="56"/>
                    <a:pt x="45" y="56"/>
                    <a:pt x="45" y="56"/>
                  </a:cubicBezTo>
                  <a:cubicBezTo>
                    <a:pt x="61" y="56"/>
                    <a:pt x="61" y="56"/>
                    <a:pt x="61" y="56"/>
                  </a:cubicBezTo>
                  <a:cubicBezTo>
                    <a:pt x="65" y="64"/>
                    <a:pt x="65" y="64"/>
                    <a:pt x="65" y="64"/>
                  </a:cubicBezTo>
                  <a:cubicBezTo>
                    <a:pt x="17" y="64"/>
                    <a:pt x="17" y="64"/>
                    <a:pt x="17" y="64"/>
                  </a:cubicBezTo>
                  <a:cubicBezTo>
                    <a:pt x="29" y="41"/>
                    <a:pt x="29" y="41"/>
                    <a:pt x="29" y="41"/>
                  </a:cubicBezTo>
                  <a:cubicBezTo>
                    <a:pt x="29" y="40"/>
                    <a:pt x="29" y="40"/>
                    <a:pt x="29" y="40"/>
                  </a:cubicBezTo>
                  <a:cubicBezTo>
                    <a:pt x="29" y="8"/>
                    <a:pt x="29" y="8"/>
                    <a:pt x="29" y="8"/>
                  </a:cubicBezTo>
                  <a:lnTo>
                    <a:pt x="53" y="8"/>
                  </a:lnTo>
                  <a:close/>
                  <a:moveTo>
                    <a:pt x="73" y="86"/>
                  </a:moveTo>
                  <a:cubicBezTo>
                    <a:pt x="72" y="87"/>
                    <a:pt x="71" y="88"/>
                    <a:pt x="69" y="88"/>
                  </a:cubicBezTo>
                  <a:cubicBezTo>
                    <a:pt x="13" y="88"/>
                    <a:pt x="13" y="88"/>
                    <a:pt x="13" y="88"/>
                  </a:cubicBezTo>
                  <a:cubicBezTo>
                    <a:pt x="12" y="88"/>
                    <a:pt x="10" y="87"/>
                    <a:pt x="9" y="86"/>
                  </a:cubicBezTo>
                  <a:cubicBezTo>
                    <a:pt x="8" y="85"/>
                    <a:pt x="8" y="84"/>
                    <a:pt x="8" y="82"/>
                  </a:cubicBezTo>
                  <a:cubicBezTo>
                    <a:pt x="8" y="81"/>
                    <a:pt x="8" y="81"/>
                    <a:pt x="8" y="80"/>
                  </a:cubicBezTo>
                  <a:cubicBezTo>
                    <a:pt x="12" y="72"/>
                    <a:pt x="12" y="72"/>
                    <a:pt x="12" y="72"/>
                  </a:cubicBezTo>
                  <a:cubicBezTo>
                    <a:pt x="70" y="72"/>
                    <a:pt x="70" y="72"/>
                    <a:pt x="70" y="72"/>
                  </a:cubicBezTo>
                  <a:cubicBezTo>
                    <a:pt x="74" y="80"/>
                    <a:pt x="74" y="80"/>
                    <a:pt x="74" y="80"/>
                  </a:cubicBezTo>
                  <a:cubicBezTo>
                    <a:pt x="74" y="81"/>
                    <a:pt x="74" y="81"/>
                    <a:pt x="74" y="82"/>
                  </a:cubicBezTo>
                  <a:cubicBezTo>
                    <a:pt x="74" y="84"/>
                    <a:pt x="74" y="85"/>
                    <a:pt x="73" y="86"/>
                  </a:cubicBezTo>
                  <a:close/>
                </a:path>
              </a:pathLst>
            </a:custGeom>
            <a:solidFill>
              <a:schemeClr val="bg1"/>
            </a:solidFill>
            <a:ln>
              <a:noFill/>
            </a:ln>
          </p:spPr>
          <p:txBody>
            <a:bodyPr vert="horz" wrap="square" lIns="91440" tIns="457200" rIns="9144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99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1AE777D7-54B1-40BD-BEFB-6F645892F8EF}"/>
              </a:ext>
            </a:extLst>
          </p:cNvPr>
          <p:cNvGrpSpPr/>
          <p:nvPr/>
        </p:nvGrpSpPr>
        <p:grpSpPr>
          <a:xfrm>
            <a:off x="3676763" y="4079084"/>
            <a:ext cx="1425274" cy="914141"/>
            <a:chOff x="2242560" y="4087922"/>
            <a:chExt cx="1425274" cy="914141"/>
          </a:xfrm>
        </p:grpSpPr>
        <p:sp>
          <p:nvSpPr>
            <p:cNvPr id="121" name="Rectangle 120"/>
            <p:cNvSpPr/>
            <p:nvPr/>
          </p:nvSpPr>
          <p:spPr bwMode="auto">
            <a:xfrm>
              <a:off x="2242560" y="4087922"/>
              <a:ext cx="1425274" cy="9141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Enterprise Integration </a:t>
              </a:r>
            </a:p>
          </p:txBody>
        </p:sp>
        <p:sp>
          <p:nvSpPr>
            <p:cNvPr id="73" name="Freeform 29">
              <a:extLst>
                <a:ext uri="{FF2B5EF4-FFF2-40B4-BE49-F238E27FC236}">
                  <a16:creationId xmlns:a16="http://schemas.microsoft.com/office/drawing/2014/main" id="{57A3EB4A-D6A6-4E3E-94C5-EDE81E51B19B}"/>
                </a:ext>
              </a:extLst>
            </p:cNvPr>
            <p:cNvSpPr>
              <a:spLocks/>
            </p:cNvSpPr>
            <p:nvPr/>
          </p:nvSpPr>
          <p:spPr bwMode="auto">
            <a:xfrm>
              <a:off x="2857606" y="4202781"/>
              <a:ext cx="336470" cy="213431"/>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chemeClr val="bg1"/>
            </a:solidFill>
            <a:ln>
              <a:noFill/>
            </a:ln>
          </p:spPr>
          <p:txBody>
            <a:bodyPr vert="horz" wrap="square" lIns="91440" tIns="457200" rIns="9144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99000">
                      <a:srgbClr val="FFFFFF"/>
                    </a:gs>
                  </a:gsLst>
                  <a:lin ang="5400000" scaled="0"/>
                </a:gra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D079E031-07FB-49C1-A313-C0D62461A779}"/>
              </a:ext>
            </a:extLst>
          </p:cNvPr>
          <p:cNvSpPr/>
          <p:nvPr/>
        </p:nvSpPr>
        <p:spPr bwMode="auto">
          <a:xfrm>
            <a:off x="2187143" y="4079084"/>
            <a:ext cx="1425274" cy="9141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IDE</a:t>
            </a:r>
          </a:p>
        </p:txBody>
      </p:sp>
      <p:sp>
        <p:nvSpPr>
          <p:cNvPr id="71" name="Rectangle 70">
            <a:extLst>
              <a:ext uri="{FF2B5EF4-FFF2-40B4-BE49-F238E27FC236}">
                <a16:creationId xmlns:a16="http://schemas.microsoft.com/office/drawing/2014/main" id="{68A7BCEB-2FC9-4996-9AFC-8AE1C16A060B}"/>
              </a:ext>
            </a:extLst>
          </p:cNvPr>
          <p:cNvSpPr/>
          <p:nvPr/>
        </p:nvSpPr>
        <p:spPr bwMode="auto">
          <a:xfrm>
            <a:off x="9713062" y="4079084"/>
            <a:ext cx="1425274" cy="9141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143387" numCol="1" spcCol="0" rtlCol="0" fromWordArt="0" anchor="t" anchorCtr="0" forceAA="0" compatLnSpc="1">
            <a:prstTxWarp prst="textNoShape">
              <a:avLst/>
            </a:prstTxWarp>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17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panose="020B0502040204020203" pitchFamily="34" charset="0"/>
                <a:ea typeface="+mn-ea"/>
                <a:cs typeface="Segoe UI" panose="020B0502040204020203" pitchFamily="34" charset="0"/>
              </a:rPr>
              <a:t>Application Insights</a:t>
            </a:r>
          </a:p>
        </p:txBody>
      </p:sp>
      <p:grpSp>
        <p:nvGrpSpPr>
          <p:cNvPr id="74" name="Group 73">
            <a:extLst>
              <a:ext uri="{FF2B5EF4-FFF2-40B4-BE49-F238E27FC236}">
                <a16:creationId xmlns:a16="http://schemas.microsoft.com/office/drawing/2014/main" id="{38F7931D-5F0F-486B-A449-643D280244A1}"/>
              </a:ext>
            </a:extLst>
          </p:cNvPr>
          <p:cNvGrpSpPr>
            <a:grpSpLocks noChangeAspect="1"/>
          </p:cNvGrpSpPr>
          <p:nvPr/>
        </p:nvGrpSpPr>
        <p:grpSpPr>
          <a:xfrm>
            <a:off x="10263304" y="4193943"/>
            <a:ext cx="324789" cy="295445"/>
            <a:chOff x="4048125" y="3987800"/>
            <a:chExt cx="773113" cy="703263"/>
          </a:xfrm>
          <a:solidFill>
            <a:schemeClr val="bg1"/>
          </a:solidFill>
        </p:grpSpPr>
        <p:sp>
          <p:nvSpPr>
            <p:cNvPr id="77" name="Freeform 20">
              <a:extLst>
                <a:ext uri="{FF2B5EF4-FFF2-40B4-BE49-F238E27FC236}">
                  <a16:creationId xmlns:a16="http://schemas.microsoft.com/office/drawing/2014/main" id="{E61ADFF6-B13C-4543-B5BC-45EDCAD0D20C}"/>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sp>
          <p:nvSpPr>
            <p:cNvPr id="78" name="Freeform 21">
              <a:extLst>
                <a:ext uri="{FF2B5EF4-FFF2-40B4-BE49-F238E27FC236}">
                  <a16:creationId xmlns:a16="http://schemas.microsoft.com/office/drawing/2014/main" id="{29BC479A-0DE0-4567-8550-F65B49D4F179}"/>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79" name="Freeform 22">
              <a:extLst>
                <a:ext uri="{FF2B5EF4-FFF2-40B4-BE49-F238E27FC236}">
                  <a16:creationId xmlns:a16="http://schemas.microsoft.com/office/drawing/2014/main" id="{8E555C97-FE78-45D2-A29A-6E8F843991F8}"/>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80" name="Rectangle 23">
              <a:extLst>
                <a:ext uri="{FF2B5EF4-FFF2-40B4-BE49-F238E27FC236}">
                  <a16:creationId xmlns:a16="http://schemas.microsoft.com/office/drawing/2014/main" id="{0D849223-52CA-4FA6-A958-7DBF027F1F73}"/>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81" name="Freeform 13">
            <a:extLst>
              <a:ext uri="{FF2B5EF4-FFF2-40B4-BE49-F238E27FC236}">
                <a16:creationId xmlns:a16="http://schemas.microsoft.com/office/drawing/2014/main" id="{13AF232E-1499-4B6F-821E-837BC76E0EA7}"/>
              </a:ext>
            </a:extLst>
          </p:cNvPr>
          <p:cNvSpPr>
            <a:spLocks noChangeAspect="1" noEditPoints="1"/>
          </p:cNvSpPr>
          <p:nvPr/>
        </p:nvSpPr>
        <p:spPr bwMode="auto">
          <a:xfrm>
            <a:off x="2760680" y="4167938"/>
            <a:ext cx="278200" cy="310744"/>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072147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A361355D-B3E8-463A-9948-464AA71C8FD9}"/>
              </a:ext>
            </a:extLst>
          </p:cNvPr>
          <p:cNvPicPr>
            <a:picLocks noChangeAspect="1"/>
          </p:cNvPicPr>
          <p:nvPr/>
        </p:nvPicPr>
        <p:blipFill>
          <a:blip r:embed="rId3"/>
          <a:stretch>
            <a:fillRect/>
          </a:stretch>
        </p:blipFill>
        <p:spPr>
          <a:xfrm>
            <a:off x="460184" y="303200"/>
            <a:ext cx="896117" cy="896117"/>
          </a:xfrm>
          <a:prstGeom prst="rect">
            <a:avLst/>
          </a:prstGeom>
        </p:spPr>
      </p:pic>
      <p:sp>
        <p:nvSpPr>
          <p:cNvPr id="3" name="Title 2"/>
          <p:cNvSpPr>
            <a:spLocks noGrp="1"/>
          </p:cNvSpPr>
          <p:nvPr>
            <p:ph type="title"/>
          </p:nvPr>
        </p:nvSpPr>
        <p:spPr/>
        <p:txBody>
          <a:bodyPr/>
          <a:lstStyle/>
          <a:p>
            <a:r>
              <a:rPr lang="en-US" dirty="0"/>
              <a:t>       Azure App Service</a:t>
            </a:r>
          </a:p>
        </p:txBody>
      </p:sp>
      <p:sp>
        <p:nvSpPr>
          <p:cNvPr id="70" name="TextBox 69"/>
          <p:cNvSpPr txBox="1"/>
          <p:nvPr/>
        </p:nvSpPr>
        <p:spPr>
          <a:xfrm>
            <a:off x="269241" y="1622814"/>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044763" y="1627368"/>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12528" y="4767663"/>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TextBox 109"/>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AAD integrated </a:t>
              </a:r>
            </a:p>
          </p:txBody>
        </p:sp>
      </p:grpSp>
      <p:grpSp>
        <p:nvGrpSpPr>
          <p:cNvPr id="31" name="Group 30"/>
          <p:cNvGrpSpPr/>
          <p:nvPr/>
        </p:nvGrpSpPr>
        <p:grpSpPr>
          <a:xfrm>
            <a:off x="2286276" y="4695295"/>
            <a:ext cx="1739154" cy="984101"/>
            <a:chOff x="2332121" y="4661692"/>
            <a:chExt cx="1774027" cy="1003834"/>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p:cNvSpPr txBox="1"/>
            <p:nvPr/>
          </p:nvSpPr>
          <p:spPr>
            <a:xfrm>
              <a:off x="2332121" y="5379331"/>
              <a:ext cx="1774027" cy="286195"/>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Secure + compliant </a:t>
              </a:r>
            </a:p>
          </p:txBody>
        </p:sp>
      </p:grpSp>
      <p:grpSp>
        <p:nvGrpSpPr>
          <p:cNvPr id="35" name="Group 34"/>
          <p:cNvGrpSpPr/>
          <p:nvPr/>
        </p:nvGrpSpPr>
        <p:grpSpPr>
          <a:xfrm>
            <a:off x="4378042" y="4689268"/>
            <a:ext cx="1505804" cy="1180251"/>
            <a:chOff x="4465832"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TextBox 124"/>
            <p:cNvSpPr txBox="1"/>
            <p:nvPr/>
          </p:nvSpPr>
          <p:spPr>
            <a:xfrm>
              <a:off x="4465832" y="5379331"/>
              <a:ext cx="1535998"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Reduced</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operations costs </a:t>
              </a:r>
            </a:p>
          </p:txBody>
        </p:sp>
      </p:grpSp>
      <p:grpSp>
        <p:nvGrpSpPr>
          <p:cNvPr id="36" name="Group 35"/>
          <p:cNvGrpSpPr/>
          <p:nvPr/>
        </p:nvGrpSpPr>
        <p:grpSpPr>
          <a:xfrm>
            <a:off x="6514450" y="4629932"/>
            <a:ext cx="1084643" cy="1239589"/>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p:cNvSpPr txBox="1"/>
            <p:nvPr/>
          </p:nvSpPr>
          <p:spPr>
            <a:xfrm>
              <a:off x="6645078" y="5379331"/>
              <a:ext cx="1106392"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Backup and</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recovery </a:t>
              </a:r>
            </a:p>
          </p:txBody>
        </p:sp>
      </p:grpSp>
      <p:grpSp>
        <p:nvGrpSpPr>
          <p:cNvPr id="40" name="Group 39"/>
          <p:cNvGrpSpPr/>
          <p:nvPr/>
        </p:nvGrpSpPr>
        <p:grpSpPr>
          <a:xfrm>
            <a:off x="8559438" y="4723310"/>
            <a:ext cx="1039070" cy="1146211"/>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p:cNvSpPr txBox="1"/>
            <p:nvPr/>
          </p:nvSpPr>
          <p:spPr>
            <a:xfrm>
              <a:off x="8682945" y="5379331"/>
              <a:ext cx="1059906"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Testing in</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production</a:t>
              </a:r>
            </a:p>
          </p:txBody>
        </p:sp>
      </p:grpSp>
      <p:grpSp>
        <p:nvGrpSpPr>
          <p:cNvPr id="39" name="Group 38"/>
          <p:cNvGrpSpPr/>
          <p:nvPr/>
        </p:nvGrpSpPr>
        <p:grpSpPr>
          <a:xfrm>
            <a:off x="10388652" y="4683622"/>
            <a:ext cx="1141216" cy="118589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TextBox 139"/>
            <p:cNvSpPr txBox="1"/>
            <p:nvPr/>
          </p:nvSpPr>
          <p:spPr>
            <a:xfrm>
              <a:off x="10596967" y="5379331"/>
              <a:ext cx="1164100"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App gallery</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marketplace</a:t>
              </a:r>
            </a:p>
          </p:txBody>
        </p:sp>
      </p:grpSp>
      <p:grpSp>
        <p:nvGrpSpPr>
          <p:cNvPr id="29" name="Group 28"/>
          <p:cNvGrpSpPr/>
          <p:nvPr/>
        </p:nvGrpSpPr>
        <p:grpSpPr>
          <a:xfrm>
            <a:off x="504673" y="2742670"/>
            <a:ext cx="1453943" cy="1281779"/>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p:cNvSpPr txBox="1"/>
            <p:nvPr/>
          </p:nvSpPr>
          <p:spPr>
            <a:xfrm>
              <a:off x="514792" y="3497262"/>
              <a:ext cx="148309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Global data</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center footprint </a:t>
              </a:r>
            </a:p>
          </p:txBody>
        </p:sp>
      </p:grpSp>
      <p:grpSp>
        <p:nvGrpSpPr>
          <p:cNvPr id="32" name="Group 31"/>
          <p:cNvGrpSpPr/>
          <p:nvPr/>
        </p:nvGrpSpPr>
        <p:grpSpPr>
          <a:xfrm>
            <a:off x="2443025" y="2827410"/>
            <a:ext cx="1425658" cy="1006951"/>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p:cNvSpPr txBox="1"/>
            <p:nvPr/>
          </p:nvSpPr>
          <p:spPr>
            <a:xfrm>
              <a:off x="2492013" y="3497262"/>
              <a:ext cx="1454245" cy="286232"/>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Hybrid support </a:t>
              </a:r>
            </a:p>
          </p:txBody>
        </p:sp>
      </p:grpSp>
      <p:grpSp>
        <p:nvGrpSpPr>
          <p:cNvPr id="33" name="Group 32"/>
          <p:cNvGrpSpPr/>
          <p:nvPr/>
        </p:nvGrpSpPr>
        <p:grpSpPr>
          <a:xfrm>
            <a:off x="4275973" y="2831380"/>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Built-in auto scale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load balancing </a:t>
              </a:r>
            </a:p>
          </p:txBody>
        </p:sp>
      </p:grpSp>
      <p:grpSp>
        <p:nvGrpSpPr>
          <p:cNvPr id="37" name="Group 36"/>
          <p:cNvGrpSpPr/>
          <p:nvPr/>
        </p:nvGrpSpPr>
        <p:grpSpPr>
          <a:xfrm>
            <a:off x="8155874" y="2750840"/>
            <a:ext cx="1957976" cy="1271828"/>
            <a:chOff x="8271290" y="2678247"/>
            <a:chExt cx="1997237" cy="129733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TextBox 130"/>
            <p:cNvSpPr txBox="1"/>
            <p:nvPr/>
          </p:nvSpPr>
          <p:spPr>
            <a:xfrm>
              <a:off x="8271290" y="3497262"/>
              <a:ext cx="1997237"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.NET, Java, PHP, Node,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Ruby, and Python </a:t>
              </a:r>
            </a:p>
          </p:txBody>
        </p:sp>
      </p:grpSp>
      <p:grpSp>
        <p:nvGrpSpPr>
          <p:cNvPr id="2" name="Group 1"/>
          <p:cNvGrpSpPr/>
          <p:nvPr/>
        </p:nvGrpSpPr>
        <p:grpSpPr>
          <a:xfrm>
            <a:off x="10391795" y="2763680"/>
            <a:ext cx="1134930" cy="1260768"/>
            <a:chOff x="13747254" y="2818600"/>
            <a:chExt cx="1157688" cy="1286049"/>
          </a:xfrm>
        </p:grpSpPr>
        <p:grpSp>
          <p:nvGrpSpPr>
            <p:cNvPr id="65" name="Group 64">
              <a:extLst/>
            </p:cNvPr>
            <p:cNvGrpSpPr>
              <a:grpSpLocks noChangeAspect="1"/>
            </p:cNvGrpSpPr>
            <p:nvPr/>
          </p:nvGrpSpPr>
          <p:grpSpPr>
            <a:xfrm>
              <a:off x="14045358" y="2818600"/>
              <a:ext cx="561480" cy="676656"/>
              <a:chOff x="5480050" y="2681288"/>
              <a:chExt cx="1238250" cy="1492251"/>
            </a:xfrm>
            <a:solidFill>
              <a:srgbClr val="FFFFFF"/>
            </a:solidFill>
          </p:grpSpPr>
          <p:sp>
            <p:nvSpPr>
              <p:cNvPr id="66" name="Freeform 35">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66">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Rectangle 80">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Rectangle 81">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82">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Rectangle 83">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Rectangle 85">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Rectangle 86">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Rectangle 31">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Rectangle 32">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Rectangle 33">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Rectangle 34">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35">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36">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9" name="TextBox 98"/>
            <p:cNvSpPr txBox="1"/>
            <p:nvPr/>
          </p:nvSpPr>
          <p:spPr>
            <a:xfrm>
              <a:off x="13747254" y="3624518"/>
              <a:ext cx="115768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Staging and</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deployment</a:t>
              </a:r>
            </a:p>
          </p:txBody>
        </p:sp>
      </p:grpSp>
      <p:grpSp>
        <p:nvGrpSpPr>
          <p:cNvPr id="100" name="Group 99">
            <a:extLst/>
          </p:cNvPr>
          <p:cNvGrpSpPr/>
          <p:nvPr/>
        </p:nvGrpSpPr>
        <p:grpSpPr>
          <a:xfrm>
            <a:off x="6204290" y="2789842"/>
            <a:ext cx="1704966" cy="1245276"/>
            <a:chOff x="6328698" y="2832588"/>
            <a:chExt cx="1739154" cy="1270246"/>
          </a:xfrm>
        </p:grpSpPr>
        <p:sp>
          <p:nvSpPr>
            <p:cNvPr id="101" name="TextBox 100"/>
            <p:cNvSpPr txBox="1"/>
            <p:nvPr/>
          </p:nvSpPr>
          <p:spPr>
            <a:xfrm>
              <a:off x="6328698" y="3624518"/>
              <a:ext cx="1739154"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High availability</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auto-patching </a:t>
              </a:r>
            </a:p>
          </p:txBody>
        </p:sp>
        <p:grpSp>
          <p:nvGrpSpPr>
            <p:cNvPr id="102" name="Group 538">
              <a:extLst/>
            </p:cNvPr>
            <p:cNvGrpSpPr>
              <a:grpSpLocks noChangeAspect="1"/>
            </p:cNvGrpSpPr>
            <p:nvPr/>
          </p:nvGrpSpPr>
          <p:grpSpPr bwMode="auto">
            <a:xfrm>
              <a:off x="6905017" y="2832588"/>
              <a:ext cx="586516" cy="642047"/>
              <a:chOff x="6703" y="2838"/>
              <a:chExt cx="169" cy="185"/>
            </a:xfrm>
          </p:grpSpPr>
          <p:sp>
            <p:nvSpPr>
              <p:cNvPr id="103" name="Line 539">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540">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541">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542">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543">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Line 544">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Line 545">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Line 546">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547">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par>
                                <p:cTn id="33" presetID="35" presetClass="path" presetSubtype="0" decel="100000" fill="hold" nodeType="withEffect">
                                  <p:stCondLst>
                                    <p:cond delay="700"/>
                                  </p:stCondLst>
                                  <p:childTnLst>
                                    <p:animMotion origin="layout" path="M 7.45468E-7 -3.40445E-6 L 7.45468E-7 0.0261 " pathEditMode="relative" rAng="0" ptsTypes="AA">
                                      <p:cBhvr>
                                        <p:cTn id="34" dur="500" spd="-100000" fill="hold"/>
                                        <p:tgtEl>
                                          <p:spTgt spid="100"/>
                                        </p:tgtEl>
                                        <p:attrNameLst>
                                          <p:attrName>ppt_x</p:attrName>
                                          <p:attrName>ppt_y</p:attrName>
                                        </p:attrNameLst>
                                      </p:cBhvr>
                                      <p:rCtr x="0" y="1294"/>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20066E-6 7.17204E-7 L 2.20066E-6 0.0261 " pathEditMode="relative" rAng="0" ptsTypes="AA">
                                      <p:cBhvr>
                                        <p:cTn id="39" dur="500" spd="-100000" fill="hold"/>
                                        <p:tgtEl>
                                          <p:spTgt spid="35"/>
                                        </p:tgtEl>
                                        <p:attrNameLst>
                                          <p:attrName>ppt_x</p:attrName>
                                          <p:attrName>ppt_y</p:attrName>
                                        </p:attrNameLst>
                                      </p:cBhvr>
                                      <p:rCtr x="0" y="1294"/>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06791E-6 4.97049E-6 L 2.06791E-6 0.0261 " pathEditMode="relative" rAng="0" ptsTypes="AA">
                                      <p:cBhvr>
                                        <p:cTn id="49" dur="500" spd="-100000" fill="hold"/>
                                        <p:tgtEl>
                                          <p:spTgt spid="37"/>
                                        </p:tgtEl>
                                        <p:attrNameLst>
                                          <p:attrName>ppt_x</p:attrName>
                                          <p:attrName>ppt_y</p:attrName>
                                        </p:attrNameLst>
                                      </p:cBhvr>
                                      <p:rCtr x="0" y="1294"/>
                                    </p:animMotion>
                                  </p:childTnLst>
                                </p:cTn>
                              </p:par>
                              <p:par>
                                <p:cTn id="50" presetID="10" presetClass="entr" presetSubtype="0" fill="hold" nodeType="withEffect">
                                  <p:stCondLst>
                                    <p:cond delay="1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35" presetClass="path" presetSubtype="0" decel="100000" fill="hold" nodeType="withEffect">
                                  <p:stCondLst>
                                    <p:cond delay="1100"/>
                                  </p:stCondLst>
                                  <p:childTnLst>
                                    <p:animMotion origin="layout" path="M -2.22109E-6 1.54335E-7 L -2.22109E-6 0.0261 " pathEditMode="relative" rAng="0" ptsTypes="AA">
                                      <p:cBhvr>
                                        <p:cTn id="54" dur="500" spd="-100000" fill="hold"/>
                                        <p:tgtEl>
                                          <p:spTgt spid="2"/>
                                        </p:tgtEl>
                                        <p:attrNameLst>
                                          <p:attrName>ppt_x</p:attrName>
                                          <p:attrName>ppt_y</p:attrName>
                                        </p:attrNameLst>
                                      </p:cBhvr>
                                      <p:rCtr x="0" y="1294"/>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5785E-6 4.12165E-6 L -2.5785E-6 0.0261 " pathEditMode="relative" rAng="0" ptsTypes="AA">
                                      <p:cBhvr>
                                        <p:cTn id="59" dur="500" spd="-100000" fill="hold"/>
                                        <p:tgtEl>
                                          <p:spTgt spid="40"/>
                                        </p:tgtEl>
                                        <p:attrNameLst>
                                          <p:attrName>ppt_x</p:attrName>
                                          <p:attrName>ppt_y</p:attrName>
                                        </p:attrNameLst>
                                      </p:cBhvr>
                                      <p:rCtr x="0" y="1294"/>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4899BB9-0E40-44CE-9317-E7F4605B5566}"/>
              </a:ext>
            </a:extLst>
          </p:cNvPr>
          <p:cNvSpPr>
            <a:spLocks noGrp="1"/>
          </p:cNvSpPr>
          <p:nvPr>
            <p:ph type="title"/>
          </p:nvPr>
        </p:nvSpPr>
        <p:spPr>
          <a:xfrm>
            <a:off x="269240" y="289511"/>
            <a:ext cx="11655840" cy="899665"/>
          </a:xfrm>
        </p:spPr>
        <p:txBody>
          <a:bodyPr/>
          <a:lstStyle/>
          <a:p>
            <a:r>
              <a:rPr lang="en-US" dirty="0"/>
              <a:t>Agenda:</a:t>
            </a:r>
          </a:p>
        </p:txBody>
      </p:sp>
      <p:sp>
        <p:nvSpPr>
          <p:cNvPr id="6" name="Rectangle 5">
            <a:extLst>
              <a:ext uri="{FF2B5EF4-FFF2-40B4-BE49-F238E27FC236}">
                <a16:creationId xmlns:a16="http://schemas.microsoft.com/office/drawing/2014/main" id="{85DA6F1D-65D5-4F52-858A-DAFFC6B2F27F}"/>
              </a:ext>
            </a:extLst>
          </p:cNvPr>
          <p:cNvSpPr/>
          <p:nvPr/>
        </p:nvSpPr>
        <p:spPr>
          <a:xfrm>
            <a:off x="313362" y="1139246"/>
            <a:ext cx="10895744" cy="4801314"/>
          </a:xfrm>
          <a:prstGeom prst="rect">
            <a:avLst/>
          </a:prstGeom>
        </p:spPr>
        <p:txBody>
          <a:bodyPr wrap="square">
            <a:spAutoFit/>
          </a:bodyPr>
          <a:lstStyle/>
          <a:p>
            <a:endParaRPr lang="en-US" dirty="0"/>
          </a:p>
          <a:p>
            <a:r>
              <a:rPr lang="en-US" dirty="0"/>
              <a:t>Module 01: </a:t>
            </a:r>
          </a:p>
          <a:p>
            <a:pPr marL="742950" lvl="1" indent="-285750">
              <a:buFont typeface="Arial" panose="020B0604020202020204" pitchFamily="34" charset="0"/>
              <a:buChar char="•"/>
            </a:pPr>
            <a:r>
              <a:rPr lang="en-US" b="1" dirty="0"/>
              <a:t>Introduction</a:t>
            </a:r>
          </a:p>
          <a:p>
            <a:pPr lvl="1"/>
            <a:endParaRPr lang="en-US" b="1" dirty="0"/>
          </a:p>
          <a:p>
            <a:r>
              <a:rPr lang="en-US" dirty="0"/>
              <a:t>Module 02:</a:t>
            </a:r>
          </a:p>
          <a:p>
            <a:pPr marL="742950" lvl="1" indent="-285750">
              <a:buFont typeface="Arial" panose="020B0604020202020204" pitchFamily="34" charset="0"/>
              <a:buChar char="•"/>
            </a:pPr>
            <a:r>
              <a:rPr lang="en-US" b="1" dirty="0"/>
              <a:t>App Service for Web Apps</a:t>
            </a:r>
          </a:p>
          <a:p>
            <a:endParaRPr lang="en-US" dirty="0"/>
          </a:p>
          <a:p>
            <a:r>
              <a:rPr lang="en-US" dirty="0"/>
              <a:t>Module 03:</a:t>
            </a:r>
          </a:p>
          <a:p>
            <a:pPr marL="742950" lvl="1" indent="-285750">
              <a:buFont typeface="Arial" panose="020B0604020202020204" pitchFamily="34" charset="0"/>
              <a:buChar char="•"/>
            </a:pPr>
            <a:r>
              <a:rPr lang="en-US" b="1" dirty="0"/>
              <a:t>Web App for Containers</a:t>
            </a:r>
          </a:p>
          <a:p>
            <a:pPr marL="285750" indent="-285750">
              <a:buFont typeface="Arial" panose="020B0604020202020204" pitchFamily="34" charset="0"/>
              <a:buChar char="•"/>
            </a:pPr>
            <a:endParaRPr lang="en-US" dirty="0"/>
          </a:p>
          <a:p>
            <a:r>
              <a:rPr lang="en-US" dirty="0"/>
              <a:t>Module 04:</a:t>
            </a:r>
          </a:p>
          <a:p>
            <a:pPr marL="742950" lvl="1" indent="-285750">
              <a:buFont typeface="Arial" panose="020B0604020202020204" pitchFamily="34" charset="0"/>
              <a:buChar char="•"/>
            </a:pPr>
            <a:r>
              <a:rPr lang="en-US" b="1" dirty="0"/>
              <a:t>Azure Functions</a:t>
            </a:r>
          </a:p>
          <a:p>
            <a:endParaRPr lang="en-US" dirty="0"/>
          </a:p>
          <a:p>
            <a:r>
              <a:rPr lang="en-US" dirty="0"/>
              <a:t>Module 05:</a:t>
            </a:r>
          </a:p>
          <a:p>
            <a:pPr marL="742950" lvl="1" indent="-285750">
              <a:buFont typeface="Arial" panose="020B0604020202020204" pitchFamily="34" charset="0"/>
              <a:buChar char="•"/>
            </a:pPr>
            <a:r>
              <a:rPr lang="en-US" b="1" dirty="0" err="1"/>
              <a:t>CosmosDB</a:t>
            </a:r>
            <a:endParaRPr lang="en-US" b="1" dirty="0"/>
          </a:p>
          <a:p>
            <a:pPr marL="742950" lvl="1" indent="-285750">
              <a:buFont typeface="Arial" panose="020B0604020202020204" pitchFamily="34" charset="0"/>
              <a:buChar char="•"/>
            </a:pPr>
            <a:r>
              <a:rPr lang="en-US" b="1" dirty="0"/>
              <a:t>Azure Container Instances</a:t>
            </a:r>
          </a:p>
          <a:p>
            <a:endParaRPr lang="en-US" dirty="0"/>
          </a:p>
        </p:txBody>
      </p:sp>
    </p:spTree>
    <p:extLst>
      <p:ext uri="{BB962C8B-B14F-4D97-AF65-F5344CB8AC3E}">
        <p14:creationId xmlns:p14="http://schemas.microsoft.com/office/powerpoint/2010/main" val="8742109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2719D61-541B-4394-BABC-010C8A6C35A9}"/>
              </a:ext>
            </a:extLst>
          </p:cNvPr>
          <p:cNvSpPr txBox="1"/>
          <p:nvPr/>
        </p:nvSpPr>
        <p:spPr>
          <a:xfrm>
            <a:off x="269241" y="1622814"/>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10" name="TextBox 9">
            <a:extLst>
              <a:ext uri="{FF2B5EF4-FFF2-40B4-BE49-F238E27FC236}">
                <a16:creationId xmlns:a16="http://schemas.microsoft.com/office/drawing/2014/main" id="{EA4C0318-49A6-4514-912C-9BC2DB76A8F5}"/>
              </a:ext>
            </a:extLst>
          </p:cNvPr>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11" name="TextBox 10">
            <a:extLst>
              <a:ext uri="{FF2B5EF4-FFF2-40B4-BE49-F238E27FC236}">
                <a16:creationId xmlns:a16="http://schemas.microsoft.com/office/drawing/2014/main" id="{2DE77B4B-368E-499F-8BB4-F382E83C4C1C}"/>
              </a:ext>
            </a:extLst>
          </p:cNvPr>
          <p:cNvSpPr txBox="1"/>
          <p:nvPr/>
        </p:nvSpPr>
        <p:spPr>
          <a:xfrm>
            <a:off x="8068135" y="1622816"/>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sp>
        <p:nvSpPr>
          <p:cNvPr id="4" name="Title 3"/>
          <p:cNvSpPr>
            <a:spLocks noGrp="1"/>
          </p:cNvSpPr>
          <p:nvPr>
            <p:ph type="title"/>
          </p:nvPr>
        </p:nvSpPr>
        <p:spPr/>
        <p:txBody>
          <a:bodyPr/>
          <a:lstStyle/>
          <a:p>
            <a:r>
              <a:rPr lang="en-US"/>
              <a:t>A seamless developer experience </a:t>
            </a:r>
            <a:br>
              <a:rPr lang="en-US"/>
            </a:br>
            <a:br>
              <a:rPr lang="en-US"/>
            </a:br>
            <a:endParaRPr lang="en-US" dirty="0"/>
          </a:p>
        </p:txBody>
      </p:sp>
      <p:pic>
        <p:nvPicPr>
          <p:cNvPr id="39" name="Picture 38"/>
          <p:cNvPicPr>
            <a:picLocks noChangeAspect="1"/>
          </p:cNvPicPr>
          <p:nvPr/>
        </p:nvPicPr>
        <p:blipFill rotWithShape="1">
          <a:blip r:embed="rId3"/>
          <a:stretch/>
        </p:blipFill>
        <p:spPr>
          <a:xfrm>
            <a:off x="8175705" y="2580609"/>
            <a:ext cx="3639485" cy="2877254"/>
          </a:xfrm>
          <a:prstGeom prst="rect">
            <a:avLst/>
          </a:prstGeom>
          <a:ln>
            <a:noFill/>
          </a:ln>
        </p:spPr>
      </p:pic>
      <p:pic>
        <p:nvPicPr>
          <p:cNvPr id="40" name="Picture 39"/>
          <p:cNvPicPr>
            <a:picLocks noChangeAspect="1"/>
          </p:cNvPicPr>
          <p:nvPr/>
        </p:nvPicPr>
        <p:blipFill rotWithShape="1">
          <a:blip r:embed="rId4"/>
          <a:stretch/>
        </p:blipFill>
        <p:spPr>
          <a:xfrm>
            <a:off x="4277971" y="2580609"/>
            <a:ext cx="3636060" cy="2225348"/>
          </a:xfrm>
          <a:prstGeom prst="rect">
            <a:avLst/>
          </a:prstGeom>
          <a:ln>
            <a:noFill/>
          </a:ln>
        </p:spPr>
      </p:pic>
      <p:pic>
        <p:nvPicPr>
          <p:cNvPr id="41" name="Picture 40"/>
          <p:cNvPicPr>
            <a:picLocks noChangeAspect="1"/>
          </p:cNvPicPr>
          <p:nvPr/>
        </p:nvPicPr>
        <p:blipFill>
          <a:blip r:embed="rId5"/>
          <a:stretch>
            <a:fillRect/>
          </a:stretch>
        </p:blipFill>
        <p:spPr>
          <a:xfrm>
            <a:off x="708957" y="2200802"/>
            <a:ext cx="2975195" cy="4079068"/>
          </a:xfrm>
          <a:prstGeom prst="rect">
            <a:avLst/>
          </a:prstGeom>
        </p:spPr>
      </p:pic>
    </p:spTree>
    <p:extLst>
      <p:ext uri="{BB962C8B-B14F-4D97-AF65-F5344CB8AC3E}">
        <p14:creationId xmlns:p14="http://schemas.microsoft.com/office/powerpoint/2010/main" val="9983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41"/>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40"/>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471356" y="2111011"/>
            <a:ext cx="2310825" cy="2310825"/>
          </a:xfrm>
          <a:prstGeom prst="rect">
            <a:avLst/>
          </a:prstGeom>
        </p:spPr>
      </p:pic>
      <p:pic>
        <p:nvPicPr>
          <p:cNvPr id="53" name="Picture 52"/>
          <p:cNvPicPr>
            <a:picLocks noChangeAspect="1"/>
          </p:cNvPicPr>
          <p:nvPr/>
        </p:nvPicPr>
        <p:blipFill>
          <a:blip r:embed="rId4"/>
          <a:stretch>
            <a:fillRect/>
          </a:stretch>
        </p:blipFill>
        <p:spPr>
          <a:xfrm>
            <a:off x="4688695" y="2098560"/>
            <a:ext cx="2310825" cy="2310825"/>
          </a:xfrm>
          <a:prstGeom prst="rect">
            <a:avLst/>
          </a:prstGeom>
        </p:spPr>
      </p:pic>
      <p:pic>
        <p:nvPicPr>
          <p:cNvPr id="54" name="Picture 53"/>
          <p:cNvPicPr>
            <a:picLocks noChangeAspect="1"/>
          </p:cNvPicPr>
          <p:nvPr/>
        </p:nvPicPr>
        <p:blipFill>
          <a:blip r:embed="rId4"/>
          <a:stretch>
            <a:fillRect/>
          </a:stretch>
        </p:blipFill>
        <p:spPr>
          <a:xfrm>
            <a:off x="8638275" y="2098560"/>
            <a:ext cx="2310825" cy="2310825"/>
          </a:xfrm>
          <a:prstGeom prst="rect">
            <a:avLst/>
          </a:prstGeom>
        </p:spPr>
      </p:pic>
      <p:sp>
        <p:nvSpPr>
          <p:cNvPr id="2" name="Title 1"/>
          <p:cNvSpPr>
            <a:spLocks noGrp="1"/>
          </p:cNvSpPr>
          <p:nvPr>
            <p:ph type="title"/>
          </p:nvPr>
        </p:nvSpPr>
        <p:spPr/>
        <p:txBody>
          <a:bodyPr/>
          <a:lstStyle/>
          <a:p>
            <a:r>
              <a:rPr lang="en-US" dirty="0"/>
              <a:t>App Service</a:t>
            </a:r>
          </a:p>
        </p:txBody>
      </p:sp>
      <p:sp>
        <p:nvSpPr>
          <p:cNvPr id="3" name="Text Placeholder 2"/>
          <p:cNvSpPr>
            <a:spLocks noGrp="1"/>
          </p:cNvSpPr>
          <p:nvPr>
            <p:ph type="body" sz="quarter" idx="10"/>
          </p:nvPr>
        </p:nvSpPr>
        <p:spPr>
          <a:xfrm>
            <a:off x="269239" y="1189495"/>
            <a:ext cx="11653523" cy="724143"/>
          </a:xfrm>
        </p:spPr>
        <p:txBody>
          <a:bodyPr/>
          <a:lstStyle/>
          <a:p>
            <a:r>
              <a:rPr lang="en-US" dirty="0"/>
              <a:t>From on-premises to the cloud</a:t>
            </a:r>
          </a:p>
        </p:txBody>
      </p:sp>
      <p:sp>
        <p:nvSpPr>
          <p:cNvPr id="11" name="TextBox 10"/>
          <p:cNvSpPr txBox="1"/>
          <p:nvPr/>
        </p:nvSpPr>
        <p:spPr>
          <a:xfrm>
            <a:off x="471356" y="4645337"/>
            <a:ext cx="3749669" cy="1493965"/>
          </a:xfrm>
          <a:prstGeom prst="rect">
            <a:avLst/>
          </a:prstGeom>
          <a:noFill/>
        </p:spPr>
        <p:txBody>
          <a:bodyPr wrap="square" lIns="0" tIns="87880" rIns="87880" bIns="87880" rtlCol="0">
            <a:no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1"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AZURE APP SERVICE (MULTI-TENANT)</a:t>
            </a:r>
          </a:p>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Get your Web, API, or Mobile App created in seconds in the cloud. We provide the infrastructure, you provide your application code.</a:t>
            </a:r>
          </a:p>
        </p:txBody>
      </p:sp>
      <p:sp>
        <p:nvSpPr>
          <p:cNvPr id="12" name="TextBox 11"/>
          <p:cNvSpPr txBox="1"/>
          <p:nvPr/>
        </p:nvSpPr>
        <p:spPr>
          <a:xfrm>
            <a:off x="4688695" y="4675897"/>
            <a:ext cx="3562488" cy="1493965"/>
          </a:xfrm>
          <a:prstGeom prst="rect">
            <a:avLst/>
          </a:prstGeom>
          <a:noFill/>
        </p:spPr>
        <p:txBody>
          <a:bodyPr wrap="square" lIns="0" tIns="87880" rIns="87880" bIns="87880" rtlCol="0">
            <a:noAutofit/>
          </a:bodyPr>
          <a:lstStyle/>
          <a:p>
            <a:pPr marL="0" marR="0" lvl="0" indent="0" algn="l" defTabSz="896354" rtl="0" eaLnBrk="1" fontAlgn="base" latinLnBrk="0" hangingPunct="1">
              <a:lnSpc>
                <a:spcPct val="90000"/>
              </a:lnSpc>
              <a:spcBef>
                <a:spcPct val="0"/>
              </a:spcBef>
              <a:spcAft>
                <a:spcPts val="576"/>
              </a:spcAft>
              <a:buClrTx/>
              <a:buSzTx/>
              <a:buFontTx/>
              <a:buNone/>
              <a:tabLst/>
              <a:defRPr/>
            </a:pPr>
            <a:r>
              <a:rPr kumimoji="0" lang="en-US" sz="1568" b="1"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APP SERVICE ENVIRONMENT</a:t>
            </a:r>
          </a:p>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Run your apps in virtual network at high scale. Manage all of the resources behind your public endpoint creating an isolated environment specifically </a:t>
            </a:r>
            <a:b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for your organization.</a:t>
            </a:r>
          </a:p>
        </p:txBody>
      </p:sp>
      <p:sp>
        <p:nvSpPr>
          <p:cNvPr id="13" name="TextBox 12"/>
          <p:cNvSpPr txBox="1"/>
          <p:nvPr/>
        </p:nvSpPr>
        <p:spPr>
          <a:xfrm>
            <a:off x="8638275" y="4645337"/>
            <a:ext cx="3284487" cy="1493965"/>
          </a:xfrm>
          <a:prstGeom prst="rect">
            <a:avLst/>
          </a:prstGeom>
          <a:noFill/>
        </p:spPr>
        <p:txBody>
          <a:bodyPr wrap="square" lIns="0" tIns="87880" rIns="87880" bIns="87880" rtlCol="0">
            <a:noAutofit/>
          </a:bodyPr>
          <a:lstStyle/>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1"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AZURE STACK*</a:t>
            </a:r>
          </a:p>
          <a:p>
            <a:pPr marL="0" marR="0" lvl="0" indent="0" algn="l" defTabSz="896354"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Leverage cloud innovations </a:t>
            </a:r>
            <a:b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in on-premises infrastructure.  </a:t>
            </a:r>
            <a:b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App Service on Azure Stack </a:t>
            </a:r>
            <a:b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br>
            <a:r>
              <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mn-ea"/>
                <a:cs typeface="+mn-cs"/>
              </a:rPr>
              <a:t>brings the power of Azure App Service to your own data centers.</a:t>
            </a:r>
          </a:p>
        </p:txBody>
      </p:sp>
      <p:grpSp>
        <p:nvGrpSpPr>
          <p:cNvPr id="135" name="Group 134"/>
          <p:cNvGrpSpPr/>
          <p:nvPr/>
        </p:nvGrpSpPr>
        <p:grpSpPr>
          <a:xfrm>
            <a:off x="10355735" y="3766429"/>
            <a:ext cx="1080196" cy="904740"/>
            <a:chOff x="4619625" y="3367088"/>
            <a:chExt cx="665163" cy="425450"/>
          </a:xfrm>
        </p:grpSpPr>
        <p:sp>
          <p:nvSpPr>
            <p:cNvPr id="136"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6" name="Group 607"/>
            <p:cNvGrpSpPr>
              <a:grpSpLocks/>
            </p:cNvGrpSpPr>
            <p:nvPr/>
          </p:nvGrpSpPr>
          <p:grpSpPr bwMode="auto">
            <a:xfrm>
              <a:off x="4619625" y="3367088"/>
              <a:ext cx="434975" cy="425450"/>
              <a:chOff x="2949" y="1886"/>
              <a:chExt cx="274" cy="268"/>
            </a:xfrm>
          </p:grpSpPr>
          <p:sp>
            <p:nvSpPr>
              <p:cNvPr id="285"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Rectangle 445"/>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5"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6"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7"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3"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7"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8"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9"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1"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2"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3"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4"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5"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6"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7"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8"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9"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0"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1"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2"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3"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4"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5"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6"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7"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8"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9"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0"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1"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2"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3"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4"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5"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6"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7"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0"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1"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2"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3"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4"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5"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6"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8"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9"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0"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1"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2"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3"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4"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5"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6"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9" name="Rectangle 561"/>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2"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5"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8"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1"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4"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7"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0"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1"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2"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3"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7"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0"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5"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6"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7"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7"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678"/>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3480813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A82AD7-C433-4F46-A611-AF83ADE4A8C7}"/>
              </a:ext>
            </a:extLst>
          </p:cNvPr>
          <p:cNvSpPr>
            <a:spLocks noGrp="1"/>
          </p:cNvSpPr>
          <p:nvPr>
            <p:ph type="title"/>
          </p:nvPr>
        </p:nvSpPr>
        <p:spPr>
          <a:xfrm>
            <a:off x="269241" y="289957"/>
            <a:ext cx="11822308" cy="899537"/>
          </a:xfrm>
        </p:spPr>
        <p:txBody>
          <a:bodyPr/>
          <a:lstStyle/>
          <a:p>
            <a:r>
              <a:rPr lang="en-US" dirty="0"/>
              <a:t>450K </a:t>
            </a:r>
            <a:r>
              <a:rPr lang="en-US" sz="2745" dirty="0"/>
              <a:t>active customers |</a:t>
            </a:r>
            <a:r>
              <a:rPr lang="en-US" dirty="0"/>
              <a:t> 1.2M </a:t>
            </a:r>
            <a:r>
              <a:rPr lang="en-US" sz="2745" dirty="0"/>
              <a:t>apps &amp; sites hosted |</a:t>
            </a:r>
            <a:r>
              <a:rPr lang="en-US" dirty="0"/>
              <a:t>&gt;13B </a:t>
            </a:r>
            <a:r>
              <a:rPr lang="en-US" sz="2745" dirty="0"/>
              <a:t>requests per day</a:t>
            </a:r>
          </a:p>
        </p:txBody>
      </p:sp>
      <p:sp>
        <p:nvSpPr>
          <p:cNvPr id="2" name="Rectangle 1">
            <a:extLst>
              <a:ext uri="{FF2B5EF4-FFF2-40B4-BE49-F238E27FC236}">
                <a16:creationId xmlns:a16="http://schemas.microsoft.com/office/drawing/2014/main" id="{CF1FED64-846E-457C-8A8B-CDD7A45A5412}"/>
              </a:ext>
            </a:extLst>
          </p:cNvPr>
          <p:cNvSpPr/>
          <p:nvPr/>
        </p:nvSpPr>
        <p:spPr bwMode="auto">
          <a:xfrm>
            <a:off x="269241" y="2542276"/>
            <a:ext cx="1878108" cy="12891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BANKING AND </a:t>
            </a:r>
            <a:b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CAPITAL MARKETS</a:t>
            </a:r>
          </a:p>
        </p:txBody>
      </p:sp>
      <p:sp>
        <p:nvSpPr>
          <p:cNvPr id="27" name="Rectangle 26">
            <a:extLst>
              <a:ext uri="{FF2B5EF4-FFF2-40B4-BE49-F238E27FC236}">
                <a16:creationId xmlns:a16="http://schemas.microsoft.com/office/drawing/2014/main" id="{DE739B88-D410-4F3F-8B90-8BBBAE0E8426}"/>
              </a:ext>
            </a:extLst>
          </p:cNvPr>
          <p:cNvSpPr/>
          <p:nvPr/>
        </p:nvSpPr>
        <p:spPr bwMode="auto">
          <a:xfrm>
            <a:off x="2223921"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DISCRETE MANUFACTURING</a:t>
            </a:r>
          </a:p>
        </p:txBody>
      </p:sp>
      <p:sp>
        <p:nvSpPr>
          <p:cNvPr id="28" name="Rectangle 27">
            <a:extLst>
              <a:ext uri="{FF2B5EF4-FFF2-40B4-BE49-F238E27FC236}">
                <a16:creationId xmlns:a16="http://schemas.microsoft.com/office/drawing/2014/main" id="{1B18149C-4D67-4434-B424-D3A0005AF747}"/>
              </a:ext>
            </a:extLst>
          </p:cNvPr>
          <p:cNvSpPr/>
          <p:nvPr/>
        </p:nvSpPr>
        <p:spPr bwMode="auto">
          <a:xfrm>
            <a:off x="4178602"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EDUCATION</a:t>
            </a:r>
          </a:p>
        </p:txBody>
      </p:sp>
      <p:sp>
        <p:nvSpPr>
          <p:cNvPr id="29" name="Rectangle 28">
            <a:extLst>
              <a:ext uri="{FF2B5EF4-FFF2-40B4-BE49-F238E27FC236}">
                <a16:creationId xmlns:a16="http://schemas.microsoft.com/office/drawing/2014/main" id="{5E97EF2B-E946-46B7-BA82-469BF099B37E}"/>
              </a:ext>
            </a:extLst>
          </p:cNvPr>
          <p:cNvSpPr/>
          <p:nvPr/>
        </p:nvSpPr>
        <p:spPr bwMode="auto">
          <a:xfrm>
            <a:off x="6133282"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GOVERNMENT</a:t>
            </a:r>
          </a:p>
        </p:txBody>
      </p:sp>
      <p:sp>
        <p:nvSpPr>
          <p:cNvPr id="56" name="Rectangle 55">
            <a:extLst>
              <a:ext uri="{FF2B5EF4-FFF2-40B4-BE49-F238E27FC236}">
                <a16:creationId xmlns:a16="http://schemas.microsoft.com/office/drawing/2014/main" id="{BF0A500B-DCCD-45A7-86FA-16035298D65D}"/>
              </a:ext>
            </a:extLst>
          </p:cNvPr>
          <p:cNvSpPr/>
          <p:nvPr/>
        </p:nvSpPr>
        <p:spPr bwMode="auto">
          <a:xfrm>
            <a:off x="8089974" y="1189494"/>
            <a:ext cx="1878108" cy="26419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HEALTH</a:t>
            </a:r>
          </a:p>
        </p:txBody>
      </p:sp>
      <p:sp>
        <p:nvSpPr>
          <p:cNvPr id="65" name="Rectangle 64">
            <a:extLst>
              <a:ext uri="{FF2B5EF4-FFF2-40B4-BE49-F238E27FC236}">
                <a16:creationId xmlns:a16="http://schemas.microsoft.com/office/drawing/2014/main" id="{6E0D8792-BB81-4D51-9D2D-8D9361D1E137}"/>
              </a:ext>
            </a:extLst>
          </p:cNvPr>
          <p:cNvSpPr/>
          <p:nvPr/>
        </p:nvSpPr>
        <p:spPr bwMode="auto">
          <a:xfrm>
            <a:off x="10044654" y="1179307"/>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HOSPITALITY </a:t>
            </a:r>
            <a:b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AND TRAVEL</a:t>
            </a:r>
          </a:p>
        </p:txBody>
      </p:sp>
      <p:sp>
        <p:nvSpPr>
          <p:cNvPr id="66" name="Rectangle 65">
            <a:extLst>
              <a:ext uri="{FF2B5EF4-FFF2-40B4-BE49-F238E27FC236}">
                <a16:creationId xmlns:a16="http://schemas.microsoft.com/office/drawing/2014/main" id="{BFAEA3C7-9487-4CD4-B0C7-8A185EEF0949}"/>
              </a:ext>
            </a:extLst>
          </p:cNvPr>
          <p:cNvSpPr/>
          <p:nvPr/>
        </p:nvSpPr>
        <p:spPr bwMode="auto">
          <a:xfrm>
            <a:off x="269240"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INSURANCE</a:t>
            </a:r>
          </a:p>
        </p:txBody>
      </p:sp>
      <p:sp>
        <p:nvSpPr>
          <p:cNvPr id="67" name="Rectangle 66">
            <a:extLst>
              <a:ext uri="{FF2B5EF4-FFF2-40B4-BE49-F238E27FC236}">
                <a16:creationId xmlns:a16="http://schemas.microsoft.com/office/drawing/2014/main" id="{41AADAEE-2B3C-4895-87F8-51BC8C73CAD5}"/>
              </a:ext>
            </a:extLst>
          </p:cNvPr>
          <p:cNvSpPr/>
          <p:nvPr/>
        </p:nvSpPr>
        <p:spPr bwMode="auto">
          <a:xfrm>
            <a:off x="4181793"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MEDIA AND CABLE</a:t>
            </a:r>
          </a:p>
        </p:txBody>
      </p:sp>
      <p:sp>
        <p:nvSpPr>
          <p:cNvPr id="68" name="Rectangle 67">
            <a:extLst>
              <a:ext uri="{FF2B5EF4-FFF2-40B4-BE49-F238E27FC236}">
                <a16:creationId xmlns:a16="http://schemas.microsoft.com/office/drawing/2014/main" id="{906B399E-6B57-476B-8806-190B2FC1F31E}"/>
              </a:ext>
            </a:extLst>
          </p:cNvPr>
          <p:cNvSpPr/>
          <p:nvPr/>
        </p:nvSpPr>
        <p:spPr bwMode="auto">
          <a:xfrm>
            <a:off x="6133282" y="3914324"/>
            <a:ext cx="1878108" cy="12818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AND UTILITIES</a:t>
            </a:r>
          </a:p>
        </p:txBody>
      </p:sp>
      <p:sp>
        <p:nvSpPr>
          <p:cNvPr id="63" name="Rectangle 62">
            <a:extLst>
              <a:ext uri="{FF2B5EF4-FFF2-40B4-BE49-F238E27FC236}">
                <a16:creationId xmlns:a16="http://schemas.microsoft.com/office/drawing/2014/main" id="{D195A5E6-2B23-42F9-9622-CE75DEFC6E1C}"/>
              </a:ext>
            </a:extLst>
          </p:cNvPr>
          <p:cNvSpPr/>
          <p:nvPr/>
        </p:nvSpPr>
        <p:spPr bwMode="auto">
          <a:xfrm>
            <a:off x="8089974"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a:t>
            </a:r>
          </a:p>
        </p:txBody>
      </p:sp>
      <p:sp>
        <p:nvSpPr>
          <p:cNvPr id="64" name="Rectangle 63">
            <a:extLst>
              <a:ext uri="{FF2B5EF4-FFF2-40B4-BE49-F238E27FC236}">
                <a16:creationId xmlns:a16="http://schemas.microsoft.com/office/drawing/2014/main" id="{01D6FEBF-9832-467C-89EE-6B46AC957680}"/>
              </a:ext>
            </a:extLst>
          </p:cNvPr>
          <p:cNvSpPr/>
          <p:nvPr/>
        </p:nvSpPr>
        <p:spPr bwMode="auto">
          <a:xfrm>
            <a:off x="10044654" y="3914324"/>
            <a:ext cx="1878108" cy="26521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RETAIL AND </a:t>
            </a:r>
            <a:b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CONSUMER GOODS</a:t>
            </a:r>
          </a:p>
        </p:txBody>
      </p:sp>
      <p:sp>
        <p:nvSpPr>
          <p:cNvPr id="57" name="Rectangle 56">
            <a:extLst>
              <a:ext uri="{FF2B5EF4-FFF2-40B4-BE49-F238E27FC236}">
                <a16:creationId xmlns:a16="http://schemas.microsoft.com/office/drawing/2014/main" id="{42EE622F-0C3C-4023-8176-D9C68F96644F}"/>
              </a:ext>
            </a:extLst>
          </p:cNvPr>
          <p:cNvSpPr/>
          <p:nvPr/>
        </p:nvSpPr>
        <p:spPr bwMode="auto">
          <a:xfrm>
            <a:off x="269241" y="1189494"/>
            <a:ext cx="1878108" cy="12824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49"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AGRICULTURE, FORESTRY, </a:t>
            </a: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AND, FISHING</a:t>
            </a:r>
          </a:p>
        </p:txBody>
      </p:sp>
      <p:sp>
        <p:nvSpPr>
          <p:cNvPr id="70" name="Rectangle 69">
            <a:extLst>
              <a:ext uri="{FF2B5EF4-FFF2-40B4-BE49-F238E27FC236}">
                <a16:creationId xmlns:a16="http://schemas.microsoft.com/office/drawing/2014/main" id="{2382943B-2118-4606-9930-D669434DCAC1}"/>
              </a:ext>
            </a:extLst>
          </p:cNvPr>
          <p:cNvSpPr/>
          <p:nvPr/>
        </p:nvSpPr>
        <p:spPr bwMode="auto">
          <a:xfrm>
            <a:off x="2220729" y="3912794"/>
            <a:ext cx="1878108" cy="12824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44821"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NONPROFIT</a:t>
            </a:r>
          </a:p>
        </p:txBody>
      </p:sp>
      <p:sp>
        <p:nvSpPr>
          <p:cNvPr id="71" name="TextBox 70">
            <a:extLst>
              <a:ext uri="{FF2B5EF4-FFF2-40B4-BE49-F238E27FC236}">
                <a16:creationId xmlns:a16="http://schemas.microsoft.com/office/drawing/2014/main" id="{A66D7212-12AF-4C2F-AA05-9E4B489C9115}"/>
              </a:ext>
            </a:extLst>
          </p:cNvPr>
          <p:cNvSpPr txBox="1"/>
          <p:nvPr/>
        </p:nvSpPr>
        <p:spPr>
          <a:xfrm>
            <a:off x="264039" y="2096283"/>
            <a:ext cx="1881299" cy="518135"/>
          </a:xfrm>
          <a:prstGeom prst="rect">
            <a:avLst/>
          </a:prstGeom>
          <a:noFill/>
        </p:spPr>
        <p:txBody>
          <a:bodyPr wrap="square" lIns="143428" tIns="0" rIns="0"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5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Digital destination to support 20M hits and fuel more innovation</a:t>
            </a:r>
          </a:p>
        </p:txBody>
      </p:sp>
      <p:pic>
        <p:nvPicPr>
          <p:cNvPr id="72" name="Picture 16" descr="Image result for Royal Agricultural Society of NSW logo">
            <a:hlinkClick r:id="rId3"/>
            <a:extLst>
              <a:ext uri="{FF2B5EF4-FFF2-40B4-BE49-F238E27FC236}">
                <a16:creationId xmlns:a16="http://schemas.microsoft.com/office/drawing/2014/main" id="{7D97C9B6-E951-4FDC-9BEE-B777D625446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47" y="1691817"/>
            <a:ext cx="862100" cy="39254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0AE2735E-96BB-4010-8688-FECFCB480CC8}"/>
              </a:ext>
            </a:extLst>
          </p:cNvPr>
          <p:cNvSpPr txBox="1"/>
          <p:nvPr/>
        </p:nvSpPr>
        <p:spPr>
          <a:xfrm>
            <a:off x="264039" y="3455822"/>
            <a:ext cx="1881299" cy="233083"/>
          </a:xfrm>
          <a:prstGeom prst="rect">
            <a:avLst/>
          </a:prstGeom>
          <a:noFill/>
        </p:spPr>
        <p:txBody>
          <a:bodyPr wrap="square" lIns="143428" tIns="0" rIns="0"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Highly scalable cloud service</a:t>
            </a:r>
          </a:p>
        </p:txBody>
      </p:sp>
      <p:pic>
        <p:nvPicPr>
          <p:cNvPr id="75" name="Picture 18" descr="Story logo">
            <a:hlinkClick r:id="rId5"/>
            <a:extLst>
              <a:ext uri="{FF2B5EF4-FFF2-40B4-BE49-F238E27FC236}">
                <a16:creationId xmlns:a16="http://schemas.microsoft.com/office/drawing/2014/main" id="{3F55E1E8-7FE7-4905-983B-415CE02287A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408" t="16254" r="8196" b="13852"/>
          <a:stretch/>
        </p:blipFill>
        <p:spPr bwMode="auto">
          <a:xfrm>
            <a:off x="429946" y="3067432"/>
            <a:ext cx="617098" cy="33132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428EEF96-9636-4E49-8069-5749D455245F}"/>
              </a:ext>
            </a:extLst>
          </p:cNvPr>
          <p:cNvSpPr txBox="1"/>
          <p:nvPr/>
        </p:nvSpPr>
        <p:spPr>
          <a:xfrm>
            <a:off x="2223922" y="229572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Get a new auction site up and running faster than ever </a:t>
            </a:r>
          </a:p>
        </p:txBody>
      </p:sp>
      <p:sp>
        <p:nvSpPr>
          <p:cNvPr id="78" name="TextBox 77">
            <a:extLst>
              <a:ext uri="{FF2B5EF4-FFF2-40B4-BE49-F238E27FC236}">
                <a16:creationId xmlns:a16="http://schemas.microsoft.com/office/drawing/2014/main" id="{CF73D80F-3353-4051-8E58-292B041CAE09}"/>
              </a:ext>
            </a:extLst>
          </p:cNvPr>
          <p:cNvSpPr txBox="1"/>
          <p:nvPr/>
        </p:nvSpPr>
        <p:spPr>
          <a:xfrm>
            <a:off x="2234939" y="3290348"/>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Crowdsourcing gets music from the cloud to the concert hall</a:t>
            </a:r>
          </a:p>
        </p:txBody>
      </p:sp>
      <p:pic>
        <p:nvPicPr>
          <p:cNvPr id="79" name="Picture 4" descr="Image result for auto trader canada logo">
            <a:hlinkClick r:id="rId7"/>
            <a:extLst>
              <a:ext uri="{FF2B5EF4-FFF2-40B4-BE49-F238E27FC236}">
                <a16:creationId xmlns:a16="http://schemas.microsoft.com/office/drawing/2014/main" id="{C73FE7E4-F6E0-4B8B-B549-78F665186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0977" y="1830713"/>
            <a:ext cx="1264524" cy="43077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2" descr="Story logo">
            <a:hlinkClick r:id="rId9"/>
            <a:extLst>
              <a:ext uri="{FF2B5EF4-FFF2-40B4-BE49-F238E27FC236}">
                <a16:creationId xmlns:a16="http://schemas.microsoft.com/office/drawing/2014/main" id="{513D07CC-9278-49F2-B548-D74F60B2E370}"/>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2814" r="-1"/>
          <a:stretch/>
        </p:blipFill>
        <p:spPr bwMode="auto">
          <a:xfrm>
            <a:off x="2370977" y="2803601"/>
            <a:ext cx="1318178" cy="364677"/>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03202CD9-37D9-415C-8436-3F7939B27B37}"/>
              </a:ext>
            </a:extLst>
          </p:cNvPr>
          <p:cNvSpPr txBox="1"/>
          <p:nvPr/>
        </p:nvSpPr>
        <p:spPr>
          <a:xfrm>
            <a:off x="4178602" y="229572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 as a platform for modern apps</a:t>
            </a:r>
          </a:p>
        </p:txBody>
      </p:sp>
      <p:sp>
        <p:nvSpPr>
          <p:cNvPr id="82" name="TextBox 81">
            <a:extLst>
              <a:ext uri="{FF2B5EF4-FFF2-40B4-BE49-F238E27FC236}">
                <a16:creationId xmlns:a16="http://schemas.microsoft.com/office/drawing/2014/main" id="{0E1701C0-2E25-4F75-A459-A189A063CBD6}"/>
              </a:ext>
            </a:extLst>
          </p:cNvPr>
          <p:cNvSpPr txBox="1"/>
          <p:nvPr/>
        </p:nvSpPr>
        <p:spPr>
          <a:xfrm>
            <a:off x="4189619" y="3306209"/>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Analyzes how kids learn, delivers 10x speed improvement</a:t>
            </a:r>
          </a:p>
        </p:txBody>
      </p:sp>
      <p:pic>
        <p:nvPicPr>
          <p:cNvPr id="83" name="Picture 2" descr="Story logo">
            <a:hlinkClick r:id="rId11"/>
            <a:extLst>
              <a:ext uri="{FF2B5EF4-FFF2-40B4-BE49-F238E27FC236}">
                <a16:creationId xmlns:a16="http://schemas.microsoft.com/office/drawing/2014/main" id="{6DE5A5C4-F29F-48A5-B1F1-8EA02697E5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550" y="1687225"/>
            <a:ext cx="532461" cy="53246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hlinkClick r:id="rId13"/>
            <a:extLst>
              <a:ext uri="{FF2B5EF4-FFF2-40B4-BE49-F238E27FC236}">
                <a16:creationId xmlns:a16="http://schemas.microsoft.com/office/drawing/2014/main" id="{F9C78839-7030-4B66-A47D-2F843C47C79E}"/>
              </a:ext>
            </a:extLst>
          </p:cNvPr>
          <p:cNvPicPr>
            <a:picLocks noChangeAspect="1"/>
          </p:cNvPicPr>
          <p:nvPr/>
        </p:nvPicPr>
        <p:blipFill>
          <a:blip r:embed="rId14"/>
          <a:stretch>
            <a:fillRect/>
          </a:stretch>
        </p:blipFill>
        <p:spPr>
          <a:xfrm>
            <a:off x="4320549" y="2822170"/>
            <a:ext cx="1020650" cy="311865"/>
          </a:xfrm>
          <a:prstGeom prst="rect">
            <a:avLst/>
          </a:prstGeom>
        </p:spPr>
      </p:pic>
      <p:sp>
        <p:nvSpPr>
          <p:cNvPr id="85" name="TextBox 84">
            <a:extLst>
              <a:ext uri="{FF2B5EF4-FFF2-40B4-BE49-F238E27FC236}">
                <a16:creationId xmlns:a16="http://schemas.microsoft.com/office/drawing/2014/main" id="{C4962849-A4C6-4229-8DA9-18B20EF27E4A}"/>
              </a:ext>
            </a:extLst>
          </p:cNvPr>
          <p:cNvSpPr txBox="1"/>
          <p:nvPr/>
        </p:nvSpPr>
        <p:spPr>
          <a:xfrm>
            <a:off x="6133283" y="2295722"/>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Self-help administration apps </a:t>
            </a: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are hosted by Azure App </a:t>
            </a:r>
            <a:r>
              <a:rPr kumimoji="0" lang="en-US" sz="1029"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Service on Azure Government</a:t>
            </a:r>
          </a:p>
        </p:txBody>
      </p:sp>
      <p:sp>
        <p:nvSpPr>
          <p:cNvPr id="86" name="TextBox 85">
            <a:extLst>
              <a:ext uri="{FF2B5EF4-FFF2-40B4-BE49-F238E27FC236}">
                <a16:creationId xmlns:a16="http://schemas.microsoft.com/office/drawing/2014/main" id="{1E6A6FDC-6D02-4F50-99E0-9B9603023328}"/>
              </a:ext>
            </a:extLst>
          </p:cNvPr>
          <p:cNvSpPr txBox="1"/>
          <p:nvPr/>
        </p:nvSpPr>
        <p:spPr>
          <a:xfrm>
            <a:off x="6133283" y="3306209"/>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Developers take advantage of Web App to boost innovation and savings</a:t>
            </a:r>
          </a:p>
        </p:txBody>
      </p:sp>
      <p:pic>
        <p:nvPicPr>
          <p:cNvPr id="87" name="Picture 86">
            <a:hlinkClick r:id="rId15"/>
            <a:extLst>
              <a:ext uri="{FF2B5EF4-FFF2-40B4-BE49-F238E27FC236}">
                <a16:creationId xmlns:a16="http://schemas.microsoft.com/office/drawing/2014/main" id="{23339188-B95B-451B-B61E-F28F48C13209}"/>
              </a:ext>
            </a:extLst>
          </p:cNvPr>
          <p:cNvPicPr>
            <a:picLocks noChangeAspect="1"/>
          </p:cNvPicPr>
          <p:nvPr/>
        </p:nvPicPr>
        <p:blipFill>
          <a:blip r:embed="rId16"/>
          <a:stretch>
            <a:fillRect/>
          </a:stretch>
        </p:blipFill>
        <p:spPr>
          <a:xfrm>
            <a:off x="6278970" y="1669124"/>
            <a:ext cx="543820" cy="550562"/>
          </a:xfrm>
          <a:prstGeom prst="ellipse">
            <a:avLst/>
          </a:prstGeom>
        </p:spPr>
      </p:pic>
      <p:pic>
        <p:nvPicPr>
          <p:cNvPr id="88" name="Picture 12" descr="Image result for somerset city council logo">
            <a:hlinkClick r:id="rId17"/>
            <a:extLst>
              <a:ext uri="{FF2B5EF4-FFF2-40B4-BE49-F238E27FC236}">
                <a16:creationId xmlns:a16="http://schemas.microsoft.com/office/drawing/2014/main" id="{3CA14107-CF60-4798-8A20-B5F78E4628E0}"/>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5122" t="12702" r="5633" b="13970"/>
          <a:stretch/>
        </p:blipFill>
        <p:spPr bwMode="auto">
          <a:xfrm>
            <a:off x="6278970" y="2855688"/>
            <a:ext cx="1095494" cy="43719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CF2823A0-CFB6-42C7-851B-09BD2D680A33}"/>
              </a:ext>
            </a:extLst>
          </p:cNvPr>
          <p:cNvSpPr txBox="1"/>
          <p:nvPr/>
        </p:nvSpPr>
        <p:spPr>
          <a:xfrm>
            <a:off x="8089974" y="229572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Turning a discovery into a marketable product easily</a:t>
            </a:r>
          </a:p>
        </p:txBody>
      </p:sp>
      <p:sp>
        <p:nvSpPr>
          <p:cNvPr id="90" name="TextBox 89">
            <a:extLst>
              <a:ext uri="{FF2B5EF4-FFF2-40B4-BE49-F238E27FC236}">
                <a16:creationId xmlns:a16="http://schemas.microsoft.com/office/drawing/2014/main" id="{E75BD2CC-7B56-480E-8A6D-D33A2BC3E6E5}"/>
              </a:ext>
            </a:extLst>
          </p:cNvPr>
          <p:cNvSpPr txBox="1"/>
          <p:nvPr/>
        </p:nvSpPr>
        <p:spPr>
          <a:xfrm>
            <a:off x="8089974" y="3163643"/>
            <a:ext cx="1881299" cy="660781"/>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2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Move solutions to Azure App Services and to explore product development in the cloud</a:t>
            </a:r>
          </a:p>
        </p:txBody>
      </p:sp>
      <p:pic>
        <p:nvPicPr>
          <p:cNvPr id="91" name="Picture 8" descr="Story logo">
            <a:hlinkClick r:id="rId19"/>
            <a:extLst>
              <a:ext uri="{FF2B5EF4-FFF2-40B4-BE49-F238E27FC236}">
                <a16:creationId xmlns:a16="http://schemas.microsoft.com/office/drawing/2014/main" id="{5B492DEC-F9DC-4B76-B060-80E273C6FF2F}"/>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5103" t="2209" r="3483" b="6788"/>
          <a:stretch/>
        </p:blipFill>
        <p:spPr bwMode="auto">
          <a:xfrm>
            <a:off x="8234349" y="1792171"/>
            <a:ext cx="827948" cy="42751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6" descr="Story logo">
            <a:hlinkClick r:id="rId21"/>
            <a:extLst>
              <a:ext uri="{FF2B5EF4-FFF2-40B4-BE49-F238E27FC236}">
                <a16:creationId xmlns:a16="http://schemas.microsoft.com/office/drawing/2014/main" id="{6D89668C-51BA-4B82-8776-E96CC3CAE132}"/>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0831" y="2894704"/>
            <a:ext cx="1094796" cy="224519"/>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152019BD-46A2-4598-9B75-ED6FAA8A71C3}"/>
              </a:ext>
            </a:extLst>
          </p:cNvPr>
          <p:cNvSpPr txBox="1"/>
          <p:nvPr/>
        </p:nvSpPr>
        <p:spPr>
          <a:xfrm>
            <a:off x="10044655" y="229572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Use Azure App Service to rewrite its learning platform</a:t>
            </a:r>
          </a:p>
        </p:txBody>
      </p:sp>
      <p:sp>
        <p:nvSpPr>
          <p:cNvPr id="94" name="TextBox 93">
            <a:extLst>
              <a:ext uri="{FF2B5EF4-FFF2-40B4-BE49-F238E27FC236}">
                <a16:creationId xmlns:a16="http://schemas.microsoft.com/office/drawing/2014/main" id="{3F233295-D441-45AA-8A39-10C4CFDDAB84}"/>
              </a:ext>
            </a:extLst>
          </p:cNvPr>
          <p:cNvSpPr txBox="1"/>
          <p:nvPr/>
        </p:nvSpPr>
        <p:spPr>
          <a:xfrm>
            <a:off x="10019166" y="3271475"/>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Hong Kong’s largest pizza chain goes cloud and grabs a bigger slice of the market</a:t>
            </a:r>
          </a:p>
        </p:txBody>
      </p:sp>
      <p:pic>
        <p:nvPicPr>
          <p:cNvPr id="95" name="Picture 20" descr="Story logo">
            <a:hlinkClick r:id="rId23"/>
            <a:extLst>
              <a:ext uri="{FF2B5EF4-FFF2-40B4-BE49-F238E27FC236}">
                <a16:creationId xmlns:a16="http://schemas.microsoft.com/office/drawing/2014/main" id="{2D23A22A-5D04-4F26-AC7D-233A6A77A672}"/>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095" y="1914379"/>
            <a:ext cx="1547694" cy="30530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Story logo">
            <a:hlinkClick r:id="rId25"/>
            <a:extLst>
              <a:ext uri="{FF2B5EF4-FFF2-40B4-BE49-F238E27FC236}">
                <a16:creationId xmlns:a16="http://schemas.microsoft.com/office/drawing/2014/main" id="{20CCB357-E392-4D8B-835F-1F35A5EDD43C}"/>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095" y="2822282"/>
            <a:ext cx="1322031" cy="296941"/>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A5E494A1-9094-47E3-A479-9AFC9BE580EB}"/>
              </a:ext>
            </a:extLst>
          </p:cNvPr>
          <p:cNvSpPr txBox="1"/>
          <p:nvPr/>
        </p:nvSpPr>
        <p:spPr>
          <a:xfrm>
            <a:off x="269240" y="4940627"/>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Insurance firm transforms online services</a:t>
            </a:r>
          </a:p>
        </p:txBody>
      </p:sp>
      <p:sp>
        <p:nvSpPr>
          <p:cNvPr id="100" name="TextBox 99">
            <a:extLst>
              <a:ext uri="{FF2B5EF4-FFF2-40B4-BE49-F238E27FC236}">
                <a16:creationId xmlns:a16="http://schemas.microsoft.com/office/drawing/2014/main" id="{6B8C7F41-3114-428C-BB23-FD3E7E9DD6BE}"/>
              </a:ext>
            </a:extLst>
          </p:cNvPr>
          <p:cNvSpPr txBox="1"/>
          <p:nvPr/>
        </p:nvSpPr>
        <p:spPr>
          <a:xfrm>
            <a:off x="269240" y="6048273"/>
            <a:ext cx="1881299" cy="51813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Pioneer insurance model with speedy  implementation</a:t>
            </a:r>
          </a:p>
        </p:txBody>
      </p:sp>
      <p:pic>
        <p:nvPicPr>
          <p:cNvPr id="101" name="Picture 10" descr="Story logo">
            <a:hlinkClick r:id="rId27"/>
            <a:extLst>
              <a:ext uri="{FF2B5EF4-FFF2-40B4-BE49-F238E27FC236}">
                <a16:creationId xmlns:a16="http://schemas.microsoft.com/office/drawing/2014/main" id="{D0ECD61C-216C-4227-94EC-F3408136727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6296" y="4415322"/>
            <a:ext cx="460911" cy="453709"/>
          </a:xfrm>
          <a:prstGeom prst="ellipse">
            <a:avLst/>
          </a:prstGeom>
          <a:noFill/>
          <a:extLst>
            <a:ext uri="{909E8E84-426E-40DD-AFC4-6F175D3DCCD1}">
              <a14:hiddenFill xmlns:a14="http://schemas.microsoft.com/office/drawing/2010/main">
                <a:solidFill>
                  <a:srgbClr val="FFFFFF"/>
                </a:solidFill>
              </a14:hiddenFill>
            </a:ext>
          </a:extLst>
        </p:spPr>
      </p:pic>
      <p:pic>
        <p:nvPicPr>
          <p:cNvPr id="103" name="Picture 12" descr="Story logo">
            <a:hlinkClick r:id="rId29"/>
            <a:extLst>
              <a:ext uri="{FF2B5EF4-FFF2-40B4-BE49-F238E27FC236}">
                <a16:creationId xmlns:a16="http://schemas.microsoft.com/office/drawing/2014/main" id="{318A9F8F-860D-4CA5-96F6-3377C05A11CA}"/>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297" y="5638011"/>
            <a:ext cx="1318178" cy="324395"/>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2E5257A5-BCC4-484C-B066-A5A93673C10C}"/>
              </a:ext>
            </a:extLst>
          </p:cNvPr>
          <p:cNvSpPr txBox="1"/>
          <p:nvPr/>
        </p:nvSpPr>
        <p:spPr>
          <a:xfrm>
            <a:off x="4181793" y="4677996"/>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Canadian broadcaster delivers record-breaking online election coverage</a:t>
            </a:r>
          </a:p>
        </p:txBody>
      </p:sp>
      <p:sp>
        <p:nvSpPr>
          <p:cNvPr id="106" name="TextBox 105">
            <a:extLst>
              <a:ext uri="{FF2B5EF4-FFF2-40B4-BE49-F238E27FC236}">
                <a16:creationId xmlns:a16="http://schemas.microsoft.com/office/drawing/2014/main" id="{69DFD5EC-55F5-451B-AFD7-C344FD30C6D3}"/>
              </a:ext>
            </a:extLst>
          </p:cNvPr>
          <p:cNvSpPr txBox="1"/>
          <p:nvPr/>
        </p:nvSpPr>
        <p:spPr>
          <a:xfrm>
            <a:off x="4192402" y="6034703"/>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Serving the latest tech </a:t>
            </a:r>
            <a:b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news to 2 million readers worldwide</a:t>
            </a:r>
          </a:p>
        </p:txBody>
      </p:sp>
      <p:pic>
        <p:nvPicPr>
          <p:cNvPr id="109" name="Picture 6" descr="Image result for cbc radio canada logo">
            <a:hlinkClick r:id="rId31"/>
            <a:extLst>
              <a:ext uri="{FF2B5EF4-FFF2-40B4-BE49-F238E27FC236}">
                <a16:creationId xmlns:a16="http://schemas.microsoft.com/office/drawing/2014/main" id="{5269993F-CD26-45A3-82DE-2E6361B5190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23741" y="4301700"/>
            <a:ext cx="1588385" cy="29067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8" descr="Story logo">
            <a:hlinkClick r:id="rId33"/>
            <a:extLst>
              <a:ext uri="{FF2B5EF4-FFF2-40B4-BE49-F238E27FC236}">
                <a16:creationId xmlns:a16="http://schemas.microsoft.com/office/drawing/2014/main" id="{37A2F96B-776A-4BD2-8581-935FFDBBD0DE}"/>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3740" y="5461243"/>
            <a:ext cx="1130972" cy="24740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522A3080-327C-4F70-B439-028BAE10756B}"/>
              </a:ext>
            </a:extLst>
          </p:cNvPr>
          <p:cNvSpPr txBox="1"/>
          <p:nvPr/>
        </p:nvSpPr>
        <p:spPr>
          <a:xfrm>
            <a:off x="2220730" y="4677018"/>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Back-end infrastructure includes Azure App Service integrated with Node.js</a:t>
            </a:r>
            <a:endParaRPr kumimoji="0" lang="en-US" sz="1029"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026" name="Picture 2" descr="Image result for medical teams international logo">
            <a:hlinkClick r:id="rId35"/>
            <a:extLst>
              <a:ext uri="{FF2B5EF4-FFF2-40B4-BE49-F238E27FC236}">
                <a16:creationId xmlns:a16="http://schemas.microsoft.com/office/drawing/2014/main" id="{E7DF4AB5-8943-4CA9-9C4C-A4ABE47B4D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81435" y="4247577"/>
            <a:ext cx="548651" cy="38302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C5E9F81D-57D8-4D3B-9AA9-EEED22E685B6}"/>
              </a:ext>
            </a:extLst>
          </p:cNvPr>
          <p:cNvSpPr txBox="1"/>
          <p:nvPr/>
        </p:nvSpPr>
        <p:spPr>
          <a:xfrm>
            <a:off x="6133283" y="4677996"/>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 tools </a:t>
            </a:r>
            <a:b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to include worksheet data within Reactive</a:t>
            </a:r>
          </a:p>
        </p:txBody>
      </p:sp>
      <p:sp>
        <p:nvSpPr>
          <p:cNvPr id="114" name="Rectangle 113">
            <a:extLst>
              <a:ext uri="{FF2B5EF4-FFF2-40B4-BE49-F238E27FC236}">
                <a16:creationId xmlns:a16="http://schemas.microsoft.com/office/drawing/2014/main" id="{F13872F6-2EBD-4C3A-8393-03B3C8F743FE}"/>
              </a:ext>
            </a:extLst>
          </p:cNvPr>
          <p:cNvSpPr/>
          <p:nvPr/>
        </p:nvSpPr>
        <p:spPr bwMode="auto">
          <a:xfrm>
            <a:off x="6133282" y="5270096"/>
            <a:ext cx="1878108" cy="129639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0"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98"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PROCESS MANUFACTURING </a:t>
            </a:r>
            <a:r>
              <a:rPr kumimoji="0" lang="en-US" sz="1176"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AND RESOURCE</a:t>
            </a:r>
          </a:p>
        </p:txBody>
      </p:sp>
      <p:sp>
        <p:nvSpPr>
          <p:cNvPr id="115" name="TextBox 114">
            <a:extLst>
              <a:ext uri="{FF2B5EF4-FFF2-40B4-BE49-F238E27FC236}">
                <a16:creationId xmlns:a16="http://schemas.microsoft.com/office/drawing/2014/main" id="{EB763126-0AF6-4A39-B706-02059F31068F}"/>
              </a:ext>
            </a:extLst>
          </p:cNvPr>
          <p:cNvSpPr txBox="1"/>
          <p:nvPr/>
        </p:nvSpPr>
        <p:spPr>
          <a:xfrm>
            <a:off x="6133283" y="6190838"/>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Transforms onboarding with </a:t>
            </a:r>
            <a:r>
              <a:rPr kumimoji="0" lang="en-US" sz="1029"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a:t>
            </a:r>
          </a:p>
        </p:txBody>
      </p:sp>
      <p:pic>
        <p:nvPicPr>
          <p:cNvPr id="116" name="Picture 6" descr="Story logo">
            <a:hlinkClick r:id="rId37"/>
            <a:extLst>
              <a:ext uri="{FF2B5EF4-FFF2-40B4-BE49-F238E27FC236}">
                <a16:creationId xmlns:a16="http://schemas.microsoft.com/office/drawing/2014/main" id="{4A22A3D3-998C-4994-B47A-355DAB7F6857}"/>
              </a:ext>
            </a:extLst>
          </p:cNvPr>
          <p:cNvPicPr>
            <a:picLocks noChangeAspect="1" noChangeArrowheads="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8969" y="5750131"/>
            <a:ext cx="483703" cy="39678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Image result for northpower logo">
            <a:hlinkClick r:id="rId39"/>
            <a:extLst>
              <a:ext uri="{FF2B5EF4-FFF2-40B4-BE49-F238E27FC236}">
                <a16:creationId xmlns:a16="http://schemas.microsoft.com/office/drawing/2014/main" id="{0210F39A-621A-45D4-AE3B-441C1FA8E15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278970" y="4325646"/>
            <a:ext cx="1095494" cy="26672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a:hlinkClick r:id="rId41"/>
            <a:extLst>
              <a:ext uri="{FF2B5EF4-FFF2-40B4-BE49-F238E27FC236}">
                <a16:creationId xmlns:a16="http://schemas.microsoft.com/office/drawing/2014/main" id="{F4B80A2D-E56D-4316-89FF-3EE2B02CCCDD}"/>
              </a:ext>
            </a:extLst>
          </p:cNvPr>
          <p:cNvPicPr>
            <a:picLocks noChangeAspect="1"/>
          </p:cNvPicPr>
          <p:nvPr/>
        </p:nvPicPr>
        <p:blipFill>
          <a:blip r:embed="rId42"/>
          <a:stretch>
            <a:fillRect/>
          </a:stretch>
        </p:blipFill>
        <p:spPr>
          <a:xfrm>
            <a:off x="10196096" y="4469447"/>
            <a:ext cx="1480439" cy="287464"/>
          </a:xfrm>
          <a:prstGeom prst="rect">
            <a:avLst/>
          </a:prstGeom>
        </p:spPr>
      </p:pic>
      <p:sp>
        <p:nvSpPr>
          <p:cNvPr id="119" name="TextBox 118">
            <a:extLst>
              <a:ext uri="{FF2B5EF4-FFF2-40B4-BE49-F238E27FC236}">
                <a16:creationId xmlns:a16="http://schemas.microsoft.com/office/drawing/2014/main" id="{FCD459C3-80F5-41B0-9F85-3DC9A67F3BE3}"/>
              </a:ext>
            </a:extLst>
          </p:cNvPr>
          <p:cNvSpPr txBox="1"/>
          <p:nvPr/>
        </p:nvSpPr>
        <p:spPr>
          <a:xfrm>
            <a:off x="10055240" y="4828507"/>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 </a:t>
            </a:r>
            <a:b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handles the dynamic resizing of images</a:t>
            </a:r>
          </a:p>
        </p:txBody>
      </p:sp>
      <p:pic>
        <p:nvPicPr>
          <p:cNvPr id="120" name="Picture 10" descr="Story logo">
            <a:hlinkClick r:id="rId43"/>
            <a:extLst>
              <a:ext uri="{FF2B5EF4-FFF2-40B4-BE49-F238E27FC236}">
                <a16:creationId xmlns:a16="http://schemas.microsoft.com/office/drawing/2014/main" id="{1E50D5DF-AFDB-4455-8889-157C8DCB7C6A}"/>
              </a:ext>
            </a:extLst>
          </p:cNvPr>
          <p:cNvPicPr>
            <a:picLocks noChangeAspect="1" noChangeArrowheads="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096" y="5575638"/>
            <a:ext cx="693429" cy="283060"/>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738C80DE-8A2E-4F46-9B3F-177DA4C0B2B3}"/>
              </a:ext>
            </a:extLst>
          </p:cNvPr>
          <p:cNvSpPr txBox="1"/>
          <p:nvPr/>
        </p:nvSpPr>
        <p:spPr>
          <a:xfrm>
            <a:off x="10055240" y="5923638"/>
            <a:ext cx="1881299" cy="518215"/>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 scale automatically for its consumer front end</a:t>
            </a:r>
          </a:p>
        </p:txBody>
      </p:sp>
      <p:sp>
        <p:nvSpPr>
          <p:cNvPr id="123" name="TextBox 122">
            <a:extLst>
              <a:ext uri="{FF2B5EF4-FFF2-40B4-BE49-F238E27FC236}">
                <a16:creationId xmlns:a16="http://schemas.microsoft.com/office/drawing/2014/main" id="{1DA9BF77-E213-434A-9EC2-398F0B100DF5}"/>
              </a:ext>
            </a:extLst>
          </p:cNvPr>
          <p:cNvSpPr txBox="1"/>
          <p:nvPr/>
        </p:nvSpPr>
        <p:spPr>
          <a:xfrm>
            <a:off x="8089974" y="4828507"/>
            <a:ext cx="1881299" cy="660781"/>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Big data and cloud technologies safeguard lives and businesses worldwide with Azure App Services</a:t>
            </a:r>
          </a:p>
        </p:txBody>
      </p:sp>
      <p:sp>
        <p:nvSpPr>
          <p:cNvPr id="124" name="TextBox 123">
            <a:extLst>
              <a:ext uri="{FF2B5EF4-FFF2-40B4-BE49-F238E27FC236}">
                <a16:creationId xmlns:a16="http://schemas.microsoft.com/office/drawing/2014/main" id="{EE41107D-E890-4E74-A402-1F5ACF3EE651}"/>
              </a:ext>
            </a:extLst>
          </p:cNvPr>
          <p:cNvSpPr txBox="1"/>
          <p:nvPr/>
        </p:nvSpPr>
        <p:spPr>
          <a:xfrm>
            <a:off x="8089974" y="6034703"/>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Keeps tails wagging with </a:t>
            </a:r>
            <a:r>
              <a:rPr kumimoji="0" lang="en-US" sz="1029"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help from Azure App Services</a:t>
            </a:r>
          </a:p>
        </p:txBody>
      </p:sp>
      <p:pic>
        <p:nvPicPr>
          <p:cNvPr id="125" name="Picture 14" descr="Story logo">
            <a:hlinkClick r:id="rId45"/>
            <a:extLst>
              <a:ext uri="{FF2B5EF4-FFF2-40B4-BE49-F238E27FC236}">
                <a16:creationId xmlns:a16="http://schemas.microsoft.com/office/drawing/2014/main" id="{65E36779-C9EF-4EB8-B9E0-913125DB7F45}"/>
              </a:ext>
            </a:extLst>
          </p:cNvPr>
          <p:cNvPicPr>
            <a:picLocks noChangeAspect="1" noChangeArrowheads="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0831" y="5600911"/>
            <a:ext cx="1094796" cy="36136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hlinkClick r:id="rId47"/>
            <a:extLst>
              <a:ext uri="{FF2B5EF4-FFF2-40B4-BE49-F238E27FC236}">
                <a16:creationId xmlns:a16="http://schemas.microsoft.com/office/drawing/2014/main" id="{FEA9864C-597D-4525-B4B8-C1B145442156}"/>
              </a:ext>
            </a:extLst>
          </p:cNvPr>
          <p:cNvPicPr>
            <a:picLocks noChangeAspect="1"/>
          </p:cNvPicPr>
          <p:nvPr/>
        </p:nvPicPr>
        <p:blipFill>
          <a:blip r:embed="rId48"/>
          <a:stretch>
            <a:fillRect/>
          </a:stretch>
        </p:blipFill>
        <p:spPr>
          <a:xfrm>
            <a:off x="8230831" y="4515288"/>
            <a:ext cx="1567596" cy="241622"/>
          </a:xfrm>
          <a:prstGeom prst="rect">
            <a:avLst/>
          </a:prstGeom>
        </p:spPr>
      </p:pic>
      <p:sp>
        <p:nvSpPr>
          <p:cNvPr id="127" name="Rectangle 126">
            <a:extLst>
              <a:ext uri="{FF2B5EF4-FFF2-40B4-BE49-F238E27FC236}">
                <a16:creationId xmlns:a16="http://schemas.microsoft.com/office/drawing/2014/main" id="{2BB97644-ABEA-4567-87A5-E3561F7913AD}"/>
              </a:ext>
            </a:extLst>
          </p:cNvPr>
          <p:cNvSpPr/>
          <p:nvPr/>
        </p:nvSpPr>
        <p:spPr bwMode="auto">
          <a:xfrm>
            <a:off x="2217538" y="5270096"/>
            <a:ext cx="1878108" cy="129639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25499" rIns="0" bIns="0"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2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TELECOMMUNICATIONS</a:t>
            </a:r>
          </a:p>
        </p:txBody>
      </p:sp>
      <p:sp>
        <p:nvSpPr>
          <p:cNvPr id="128" name="TextBox 127">
            <a:extLst>
              <a:ext uri="{FF2B5EF4-FFF2-40B4-BE49-F238E27FC236}">
                <a16:creationId xmlns:a16="http://schemas.microsoft.com/office/drawing/2014/main" id="{A0DB52DA-B1C0-4CF2-8DA5-DAA7320D5DC3}"/>
              </a:ext>
            </a:extLst>
          </p:cNvPr>
          <p:cNvSpPr txBox="1"/>
          <p:nvPr/>
        </p:nvSpPr>
        <p:spPr>
          <a:xfrm>
            <a:off x="2217539" y="6190838"/>
            <a:ext cx="1881299" cy="375649"/>
          </a:xfrm>
          <a:prstGeom prst="rect">
            <a:avLst/>
          </a:prstGeom>
          <a:noFill/>
        </p:spPr>
        <p:txBody>
          <a:bodyPr wrap="square" lIns="143428" tIns="0"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App Services cuts time-to-market by 40%</a:t>
            </a:r>
          </a:p>
        </p:txBody>
      </p:sp>
      <p:pic>
        <p:nvPicPr>
          <p:cNvPr id="130" name="Picture 129">
            <a:hlinkClick r:id="rId49"/>
            <a:extLst>
              <a:ext uri="{FF2B5EF4-FFF2-40B4-BE49-F238E27FC236}">
                <a16:creationId xmlns:a16="http://schemas.microsoft.com/office/drawing/2014/main" id="{0D2B87C5-84F1-45C8-910E-C5A2380CAB42}"/>
              </a:ext>
            </a:extLst>
          </p:cNvPr>
          <p:cNvPicPr>
            <a:picLocks noChangeAspect="1"/>
          </p:cNvPicPr>
          <p:nvPr/>
        </p:nvPicPr>
        <p:blipFill>
          <a:blip r:embed="rId50"/>
          <a:stretch>
            <a:fillRect/>
          </a:stretch>
        </p:blipFill>
        <p:spPr>
          <a:xfrm>
            <a:off x="2381435" y="5682247"/>
            <a:ext cx="986384" cy="436167"/>
          </a:xfrm>
          <a:prstGeom prst="rect">
            <a:avLst/>
          </a:prstGeom>
        </p:spPr>
      </p:pic>
    </p:spTree>
    <p:extLst>
      <p:ext uri="{BB962C8B-B14F-4D97-AF65-F5344CB8AC3E}">
        <p14:creationId xmlns:p14="http://schemas.microsoft.com/office/powerpoint/2010/main" val="36406319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3"/>
          <p:cNvSpPr txBox="1">
            <a:spLocks/>
          </p:cNvSpPr>
          <p:nvPr/>
        </p:nvSpPr>
        <p:spPr>
          <a:xfrm>
            <a:off x="420256" y="440210"/>
            <a:ext cx="11652534" cy="899282"/>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311"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Common scenarios</a:t>
            </a:r>
          </a:p>
        </p:txBody>
      </p:sp>
      <p:sp>
        <p:nvSpPr>
          <p:cNvPr id="21" name="Rectangle 20">
            <a:extLst>
              <a:ext uri="{FF2B5EF4-FFF2-40B4-BE49-F238E27FC236}">
                <a16:creationId xmlns:a16="http://schemas.microsoft.com/office/drawing/2014/main" id="{FB5E846F-D089-4DBA-9452-C81564AB5BDD}"/>
              </a:ext>
            </a:extLst>
          </p:cNvPr>
          <p:cNvSpPr/>
          <p:nvPr/>
        </p:nvSpPr>
        <p:spPr bwMode="auto">
          <a:xfrm>
            <a:off x="500756" y="3104875"/>
            <a:ext cx="3110256" cy="597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Digital marketing</a:t>
            </a:r>
          </a:p>
        </p:txBody>
      </p:sp>
      <p:sp>
        <p:nvSpPr>
          <p:cNvPr id="22" name="Text Placeholder 22">
            <a:extLst>
              <a:ext uri="{FF2B5EF4-FFF2-40B4-BE49-F238E27FC236}">
                <a16:creationId xmlns:a16="http://schemas.microsoft.com/office/drawing/2014/main" id="{B0F1F09D-793A-462E-AC05-5585F705641F}"/>
              </a:ext>
            </a:extLst>
          </p:cNvPr>
          <p:cNvSpPr txBox="1">
            <a:spLocks/>
          </p:cNvSpPr>
          <p:nvPr/>
        </p:nvSpPr>
        <p:spPr>
          <a:xfrm>
            <a:off x="583788" y="3936597"/>
            <a:ext cx="3181658" cy="832310"/>
          </a:xfrm>
          <a:prstGeom prst="rect">
            <a:avLst/>
          </a:prstGeom>
        </p:spPr>
        <p:txBody>
          <a:bodyPr wrap="square" lIns="89604" tIns="89604" rIns="89604" bIns="89604">
            <a:spAutoFit/>
          </a:bodyPr>
          <a:lstStyle>
            <a:defPPr>
              <a:defRPr lang="en-US"/>
            </a:defPPr>
            <a:lvl1pPr marR="0" lvl="0" indent="0" defTabSz="932418" fontAlgn="auto">
              <a:lnSpc>
                <a:spcPct val="90000"/>
              </a:lnSpc>
              <a:spcBef>
                <a:spcPts val="1199"/>
              </a:spcBef>
              <a:spcAft>
                <a:spcPts val="0"/>
              </a:spcAft>
              <a:buClrTx/>
              <a:buSzTx/>
              <a:buFontTx/>
              <a:buNone/>
              <a:tabLst/>
              <a:defRPr kumimoji="0" sz="1399" b="0" i="0" u="none" strike="noStrike" cap="none" spc="0" normalizeH="0" baseline="0">
                <a:ln>
                  <a:noFill/>
                </a:ln>
                <a:solidFill>
                  <a:srgbClr val="FFFFFF">
                    <a:lumMod val="50000"/>
                  </a:srgbClr>
                </a:solidFill>
                <a:effectLst/>
                <a:uLnTx/>
                <a:uFillTx/>
                <a:latin typeface="Segoe UI Semilight" panose="020B0402040204020203" pitchFamily="34" charset="0"/>
                <a:ea typeface="ＭＳ Ｐゴシック" charset="0"/>
                <a:cs typeface="Segoe UI Semilight" panose="020B04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2239" rtl="0" eaLnBrk="1" fontAlgn="auto" latinLnBrk="0" hangingPunct="1">
              <a:lnSpc>
                <a:spcPct val="90000"/>
              </a:lnSpc>
              <a:spcBef>
                <a:spcPts val="1199"/>
              </a:spcBef>
              <a:spcAft>
                <a:spcPts val="0"/>
              </a:spcAft>
              <a:buClrTx/>
              <a:buSzTx/>
              <a:buFontTx/>
              <a:buNone/>
              <a:tabLst/>
              <a:defRPr/>
            </a:pPr>
            <a:r>
              <a:rPr kumimoji="0" lang="en-US" sz="1567"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ＭＳ Ｐゴシック" charset="0"/>
                <a:cs typeface="Segoe UI Semilight" panose="020B0402040204020203" pitchFamily="34" charset="0"/>
              </a:rPr>
              <a:t>Connect with customers worldwide with digital campaigns that are personalized and scalable</a:t>
            </a:r>
          </a:p>
        </p:txBody>
      </p:sp>
      <p:cxnSp>
        <p:nvCxnSpPr>
          <p:cNvPr id="25" name="Straight Connector 24">
            <a:extLst>
              <a:ext uri="{FF2B5EF4-FFF2-40B4-BE49-F238E27FC236}">
                <a16:creationId xmlns:a16="http://schemas.microsoft.com/office/drawing/2014/main" id="{E8C6C790-5CDF-4972-9B6B-80CA8BB37ED0}"/>
              </a:ext>
            </a:extLst>
          </p:cNvPr>
          <p:cNvCxnSpPr/>
          <p:nvPr/>
        </p:nvCxnSpPr>
        <p:spPr>
          <a:xfrm>
            <a:off x="666413" y="3770800"/>
            <a:ext cx="499252"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534881B-879A-4EF5-8C40-7391A25FF7AA}"/>
              </a:ext>
            </a:extLst>
          </p:cNvPr>
          <p:cNvSpPr/>
          <p:nvPr/>
        </p:nvSpPr>
        <p:spPr bwMode="auto">
          <a:xfrm>
            <a:off x="4421965" y="3104875"/>
            <a:ext cx="2673259" cy="597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Transactional apps</a:t>
            </a:r>
          </a:p>
        </p:txBody>
      </p:sp>
      <p:sp>
        <p:nvSpPr>
          <p:cNvPr id="27" name="Text Placeholder 22">
            <a:extLst>
              <a:ext uri="{FF2B5EF4-FFF2-40B4-BE49-F238E27FC236}">
                <a16:creationId xmlns:a16="http://schemas.microsoft.com/office/drawing/2014/main" id="{5DC8E9C0-6802-4465-A303-3F805E9AB1E9}"/>
              </a:ext>
            </a:extLst>
          </p:cNvPr>
          <p:cNvSpPr txBox="1">
            <a:spLocks/>
          </p:cNvSpPr>
          <p:nvPr/>
        </p:nvSpPr>
        <p:spPr>
          <a:xfrm>
            <a:off x="4513066" y="3936597"/>
            <a:ext cx="3151279" cy="832310"/>
          </a:xfrm>
          <a:prstGeom prst="rect">
            <a:avLst/>
          </a:prstGeom>
        </p:spPr>
        <p:txBody>
          <a:bodyPr wrap="square" lIns="89604" tIns="89604" rIns="89604" bIns="89604">
            <a:spAutoFit/>
          </a:bodyPr>
          <a:lstStyle>
            <a:defPPr>
              <a:defRPr lang="en-US"/>
            </a:defPPr>
            <a:lvl1pPr marR="0" lvl="0" indent="0" defTabSz="932418" fontAlgn="auto">
              <a:lnSpc>
                <a:spcPct val="90000"/>
              </a:lnSpc>
              <a:spcBef>
                <a:spcPts val="1199"/>
              </a:spcBef>
              <a:spcAft>
                <a:spcPts val="0"/>
              </a:spcAft>
              <a:buClrTx/>
              <a:buSzTx/>
              <a:buFontTx/>
              <a:buNone/>
              <a:tabLst/>
              <a:defRPr kumimoji="0" sz="1399" b="0" i="0" u="none" strike="noStrike" cap="none" spc="0" normalizeH="0" baseline="0">
                <a:ln>
                  <a:noFill/>
                </a:ln>
                <a:solidFill>
                  <a:srgbClr val="FFFFFF">
                    <a:lumMod val="50000"/>
                  </a:srgbClr>
                </a:solidFill>
                <a:effectLst/>
                <a:uLnTx/>
                <a:uFillTx/>
                <a:latin typeface="Segoe UI Semilight" panose="020B0402040204020203" pitchFamily="34" charset="0"/>
                <a:ea typeface="ＭＳ Ｐゴシック" charset="0"/>
                <a:cs typeface="Segoe UI Semilight" panose="020B04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2239" rtl="0" eaLnBrk="1" fontAlgn="auto" latinLnBrk="0" hangingPunct="1">
              <a:lnSpc>
                <a:spcPct val="90000"/>
              </a:lnSpc>
              <a:spcBef>
                <a:spcPts val="1199"/>
              </a:spcBef>
              <a:spcAft>
                <a:spcPts val="0"/>
              </a:spcAft>
              <a:buClrTx/>
              <a:buSzTx/>
              <a:buFontTx/>
              <a:buNone/>
              <a:tabLst/>
              <a:defRPr/>
            </a:pPr>
            <a:r>
              <a:rPr kumimoji="0" lang="en-US" sz="1567"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ＭＳ Ｐゴシック" charset="0"/>
                <a:cs typeface="Segoe UI Semilight" panose="020B0402040204020203" pitchFamily="34" charset="0"/>
              </a:rPr>
              <a:t>Give customers what they want with a personalized, scalable, and secure shopping experience</a:t>
            </a:r>
          </a:p>
        </p:txBody>
      </p:sp>
      <p:cxnSp>
        <p:nvCxnSpPr>
          <p:cNvPr id="28" name="Straight Connector 27">
            <a:extLst>
              <a:ext uri="{FF2B5EF4-FFF2-40B4-BE49-F238E27FC236}">
                <a16:creationId xmlns:a16="http://schemas.microsoft.com/office/drawing/2014/main" id="{F9BAA51A-ADB3-4B48-9991-E5A1EBE8C272}"/>
              </a:ext>
            </a:extLst>
          </p:cNvPr>
          <p:cNvCxnSpPr/>
          <p:nvPr/>
        </p:nvCxnSpPr>
        <p:spPr>
          <a:xfrm>
            <a:off x="4615721" y="3770800"/>
            <a:ext cx="499252"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90DF845-5320-4AA6-B5BC-871C39BC9826}"/>
              </a:ext>
            </a:extLst>
          </p:cNvPr>
          <p:cNvSpPr/>
          <p:nvPr/>
        </p:nvSpPr>
        <p:spPr bwMode="auto">
          <a:xfrm>
            <a:off x="8431016" y="3104875"/>
            <a:ext cx="3192938" cy="597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err="1">
                <a:ln>
                  <a:noFill/>
                </a:ln>
                <a:gradFill>
                  <a:gsLst>
                    <a:gs pos="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LoB</a:t>
            </a:r>
            <a:r>
              <a:rPr kumimoji="0" lang="en-US" sz="2059" b="0" i="0" u="none" strike="noStrike" kern="1200" cap="none" spc="0" normalizeH="0" baseline="0" noProof="0" dirty="0">
                <a:ln>
                  <a:noFill/>
                </a:ln>
                <a:gradFill>
                  <a:gsLst>
                    <a:gs pos="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 App modernization</a:t>
            </a:r>
          </a:p>
        </p:txBody>
      </p:sp>
      <p:sp>
        <p:nvSpPr>
          <p:cNvPr id="30" name="Text Placeholder 22">
            <a:extLst>
              <a:ext uri="{FF2B5EF4-FFF2-40B4-BE49-F238E27FC236}">
                <a16:creationId xmlns:a16="http://schemas.microsoft.com/office/drawing/2014/main" id="{A0F803A2-694D-47B9-80BB-5B5818E57440}"/>
              </a:ext>
            </a:extLst>
          </p:cNvPr>
          <p:cNvSpPr txBox="1">
            <a:spLocks/>
          </p:cNvSpPr>
          <p:nvPr/>
        </p:nvSpPr>
        <p:spPr>
          <a:xfrm>
            <a:off x="8548866" y="3936596"/>
            <a:ext cx="3075088" cy="1067355"/>
          </a:xfrm>
          <a:prstGeom prst="rect">
            <a:avLst/>
          </a:prstGeom>
        </p:spPr>
        <p:txBody>
          <a:bodyPr wrap="square" lIns="89604" tIns="89604" rIns="89604" bIns="89604">
            <a:spAutoFit/>
          </a:bodyPr>
          <a:lstStyle>
            <a:defPPr>
              <a:defRPr lang="en-US"/>
            </a:defPPr>
            <a:lvl1pPr marR="0" lvl="0" indent="0" defTabSz="932239" fontAlgn="auto">
              <a:lnSpc>
                <a:spcPct val="90000"/>
              </a:lnSpc>
              <a:spcBef>
                <a:spcPts val="1199"/>
              </a:spcBef>
              <a:spcAft>
                <a:spcPts val="0"/>
              </a:spcAft>
              <a:buClrTx/>
              <a:buSzTx/>
              <a:buFontTx/>
              <a:buNone/>
              <a:tabLst/>
              <a:defRPr kumimoji="0" sz="1567" b="0" i="0" u="none" strike="noStrike" cap="none" spc="0" normalizeH="0" baseline="0">
                <a:ln>
                  <a:noFill/>
                </a:ln>
                <a:gradFill>
                  <a:gsLst>
                    <a:gs pos="57576">
                      <a:srgbClr val="353535"/>
                    </a:gs>
                    <a:gs pos="35000">
                      <a:srgbClr val="353535"/>
                    </a:gs>
                  </a:gsLst>
                  <a:lin ang="5400000" scaled="0"/>
                </a:gradFill>
                <a:effectLst/>
                <a:uLnTx/>
                <a:uFillTx/>
                <a:latin typeface="Segoe UI"/>
                <a:ea typeface="ＭＳ Ｐゴシック" charset="0"/>
                <a:cs typeface="Segoe UI Semilight" panose="020B04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2239" rtl="0" eaLnBrk="1" fontAlgn="auto" latinLnBrk="0" hangingPunct="1">
              <a:lnSpc>
                <a:spcPct val="90000"/>
              </a:lnSpc>
              <a:spcBef>
                <a:spcPts val="1199"/>
              </a:spcBef>
              <a:spcAft>
                <a:spcPts val="0"/>
              </a:spcAft>
              <a:buClrTx/>
              <a:buSzTx/>
              <a:buFontTx/>
              <a:buNone/>
              <a:tabLst/>
              <a:defRPr/>
            </a:pPr>
            <a:r>
              <a:rPr kumimoji="0" lang="en-US" sz="1567"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a:ea typeface="ＭＳ Ｐゴシック" charset="0"/>
                <a:cs typeface="Segoe UI Semilight" panose="020B0402040204020203" pitchFamily="34" charset="0"/>
              </a:rPr>
              <a:t>Reduce IT development and maintenance cost leveraging  consistent identity, app platform, data, and management solutions</a:t>
            </a:r>
          </a:p>
        </p:txBody>
      </p:sp>
      <p:cxnSp>
        <p:nvCxnSpPr>
          <p:cNvPr id="31" name="Straight Connector 30">
            <a:extLst>
              <a:ext uri="{FF2B5EF4-FFF2-40B4-BE49-F238E27FC236}">
                <a16:creationId xmlns:a16="http://schemas.microsoft.com/office/drawing/2014/main" id="{B183CC2A-DDD2-4EB0-8C1B-E2648384AAC0}"/>
              </a:ext>
            </a:extLst>
          </p:cNvPr>
          <p:cNvCxnSpPr/>
          <p:nvPr/>
        </p:nvCxnSpPr>
        <p:spPr>
          <a:xfrm>
            <a:off x="8624772" y="3770800"/>
            <a:ext cx="499252"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ocket">
            <a:extLst>
              <a:ext uri="{FF2B5EF4-FFF2-40B4-BE49-F238E27FC236}">
                <a16:creationId xmlns:a16="http://schemas.microsoft.com/office/drawing/2014/main" id="{89FA8322-A61F-4490-B7EB-6BFE8545C008}"/>
              </a:ext>
            </a:extLst>
          </p:cNvPr>
          <p:cNvSpPr>
            <a:spLocks noChangeAspect="1" noEditPoints="1"/>
          </p:cNvSpPr>
          <p:nvPr/>
        </p:nvSpPr>
        <p:spPr bwMode="auto">
          <a:xfrm>
            <a:off x="1715266" y="2225509"/>
            <a:ext cx="681236" cy="66922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bag">
            <a:extLst>
              <a:ext uri="{FF2B5EF4-FFF2-40B4-BE49-F238E27FC236}">
                <a16:creationId xmlns:a16="http://schemas.microsoft.com/office/drawing/2014/main" id="{752CDD19-77A6-4699-B360-29850AF1570C}"/>
              </a:ext>
            </a:extLst>
          </p:cNvPr>
          <p:cNvSpPr>
            <a:spLocks noChangeAspect="1" noEditPoints="1"/>
          </p:cNvSpPr>
          <p:nvPr/>
        </p:nvSpPr>
        <p:spPr bwMode="auto">
          <a:xfrm>
            <a:off x="5555256" y="2231967"/>
            <a:ext cx="533449" cy="66277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1" name="Group 60">
            <a:extLst>
              <a:ext uri="{FF2B5EF4-FFF2-40B4-BE49-F238E27FC236}">
                <a16:creationId xmlns:a16="http://schemas.microsoft.com/office/drawing/2014/main" id="{5965B973-9551-47B0-A177-E81A2E56066F}"/>
              </a:ext>
            </a:extLst>
          </p:cNvPr>
          <p:cNvGrpSpPr/>
          <p:nvPr/>
        </p:nvGrpSpPr>
        <p:grpSpPr>
          <a:xfrm>
            <a:off x="9425398" y="2151064"/>
            <a:ext cx="1204174" cy="1022656"/>
            <a:chOff x="6422602" y="1688689"/>
            <a:chExt cx="2005033" cy="1648633"/>
          </a:xfrm>
        </p:grpSpPr>
        <p:sp>
          <p:nvSpPr>
            <p:cNvPr id="62" name="Freeform 115">
              <a:extLst>
                <a:ext uri="{FF2B5EF4-FFF2-40B4-BE49-F238E27FC236}">
                  <a16:creationId xmlns:a16="http://schemas.microsoft.com/office/drawing/2014/main" id="{96A26FED-4A16-41FF-BF26-C5D6A31129B7}"/>
                </a:ext>
              </a:extLst>
            </p:cNvPr>
            <p:cNvSpPr>
              <a:spLocks noEditPoints="1"/>
            </p:cNvSpPr>
            <p:nvPr/>
          </p:nvSpPr>
          <p:spPr bwMode="auto">
            <a:xfrm>
              <a:off x="6422602" y="1688689"/>
              <a:ext cx="2005033" cy="1286226"/>
            </a:xfrm>
            <a:custGeom>
              <a:avLst/>
              <a:gdLst>
                <a:gd name="T0" fmla="*/ 115 w 544"/>
                <a:gd name="T1" fmla="*/ 114 h 334"/>
                <a:gd name="T2" fmla="*/ 10 w 544"/>
                <a:gd name="T3" fmla="*/ 219 h 334"/>
                <a:gd name="T4" fmla="*/ 115 w 544"/>
                <a:gd name="T5" fmla="*/ 324 h 334"/>
                <a:gd name="T6" fmla="*/ 121 w 544"/>
                <a:gd name="T7" fmla="*/ 324 h 334"/>
                <a:gd name="T8" fmla="*/ 138 w 544"/>
                <a:gd name="T9" fmla="*/ 324 h 334"/>
                <a:gd name="T10" fmla="*/ 165 w 544"/>
                <a:gd name="T11" fmla="*/ 324 h 334"/>
                <a:gd name="T12" fmla="*/ 198 w 544"/>
                <a:gd name="T13" fmla="*/ 324 h 334"/>
                <a:gd name="T14" fmla="*/ 236 w 544"/>
                <a:gd name="T15" fmla="*/ 324 h 334"/>
                <a:gd name="T16" fmla="*/ 277 w 544"/>
                <a:gd name="T17" fmla="*/ 324 h 334"/>
                <a:gd name="T18" fmla="*/ 318 w 544"/>
                <a:gd name="T19" fmla="*/ 324 h 334"/>
                <a:gd name="T20" fmla="*/ 358 w 544"/>
                <a:gd name="T21" fmla="*/ 324 h 334"/>
                <a:gd name="T22" fmla="*/ 395 w 544"/>
                <a:gd name="T23" fmla="*/ 324 h 334"/>
                <a:gd name="T24" fmla="*/ 427 w 544"/>
                <a:gd name="T25" fmla="*/ 324 h 334"/>
                <a:gd name="T26" fmla="*/ 450 w 544"/>
                <a:gd name="T27" fmla="*/ 324 h 334"/>
                <a:gd name="T28" fmla="*/ 465 w 544"/>
                <a:gd name="T29" fmla="*/ 324 h 334"/>
                <a:gd name="T30" fmla="*/ 517 w 544"/>
                <a:gd name="T31" fmla="*/ 298 h 334"/>
                <a:gd name="T32" fmla="*/ 533 w 544"/>
                <a:gd name="T33" fmla="*/ 255 h 334"/>
                <a:gd name="T34" fmla="*/ 464 w 544"/>
                <a:gd name="T35" fmla="*/ 186 h 334"/>
                <a:gd name="T36" fmla="*/ 458 w 544"/>
                <a:gd name="T37" fmla="*/ 186 h 334"/>
                <a:gd name="T38" fmla="*/ 458 w 544"/>
                <a:gd name="T39" fmla="*/ 180 h 334"/>
                <a:gd name="T40" fmla="*/ 458 w 544"/>
                <a:gd name="T41" fmla="*/ 166 h 334"/>
                <a:gd name="T42" fmla="*/ 303 w 544"/>
                <a:gd name="T43" fmla="*/ 10 h 334"/>
                <a:gd name="T44" fmla="*/ 156 w 544"/>
                <a:gd name="T45" fmla="*/ 116 h 334"/>
                <a:gd name="T46" fmla="*/ 154 w 544"/>
                <a:gd name="T47" fmla="*/ 122 h 334"/>
                <a:gd name="T48" fmla="*/ 149 w 544"/>
                <a:gd name="T49" fmla="*/ 120 h 334"/>
                <a:gd name="T50" fmla="*/ 115 w 544"/>
                <a:gd name="T51" fmla="*/ 114 h 334"/>
                <a:gd name="T52" fmla="*/ 470 w 544"/>
                <a:gd name="T53" fmla="*/ 334 h 334"/>
                <a:gd name="T54" fmla="*/ 459 w 544"/>
                <a:gd name="T55" fmla="*/ 334 h 334"/>
                <a:gd name="T56" fmla="*/ 437 w 544"/>
                <a:gd name="T57" fmla="*/ 334 h 334"/>
                <a:gd name="T58" fmla="*/ 406 w 544"/>
                <a:gd name="T59" fmla="*/ 334 h 334"/>
                <a:gd name="T60" fmla="*/ 369 w 544"/>
                <a:gd name="T61" fmla="*/ 334 h 334"/>
                <a:gd name="T62" fmla="*/ 327 w 544"/>
                <a:gd name="T63" fmla="*/ 334 h 334"/>
                <a:gd name="T64" fmla="*/ 284 w 544"/>
                <a:gd name="T65" fmla="*/ 334 h 334"/>
                <a:gd name="T66" fmla="*/ 242 w 544"/>
                <a:gd name="T67" fmla="*/ 334 h 334"/>
                <a:gd name="T68" fmla="*/ 202 w 544"/>
                <a:gd name="T69" fmla="*/ 334 h 334"/>
                <a:gd name="T70" fmla="*/ 167 w 544"/>
                <a:gd name="T71" fmla="*/ 334 h 334"/>
                <a:gd name="T72" fmla="*/ 139 w 544"/>
                <a:gd name="T73" fmla="*/ 334 h 334"/>
                <a:gd name="T74" fmla="*/ 121 w 544"/>
                <a:gd name="T75" fmla="*/ 334 h 334"/>
                <a:gd name="T76" fmla="*/ 115 w 544"/>
                <a:gd name="T77" fmla="*/ 334 h 334"/>
                <a:gd name="T78" fmla="*/ 0 w 544"/>
                <a:gd name="T79" fmla="*/ 219 h 334"/>
                <a:gd name="T80" fmla="*/ 115 w 544"/>
                <a:gd name="T81" fmla="*/ 103 h 334"/>
                <a:gd name="T82" fmla="*/ 147 w 544"/>
                <a:gd name="T83" fmla="*/ 108 h 334"/>
                <a:gd name="T84" fmla="*/ 303 w 544"/>
                <a:gd name="T85" fmla="*/ 0 h 334"/>
                <a:gd name="T86" fmla="*/ 469 w 544"/>
                <a:gd name="T87" fmla="*/ 166 h 334"/>
                <a:gd name="T88" fmla="*/ 469 w 544"/>
                <a:gd name="T89" fmla="*/ 175 h 334"/>
                <a:gd name="T90" fmla="*/ 544 w 544"/>
                <a:gd name="T91" fmla="*/ 255 h 334"/>
                <a:gd name="T92" fmla="*/ 524 w 544"/>
                <a:gd name="T93" fmla="*/ 307 h 334"/>
                <a:gd name="T94" fmla="*/ 503 w 544"/>
                <a:gd name="T95" fmla="*/ 324 h 334"/>
                <a:gd name="T96" fmla="*/ 491 w 544"/>
                <a:gd name="T97" fmla="*/ 329 h 334"/>
                <a:gd name="T98" fmla="*/ 480 w 544"/>
                <a:gd name="T99" fmla="*/ 333 h 334"/>
                <a:gd name="T100" fmla="*/ 470 w 544"/>
                <a:gd name="T10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334">
                  <a:moveTo>
                    <a:pt x="115" y="114"/>
                  </a:moveTo>
                  <a:cubicBezTo>
                    <a:pt x="57" y="114"/>
                    <a:pt x="10" y="161"/>
                    <a:pt x="10" y="219"/>
                  </a:cubicBezTo>
                  <a:cubicBezTo>
                    <a:pt x="10" y="277"/>
                    <a:pt x="57" y="324"/>
                    <a:pt x="115" y="324"/>
                  </a:cubicBezTo>
                  <a:cubicBezTo>
                    <a:pt x="117" y="324"/>
                    <a:pt x="119" y="324"/>
                    <a:pt x="121" y="324"/>
                  </a:cubicBezTo>
                  <a:cubicBezTo>
                    <a:pt x="127" y="324"/>
                    <a:pt x="133" y="324"/>
                    <a:pt x="138" y="324"/>
                  </a:cubicBezTo>
                  <a:cubicBezTo>
                    <a:pt x="147" y="324"/>
                    <a:pt x="156" y="324"/>
                    <a:pt x="165" y="324"/>
                  </a:cubicBezTo>
                  <a:cubicBezTo>
                    <a:pt x="176" y="324"/>
                    <a:pt x="187" y="324"/>
                    <a:pt x="198" y="324"/>
                  </a:cubicBezTo>
                  <a:cubicBezTo>
                    <a:pt x="210" y="324"/>
                    <a:pt x="223" y="324"/>
                    <a:pt x="236" y="324"/>
                  </a:cubicBezTo>
                  <a:cubicBezTo>
                    <a:pt x="249" y="324"/>
                    <a:pt x="263" y="324"/>
                    <a:pt x="277" y="324"/>
                  </a:cubicBezTo>
                  <a:cubicBezTo>
                    <a:pt x="290" y="324"/>
                    <a:pt x="304" y="324"/>
                    <a:pt x="318" y="324"/>
                  </a:cubicBezTo>
                  <a:cubicBezTo>
                    <a:pt x="332" y="324"/>
                    <a:pt x="345" y="324"/>
                    <a:pt x="358" y="324"/>
                  </a:cubicBezTo>
                  <a:cubicBezTo>
                    <a:pt x="371" y="324"/>
                    <a:pt x="383" y="324"/>
                    <a:pt x="395" y="324"/>
                  </a:cubicBezTo>
                  <a:cubicBezTo>
                    <a:pt x="406" y="324"/>
                    <a:pt x="416" y="324"/>
                    <a:pt x="427" y="324"/>
                  </a:cubicBezTo>
                  <a:cubicBezTo>
                    <a:pt x="435" y="324"/>
                    <a:pt x="443" y="324"/>
                    <a:pt x="450" y="324"/>
                  </a:cubicBezTo>
                  <a:cubicBezTo>
                    <a:pt x="455" y="324"/>
                    <a:pt x="460" y="324"/>
                    <a:pt x="465" y="324"/>
                  </a:cubicBezTo>
                  <a:cubicBezTo>
                    <a:pt x="485" y="324"/>
                    <a:pt x="505" y="314"/>
                    <a:pt x="517" y="298"/>
                  </a:cubicBezTo>
                  <a:cubicBezTo>
                    <a:pt x="527" y="286"/>
                    <a:pt x="533" y="270"/>
                    <a:pt x="533" y="255"/>
                  </a:cubicBezTo>
                  <a:cubicBezTo>
                    <a:pt x="533" y="217"/>
                    <a:pt x="502" y="186"/>
                    <a:pt x="464" y="186"/>
                  </a:cubicBezTo>
                  <a:cubicBezTo>
                    <a:pt x="458" y="186"/>
                    <a:pt x="458" y="186"/>
                    <a:pt x="458" y="186"/>
                  </a:cubicBezTo>
                  <a:cubicBezTo>
                    <a:pt x="458" y="180"/>
                    <a:pt x="458" y="180"/>
                    <a:pt x="458" y="180"/>
                  </a:cubicBezTo>
                  <a:cubicBezTo>
                    <a:pt x="458" y="175"/>
                    <a:pt x="458" y="170"/>
                    <a:pt x="458" y="166"/>
                  </a:cubicBezTo>
                  <a:cubicBezTo>
                    <a:pt x="458" y="80"/>
                    <a:pt x="389" y="10"/>
                    <a:pt x="303" y="10"/>
                  </a:cubicBezTo>
                  <a:cubicBezTo>
                    <a:pt x="236" y="10"/>
                    <a:pt x="177" y="53"/>
                    <a:pt x="156" y="116"/>
                  </a:cubicBezTo>
                  <a:cubicBezTo>
                    <a:pt x="154" y="122"/>
                    <a:pt x="154" y="122"/>
                    <a:pt x="154" y="122"/>
                  </a:cubicBezTo>
                  <a:cubicBezTo>
                    <a:pt x="149" y="120"/>
                    <a:pt x="149" y="120"/>
                    <a:pt x="149" y="120"/>
                  </a:cubicBezTo>
                  <a:cubicBezTo>
                    <a:pt x="138" y="116"/>
                    <a:pt x="126" y="114"/>
                    <a:pt x="115" y="114"/>
                  </a:cubicBezTo>
                  <a:close/>
                  <a:moveTo>
                    <a:pt x="470" y="334"/>
                  </a:moveTo>
                  <a:cubicBezTo>
                    <a:pt x="466" y="334"/>
                    <a:pt x="463" y="334"/>
                    <a:pt x="459" y="334"/>
                  </a:cubicBezTo>
                  <a:cubicBezTo>
                    <a:pt x="451" y="334"/>
                    <a:pt x="444" y="334"/>
                    <a:pt x="437" y="334"/>
                  </a:cubicBezTo>
                  <a:cubicBezTo>
                    <a:pt x="426" y="334"/>
                    <a:pt x="416" y="334"/>
                    <a:pt x="406" y="334"/>
                  </a:cubicBezTo>
                  <a:cubicBezTo>
                    <a:pt x="393" y="334"/>
                    <a:pt x="381" y="334"/>
                    <a:pt x="369" y="334"/>
                  </a:cubicBezTo>
                  <a:cubicBezTo>
                    <a:pt x="355" y="334"/>
                    <a:pt x="341" y="334"/>
                    <a:pt x="327" y="334"/>
                  </a:cubicBezTo>
                  <a:cubicBezTo>
                    <a:pt x="313" y="334"/>
                    <a:pt x="299" y="334"/>
                    <a:pt x="284" y="334"/>
                  </a:cubicBezTo>
                  <a:cubicBezTo>
                    <a:pt x="270" y="334"/>
                    <a:pt x="256" y="334"/>
                    <a:pt x="242" y="334"/>
                  </a:cubicBezTo>
                  <a:cubicBezTo>
                    <a:pt x="228" y="334"/>
                    <a:pt x="215" y="334"/>
                    <a:pt x="202" y="334"/>
                  </a:cubicBezTo>
                  <a:cubicBezTo>
                    <a:pt x="190" y="334"/>
                    <a:pt x="178" y="334"/>
                    <a:pt x="167" y="334"/>
                  </a:cubicBezTo>
                  <a:cubicBezTo>
                    <a:pt x="158" y="334"/>
                    <a:pt x="148" y="334"/>
                    <a:pt x="139" y="334"/>
                  </a:cubicBezTo>
                  <a:cubicBezTo>
                    <a:pt x="133" y="334"/>
                    <a:pt x="127" y="334"/>
                    <a:pt x="121" y="334"/>
                  </a:cubicBezTo>
                  <a:cubicBezTo>
                    <a:pt x="119" y="334"/>
                    <a:pt x="117" y="334"/>
                    <a:pt x="115" y="334"/>
                  </a:cubicBezTo>
                  <a:cubicBezTo>
                    <a:pt x="51" y="334"/>
                    <a:pt x="0" y="282"/>
                    <a:pt x="0" y="219"/>
                  </a:cubicBezTo>
                  <a:cubicBezTo>
                    <a:pt x="0" y="155"/>
                    <a:pt x="51" y="103"/>
                    <a:pt x="115" y="103"/>
                  </a:cubicBezTo>
                  <a:cubicBezTo>
                    <a:pt x="126" y="103"/>
                    <a:pt x="137" y="105"/>
                    <a:pt x="147" y="108"/>
                  </a:cubicBezTo>
                  <a:cubicBezTo>
                    <a:pt x="171" y="43"/>
                    <a:pt x="233" y="0"/>
                    <a:pt x="303" y="0"/>
                  </a:cubicBezTo>
                  <a:cubicBezTo>
                    <a:pt x="395" y="0"/>
                    <a:pt x="469" y="74"/>
                    <a:pt x="469" y="166"/>
                  </a:cubicBezTo>
                  <a:cubicBezTo>
                    <a:pt x="469" y="169"/>
                    <a:pt x="469" y="172"/>
                    <a:pt x="469" y="175"/>
                  </a:cubicBezTo>
                  <a:cubicBezTo>
                    <a:pt x="510" y="178"/>
                    <a:pt x="544" y="212"/>
                    <a:pt x="544" y="255"/>
                  </a:cubicBezTo>
                  <a:cubicBezTo>
                    <a:pt x="544" y="274"/>
                    <a:pt x="537" y="293"/>
                    <a:pt x="524" y="307"/>
                  </a:cubicBezTo>
                  <a:cubicBezTo>
                    <a:pt x="518" y="314"/>
                    <a:pt x="511" y="319"/>
                    <a:pt x="503" y="324"/>
                  </a:cubicBezTo>
                  <a:cubicBezTo>
                    <a:pt x="500" y="326"/>
                    <a:pt x="495" y="328"/>
                    <a:pt x="491" y="329"/>
                  </a:cubicBezTo>
                  <a:cubicBezTo>
                    <a:pt x="488" y="331"/>
                    <a:pt x="484" y="332"/>
                    <a:pt x="480" y="333"/>
                  </a:cubicBezTo>
                  <a:cubicBezTo>
                    <a:pt x="477" y="334"/>
                    <a:pt x="474" y="334"/>
                    <a:pt x="470" y="334"/>
                  </a:cubicBezTo>
                  <a:close/>
                </a:path>
              </a:pathLst>
            </a:custGeom>
            <a:solidFill>
              <a:schemeClr val="tx2"/>
            </a:solidFill>
            <a:ln w="22225">
              <a:solidFill>
                <a:schemeClr val="bg2"/>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useBgFill="1">
          <p:nvSpPr>
            <p:cNvPr id="63" name="Rectangle 62">
              <a:extLst>
                <a:ext uri="{FF2B5EF4-FFF2-40B4-BE49-F238E27FC236}">
                  <a16:creationId xmlns:a16="http://schemas.microsoft.com/office/drawing/2014/main" id="{6228516A-E946-4DBF-B2A0-DA83884657B9}"/>
                </a:ext>
              </a:extLst>
            </p:cNvPr>
            <p:cNvSpPr/>
            <p:nvPr/>
          </p:nvSpPr>
          <p:spPr bwMode="auto">
            <a:xfrm>
              <a:off x="6732610" y="2616779"/>
              <a:ext cx="1463413" cy="72054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4" name="Group 94">
              <a:extLst>
                <a:ext uri="{FF2B5EF4-FFF2-40B4-BE49-F238E27FC236}">
                  <a16:creationId xmlns:a16="http://schemas.microsoft.com/office/drawing/2014/main" id="{890A52A4-AA5B-413B-B3F0-74999CE81540}"/>
                </a:ext>
              </a:extLst>
            </p:cNvPr>
            <p:cNvGrpSpPr>
              <a:grpSpLocks noChangeAspect="1"/>
            </p:cNvGrpSpPr>
            <p:nvPr/>
          </p:nvGrpSpPr>
          <p:grpSpPr bwMode="auto">
            <a:xfrm>
              <a:off x="7296781" y="2424292"/>
              <a:ext cx="741170" cy="608731"/>
              <a:chOff x="6531" y="1635"/>
              <a:chExt cx="1056" cy="832"/>
            </a:xfrm>
          </p:grpSpPr>
          <p:sp>
            <p:nvSpPr>
              <p:cNvPr id="66" name="Freeform 95">
                <a:extLst>
                  <a:ext uri="{FF2B5EF4-FFF2-40B4-BE49-F238E27FC236}">
                    <a16:creationId xmlns:a16="http://schemas.microsoft.com/office/drawing/2014/main" id="{2980526C-8E36-4DEC-927E-D165CAF4A8FB}"/>
                  </a:ext>
                </a:extLst>
              </p:cNvPr>
              <p:cNvSpPr>
                <a:spLocks/>
              </p:cNvSpPr>
              <p:nvPr/>
            </p:nvSpPr>
            <p:spPr bwMode="auto">
              <a:xfrm>
                <a:off x="6531" y="1635"/>
                <a:ext cx="1056" cy="832"/>
              </a:xfrm>
              <a:custGeom>
                <a:avLst/>
                <a:gdLst>
                  <a:gd name="T0" fmla="*/ 1743 w 1743"/>
                  <a:gd name="T1" fmla="*/ 1378 h 1378"/>
                  <a:gd name="T2" fmla="*/ 1743 w 1743"/>
                  <a:gd name="T3" fmla="*/ 1378 h 1378"/>
                  <a:gd name="T4" fmla="*/ 0 w 1743"/>
                  <a:gd name="T5" fmla="*/ 1378 h 1378"/>
                  <a:gd name="T6" fmla="*/ 0 w 1743"/>
                  <a:gd name="T7" fmla="*/ 0 h 1378"/>
                  <a:gd name="T8" fmla="*/ 1743 w 1743"/>
                  <a:gd name="T9" fmla="*/ 0 h 1378"/>
                  <a:gd name="T10" fmla="*/ 1743 w 1743"/>
                  <a:gd name="T11" fmla="*/ 1378 h 1378"/>
                </a:gdLst>
                <a:ahLst/>
                <a:cxnLst>
                  <a:cxn ang="0">
                    <a:pos x="T0" y="T1"/>
                  </a:cxn>
                  <a:cxn ang="0">
                    <a:pos x="T2" y="T3"/>
                  </a:cxn>
                  <a:cxn ang="0">
                    <a:pos x="T4" y="T5"/>
                  </a:cxn>
                  <a:cxn ang="0">
                    <a:pos x="T6" y="T7"/>
                  </a:cxn>
                  <a:cxn ang="0">
                    <a:pos x="T8" y="T9"/>
                  </a:cxn>
                  <a:cxn ang="0">
                    <a:pos x="T10" y="T11"/>
                  </a:cxn>
                </a:cxnLst>
                <a:rect l="0" t="0" r="r" b="b"/>
                <a:pathLst>
                  <a:path w="1743" h="1378">
                    <a:moveTo>
                      <a:pt x="1743" y="1378"/>
                    </a:moveTo>
                    <a:lnTo>
                      <a:pt x="1743" y="1378"/>
                    </a:lnTo>
                    <a:lnTo>
                      <a:pt x="0" y="1378"/>
                    </a:lnTo>
                    <a:lnTo>
                      <a:pt x="0" y="0"/>
                    </a:lnTo>
                    <a:lnTo>
                      <a:pt x="1743" y="0"/>
                    </a:lnTo>
                    <a:lnTo>
                      <a:pt x="1743" y="1378"/>
                    </a:lnTo>
                    <a:close/>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96">
                <a:extLst>
                  <a:ext uri="{FF2B5EF4-FFF2-40B4-BE49-F238E27FC236}">
                    <a16:creationId xmlns:a16="http://schemas.microsoft.com/office/drawing/2014/main" id="{E9415854-8FFF-4AC1-BD7F-743C64780B83}"/>
                  </a:ext>
                </a:extLst>
              </p:cNvPr>
              <p:cNvSpPr>
                <a:spLocks/>
              </p:cNvSpPr>
              <p:nvPr/>
            </p:nvSpPr>
            <p:spPr bwMode="auto">
              <a:xfrm>
                <a:off x="6531" y="1635"/>
                <a:ext cx="1056" cy="180"/>
              </a:xfrm>
              <a:custGeom>
                <a:avLst/>
                <a:gdLst>
                  <a:gd name="T0" fmla="*/ 1743 w 1743"/>
                  <a:gd name="T1" fmla="*/ 298 h 298"/>
                  <a:gd name="T2" fmla="*/ 1743 w 1743"/>
                  <a:gd name="T3" fmla="*/ 298 h 298"/>
                  <a:gd name="T4" fmla="*/ 0 w 1743"/>
                  <a:gd name="T5" fmla="*/ 298 h 298"/>
                  <a:gd name="T6" fmla="*/ 0 w 1743"/>
                  <a:gd name="T7" fmla="*/ 0 h 298"/>
                  <a:gd name="T8" fmla="*/ 1743 w 1743"/>
                  <a:gd name="T9" fmla="*/ 0 h 298"/>
                  <a:gd name="T10" fmla="*/ 1743 w 1743"/>
                  <a:gd name="T11" fmla="*/ 298 h 298"/>
                </a:gdLst>
                <a:ahLst/>
                <a:cxnLst>
                  <a:cxn ang="0">
                    <a:pos x="T0" y="T1"/>
                  </a:cxn>
                  <a:cxn ang="0">
                    <a:pos x="T2" y="T3"/>
                  </a:cxn>
                  <a:cxn ang="0">
                    <a:pos x="T4" y="T5"/>
                  </a:cxn>
                  <a:cxn ang="0">
                    <a:pos x="T6" y="T7"/>
                  </a:cxn>
                  <a:cxn ang="0">
                    <a:pos x="T8" y="T9"/>
                  </a:cxn>
                  <a:cxn ang="0">
                    <a:pos x="T10" y="T11"/>
                  </a:cxn>
                </a:cxnLst>
                <a:rect l="0" t="0" r="r" b="b"/>
                <a:pathLst>
                  <a:path w="1743" h="298">
                    <a:moveTo>
                      <a:pt x="1743" y="298"/>
                    </a:moveTo>
                    <a:lnTo>
                      <a:pt x="1743" y="298"/>
                    </a:lnTo>
                    <a:lnTo>
                      <a:pt x="0" y="298"/>
                    </a:lnTo>
                    <a:lnTo>
                      <a:pt x="0" y="0"/>
                    </a:lnTo>
                    <a:lnTo>
                      <a:pt x="1743" y="0"/>
                    </a:lnTo>
                    <a:lnTo>
                      <a:pt x="1743" y="298"/>
                    </a:lnTo>
                    <a:close/>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97">
                <a:extLst>
                  <a:ext uri="{FF2B5EF4-FFF2-40B4-BE49-F238E27FC236}">
                    <a16:creationId xmlns:a16="http://schemas.microsoft.com/office/drawing/2014/main" id="{F4AA0442-C6EB-4355-90A3-0AF7D657EE28}"/>
                  </a:ext>
                </a:extLst>
              </p:cNvPr>
              <p:cNvSpPr>
                <a:spLocks/>
              </p:cNvSpPr>
              <p:nvPr/>
            </p:nvSpPr>
            <p:spPr bwMode="auto">
              <a:xfrm>
                <a:off x="7309" y="1696"/>
                <a:ext cx="66" cy="66"/>
              </a:xfrm>
              <a:custGeom>
                <a:avLst/>
                <a:gdLst>
                  <a:gd name="T0" fmla="*/ 87 w 109"/>
                  <a:gd name="T1" fmla="*/ 109 h 109"/>
                  <a:gd name="T2" fmla="*/ 87 w 109"/>
                  <a:gd name="T3" fmla="*/ 109 h 109"/>
                  <a:gd name="T4" fmla="*/ 23 w 109"/>
                  <a:gd name="T5" fmla="*/ 109 h 109"/>
                  <a:gd name="T6" fmla="*/ 0 w 109"/>
                  <a:gd name="T7" fmla="*/ 86 h 109"/>
                  <a:gd name="T8" fmla="*/ 0 w 109"/>
                  <a:gd name="T9" fmla="*/ 23 h 109"/>
                  <a:gd name="T10" fmla="*/ 23 w 109"/>
                  <a:gd name="T11" fmla="*/ 0 h 109"/>
                  <a:gd name="T12" fmla="*/ 87 w 109"/>
                  <a:gd name="T13" fmla="*/ 0 h 109"/>
                  <a:gd name="T14" fmla="*/ 109 w 109"/>
                  <a:gd name="T15" fmla="*/ 23 h 109"/>
                  <a:gd name="T16" fmla="*/ 109 w 109"/>
                  <a:gd name="T17" fmla="*/ 86 h 109"/>
                  <a:gd name="T18" fmla="*/ 87 w 109"/>
                  <a:gd name="T19" fmla="*/ 109 h 109"/>
                  <a:gd name="T20" fmla="*/ 87 w 109"/>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09">
                    <a:moveTo>
                      <a:pt x="87" y="109"/>
                    </a:moveTo>
                    <a:lnTo>
                      <a:pt x="87" y="109"/>
                    </a:lnTo>
                    <a:lnTo>
                      <a:pt x="23" y="109"/>
                    </a:lnTo>
                    <a:cubicBezTo>
                      <a:pt x="11" y="109"/>
                      <a:pt x="0" y="99"/>
                      <a:pt x="0" y="86"/>
                    </a:cubicBezTo>
                    <a:lnTo>
                      <a:pt x="0" y="23"/>
                    </a:lnTo>
                    <a:cubicBezTo>
                      <a:pt x="0" y="10"/>
                      <a:pt x="11" y="0"/>
                      <a:pt x="23" y="0"/>
                    </a:cubicBezTo>
                    <a:lnTo>
                      <a:pt x="87" y="0"/>
                    </a:lnTo>
                    <a:cubicBezTo>
                      <a:pt x="99" y="0"/>
                      <a:pt x="109" y="10"/>
                      <a:pt x="109" y="23"/>
                    </a:cubicBezTo>
                    <a:lnTo>
                      <a:pt x="109" y="86"/>
                    </a:lnTo>
                    <a:cubicBezTo>
                      <a:pt x="109" y="99"/>
                      <a:pt x="99" y="109"/>
                      <a:pt x="87" y="109"/>
                    </a:cubicBezTo>
                    <a:lnTo>
                      <a:pt x="87" y="109"/>
                    </a:lnTo>
                    <a:close/>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98">
                <a:extLst>
                  <a:ext uri="{FF2B5EF4-FFF2-40B4-BE49-F238E27FC236}">
                    <a16:creationId xmlns:a16="http://schemas.microsoft.com/office/drawing/2014/main" id="{F18BB18C-2D2E-4700-8C37-D27045DA219C}"/>
                  </a:ext>
                </a:extLst>
              </p:cNvPr>
              <p:cNvSpPr>
                <a:spLocks/>
              </p:cNvSpPr>
              <p:nvPr/>
            </p:nvSpPr>
            <p:spPr bwMode="auto">
              <a:xfrm>
                <a:off x="7165" y="1730"/>
                <a:ext cx="73" cy="0"/>
              </a:xfrm>
              <a:custGeom>
                <a:avLst/>
                <a:gdLst>
                  <a:gd name="T0" fmla="*/ 121 w 121"/>
                  <a:gd name="T1" fmla="*/ 121 w 121"/>
                  <a:gd name="T2" fmla="*/ 0 w 121"/>
                </a:gdLst>
                <a:ahLst/>
                <a:cxnLst>
                  <a:cxn ang="0">
                    <a:pos x="T0" y="0"/>
                  </a:cxn>
                  <a:cxn ang="0">
                    <a:pos x="T1" y="0"/>
                  </a:cxn>
                  <a:cxn ang="0">
                    <a:pos x="T2" y="0"/>
                  </a:cxn>
                </a:cxnLst>
                <a:rect l="0" t="0" r="r" b="b"/>
                <a:pathLst>
                  <a:path w="121">
                    <a:moveTo>
                      <a:pt x="121" y="0"/>
                    </a:moveTo>
                    <a:lnTo>
                      <a:pt x="121" y="0"/>
                    </a:lnTo>
                    <a:lnTo>
                      <a:pt x="0" y="0"/>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99">
                <a:extLst>
                  <a:ext uri="{FF2B5EF4-FFF2-40B4-BE49-F238E27FC236}">
                    <a16:creationId xmlns:a16="http://schemas.microsoft.com/office/drawing/2014/main" id="{5862E44C-AC3A-40BC-A97A-D01D88BB22E2}"/>
                  </a:ext>
                </a:extLst>
              </p:cNvPr>
              <p:cNvSpPr>
                <a:spLocks/>
              </p:cNvSpPr>
              <p:nvPr/>
            </p:nvSpPr>
            <p:spPr bwMode="auto">
              <a:xfrm>
                <a:off x="7448" y="1693"/>
                <a:ext cx="72" cy="72"/>
              </a:xfrm>
              <a:custGeom>
                <a:avLst/>
                <a:gdLst>
                  <a:gd name="T0" fmla="*/ 0 w 119"/>
                  <a:gd name="T1" fmla="*/ 0 h 119"/>
                  <a:gd name="T2" fmla="*/ 0 w 119"/>
                  <a:gd name="T3" fmla="*/ 0 h 119"/>
                  <a:gd name="T4" fmla="*/ 119 w 119"/>
                  <a:gd name="T5" fmla="*/ 119 h 119"/>
                </a:gdLst>
                <a:ahLst/>
                <a:cxnLst>
                  <a:cxn ang="0">
                    <a:pos x="T0" y="T1"/>
                  </a:cxn>
                  <a:cxn ang="0">
                    <a:pos x="T2" y="T3"/>
                  </a:cxn>
                  <a:cxn ang="0">
                    <a:pos x="T4" y="T5"/>
                  </a:cxn>
                </a:cxnLst>
                <a:rect l="0" t="0" r="r" b="b"/>
                <a:pathLst>
                  <a:path w="119" h="119">
                    <a:moveTo>
                      <a:pt x="0" y="0"/>
                    </a:moveTo>
                    <a:lnTo>
                      <a:pt x="0" y="0"/>
                    </a:lnTo>
                    <a:lnTo>
                      <a:pt x="119" y="119"/>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100">
                <a:extLst>
                  <a:ext uri="{FF2B5EF4-FFF2-40B4-BE49-F238E27FC236}">
                    <a16:creationId xmlns:a16="http://schemas.microsoft.com/office/drawing/2014/main" id="{65296227-B077-486E-A465-B095B20943B6}"/>
                  </a:ext>
                </a:extLst>
              </p:cNvPr>
              <p:cNvSpPr>
                <a:spLocks/>
              </p:cNvSpPr>
              <p:nvPr/>
            </p:nvSpPr>
            <p:spPr bwMode="auto">
              <a:xfrm>
                <a:off x="7448" y="1693"/>
                <a:ext cx="72" cy="72"/>
              </a:xfrm>
              <a:custGeom>
                <a:avLst/>
                <a:gdLst>
                  <a:gd name="T0" fmla="*/ 119 w 119"/>
                  <a:gd name="T1" fmla="*/ 0 h 119"/>
                  <a:gd name="T2" fmla="*/ 119 w 119"/>
                  <a:gd name="T3" fmla="*/ 0 h 119"/>
                  <a:gd name="T4" fmla="*/ 0 w 119"/>
                  <a:gd name="T5" fmla="*/ 119 h 119"/>
                </a:gdLst>
                <a:ahLst/>
                <a:cxnLst>
                  <a:cxn ang="0">
                    <a:pos x="T0" y="T1"/>
                  </a:cxn>
                  <a:cxn ang="0">
                    <a:pos x="T2" y="T3"/>
                  </a:cxn>
                  <a:cxn ang="0">
                    <a:pos x="T4" y="T5"/>
                  </a:cxn>
                </a:cxnLst>
                <a:rect l="0" t="0" r="r" b="b"/>
                <a:pathLst>
                  <a:path w="119" h="119">
                    <a:moveTo>
                      <a:pt x="119" y="0"/>
                    </a:moveTo>
                    <a:lnTo>
                      <a:pt x="119" y="0"/>
                    </a:lnTo>
                    <a:lnTo>
                      <a:pt x="0" y="119"/>
                    </a:ln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useBgFill="1">
          <p:nvSpPr>
            <p:cNvPr id="65" name="Database_EFC7">
              <a:extLst>
                <a:ext uri="{FF2B5EF4-FFF2-40B4-BE49-F238E27FC236}">
                  <a16:creationId xmlns:a16="http://schemas.microsoft.com/office/drawing/2014/main" id="{5E52953F-17F1-44E0-8BCB-113A9C1E8D24}"/>
                </a:ext>
              </a:extLst>
            </p:cNvPr>
            <p:cNvSpPr>
              <a:spLocks noChangeAspect="1" noEditPoints="1"/>
            </p:cNvSpPr>
            <p:nvPr/>
          </p:nvSpPr>
          <p:spPr bwMode="auto">
            <a:xfrm>
              <a:off x="6827034" y="2548975"/>
              <a:ext cx="380181" cy="4941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53086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4.75109E-6 8.0345E-7 L 4.75109E-6 0.04358 " pathEditMode="relative" rAng="0" ptsTypes="AA">
                                      <p:cBhvr>
                                        <p:cTn id="14" dur="500" spd="-100000" fill="hold"/>
                                        <p:tgtEl>
                                          <p:spTgt spid="22"/>
                                        </p:tgtEl>
                                        <p:attrNameLst>
                                          <p:attrName>ppt_x</p:attrName>
                                          <p:attrName>ppt_y</p:attrName>
                                        </p:attrNameLst>
                                      </p:cBhvr>
                                      <p:rCtr x="0" y="2179"/>
                                    </p:animMotion>
                                  </p:childTnLst>
                                </p:cTn>
                              </p:par>
                              <p:par>
                                <p:cTn id="15" presetID="22" presetClass="entr" presetSubtype="8"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42" presetClass="path" presetSubtype="0" decel="100000" fill="hold" grpId="1" nodeType="withEffect">
                                  <p:stCondLst>
                                    <p:cond delay="0"/>
                                  </p:stCondLst>
                                  <p:childTnLst>
                                    <p:animMotion origin="layout" path="M -3.9469E-6 1.41171E-6 L -3.9469E-6 -0.05447 " pathEditMode="relative" rAng="0" ptsTypes="AA">
                                      <p:cBhvr>
                                        <p:cTn id="22" dur="500" spd="-100000" fill="hold"/>
                                        <p:tgtEl>
                                          <p:spTgt spid="21"/>
                                        </p:tgtEl>
                                        <p:attrNameLst>
                                          <p:attrName>ppt_x</p:attrName>
                                          <p:attrName>ppt_y</p:attrName>
                                        </p:attrNameLst>
                                      </p:cBhvr>
                                      <p:rCtr x="0" y="-2724"/>
                                    </p:animMotion>
                                  </p:childTnLst>
                                </p:cTn>
                              </p:par>
                              <p:par>
                                <p:cTn id="23" presetID="53" presetClass="entr" presetSubtype="16" fill="hold" grpId="0" nodeType="withEffect">
                                  <p:stCondLst>
                                    <p:cond delay="15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par>
                                <p:cTn id="28" presetID="10" presetClass="entr" presetSubtype="0" fill="hold" grpId="0" nodeType="withEffect">
                                  <p:stCondLst>
                                    <p:cond delay="15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42" presetClass="path" presetSubtype="0" decel="100000" fill="hold" grpId="1" nodeType="withEffect">
                                  <p:stCondLst>
                                    <p:cond delay="150"/>
                                  </p:stCondLst>
                                  <p:childTnLst>
                                    <p:animMotion origin="layout" path="M -2.29768E-7 1.41171E-6 L -2.29768E-7 -0.05447 " pathEditMode="relative" rAng="0" ptsTypes="AA">
                                      <p:cBhvr>
                                        <p:cTn id="32" dur="500" spd="-100000" fill="hold"/>
                                        <p:tgtEl>
                                          <p:spTgt spid="26"/>
                                        </p:tgtEl>
                                        <p:attrNameLst>
                                          <p:attrName>ppt_x</p:attrName>
                                          <p:attrName>ppt_y</p:attrName>
                                        </p:attrNameLst>
                                      </p:cBhvr>
                                      <p:rCtr x="0" y="-2724"/>
                                    </p:animMotion>
                                  </p:childTnLst>
                                </p:cTn>
                              </p:par>
                              <p:par>
                                <p:cTn id="33" presetID="22" presetClass="entr" presetSubtype="8" fill="hold" nodeType="withEffect">
                                  <p:stCondLst>
                                    <p:cond delay="15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10" presetClass="entr" presetSubtype="0" fill="hold" grpId="0" nodeType="withEffect">
                                  <p:stCondLst>
                                    <p:cond delay="1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42" presetClass="path" presetSubtype="0" decel="100000" fill="hold" grpId="1" nodeType="withEffect">
                                  <p:stCondLst>
                                    <p:cond delay="150"/>
                                  </p:stCondLst>
                                  <p:childTnLst>
                                    <p:animMotion origin="layout" path="M -1.75645E-6 8.0345E-7 L -1.75645E-6 0.04358 " pathEditMode="relative" rAng="0" ptsTypes="AA">
                                      <p:cBhvr>
                                        <p:cTn id="40" dur="500" spd="-100000" fill="hold"/>
                                        <p:tgtEl>
                                          <p:spTgt spid="27"/>
                                        </p:tgtEl>
                                        <p:attrNameLst>
                                          <p:attrName>ppt_x</p:attrName>
                                          <p:attrName>ppt_y</p:attrName>
                                        </p:attrNameLst>
                                      </p:cBhvr>
                                      <p:rCtr x="0" y="2179"/>
                                    </p:animMotion>
                                  </p:childTnLst>
                                </p:cTn>
                              </p:par>
                              <p:par>
                                <p:cTn id="41" presetID="10" presetClass="entr" presetSubtype="0" fill="hold" grpId="0" nodeType="withEffect">
                                  <p:stCondLst>
                                    <p:cond delay="3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42" presetClass="path" presetSubtype="0" decel="100000" fill="hold" grpId="1" nodeType="withEffect">
                                  <p:stCondLst>
                                    <p:cond delay="300"/>
                                  </p:stCondLst>
                                  <p:childTnLst>
                                    <p:animMotion origin="layout" path="M -4.81236E-6 1.41171E-6 L -4.81236E-6 -0.05447 " pathEditMode="relative" rAng="0" ptsTypes="AA">
                                      <p:cBhvr>
                                        <p:cTn id="45" dur="500" spd="-100000" fill="hold"/>
                                        <p:tgtEl>
                                          <p:spTgt spid="29"/>
                                        </p:tgtEl>
                                        <p:attrNameLst>
                                          <p:attrName>ppt_x</p:attrName>
                                          <p:attrName>ppt_y</p:attrName>
                                        </p:attrNameLst>
                                      </p:cBhvr>
                                      <p:rCtr x="0" y="-2724"/>
                                    </p:animMotion>
                                  </p:childTnLst>
                                </p:cTn>
                              </p:par>
                              <p:par>
                                <p:cTn id="46" presetID="22" presetClass="entr" presetSubtype="8" fill="hold" nodeType="withEffect">
                                  <p:stCondLst>
                                    <p:cond delay="30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par>
                                <p:cTn id="49" presetID="10" presetClass="entr" presetSubtype="0" fill="hold" grpId="0" nodeType="withEffect">
                                  <p:stCondLst>
                                    <p:cond delay="30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42" presetClass="path" presetSubtype="0" decel="100000" fill="hold" grpId="1" nodeType="withEffect">
                                  <p:stCondLst>
                                    <p:cond delay="300"/>
                                  </p:stCondLst>
                                  <p:childTnLst>
                                    <p:animMotion origin="layout" path="M -1.29436E-6 8.0345E-7 L -1.29436E-6 0.04358 " pathEditMode="relative" rAng="0" ptsTypes="AA">
                                      <p:cBhvr>
                                        <p:cTn id="53" dur="500" spd="-100000" fill="hold"/>
                                        <p:tgtEl>
                                          <p:spTgt spid="30"/>
                                        </p:tgtEl>
                                        <p:attrNameLst>
                                          <p:attrName>ppt_x</p:attrName>
                                          <p:attrName>ppt_y</p:attrName>
                                        </p:attrNameLst>
                                      </p:cBhvr>
                                      <p:rCtr x="0" y="2179"/>
                                    </p:animMotion>
                                  </p:childTnLst>
                                </p:cTn>
                              </p:par>
                              <p:par>
                                <p:cTn id="54" presetID="53" presetClass="entr" presetSubtype="16" fill="hold" nodeType="withEffect">
                                  <p:stCondLst>
                                    <p:cond delay="300"/>
                                  </p:stCondLst>
                                  <p:childTnLst>
                                    <p:set>
                                      <p:cBhvr>
                                        <p:cTn id="55" dur="1" fill="hold">
                                          <p:stCondLst>
                                            <p:cond delay="0"/>
                                          </p:stCondLst>
                                        </p:cTn>
                                        <p:tgtEl>
                                          <p:spTgt spid="61"/>
                                        </p:tgtEl>
                                        <p:attrNameLst>
                                          <p:attrName>style.visibility</p:attrName>
                                        </p:attrNameLst>
                                      </p:cBhvr>
                                      <p:to>
                                        <p:strVal val="visible"/>
                                      </p:to>
                                    </p:set>
                                    <p:anim calcmode="lin" valueType="num">
                                      <p:cBhvr>
                                        <p:cTn id="56" dur="500" fill="hold"/>
                                        <p:tgtEl>
                                          <p:spTgt spid="61"/>
                                        </p:tgtEl>
                                        <p:attrNameLst>
                                          <p:attrName>ppt_w</p:attrName>
                                        </p:attrNameLst>
                                      </p:cBhvr>
                                      <p:tavLst>
                                        <p:tav tm="0">
                                          <p:val>
                                            <p:fltVal val="0"/>
                                          </p:val>
                                        </p:tav>
                                        <p:tav tm="100000">
                                          <p:val>
                                            <p:strVal val="#ppt_w"/>
                                          </p:val>
                                        </p:tav>
                                      </p:tavLst>
                                    </p:anim>
                                    <p:anim calcmode="lin" valueType="num">
                                      <p:cBhvr>
                                        <p:cTn id="57" dur="500" fill="hold"/>
                                        <p:tgtEl>
                                          <p:spTgt spid="61"/>
                                        </p:tgtEl>
                                        <p:attrNameLst>
                                          <p:attrName>ppt_h</p:attrName>
                                        </p:attrNameLst>
                                      </p:cBhvr>
                                      <p:tavLst>
                                        <p:tav tm="0">
                                          <p:val>
                                            <p:fltVal val="0"/>
                                          </p:val>
                                        </p:tav>
                                        <p:tav tm="100000">
                                          <p:val>
                                            <p:strVal val="#ppt_h"/>
                                          </p:val>
                                        </p:tav>
                                      </p:tavLst>
                                    </p:anim>
                                    <p:animEffect transition="in" filter="fade">
                                      <p:cBhvr>
                                        <p:cTn id="5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6" grpId="0"/>
      <p:bldP spid="26" grpId="1"/>
      <p:bldP spid="27" grpId="0"/>
      <p:bldP spid="27" grpId="1"/>
      <p:bldP spid="29" grpId="0"/>
      <p:bldP spid="29" grpId="1"/>
      <p:bldP spid="30" grpId="0"/>
      <p:bldP spid="30" grpId="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8"/>
          <p:cNvSpPr>
            <a:spLocks noGrp="1"/>
          </p:cNvSpPr>
          <p:nvPr>
            <p:ph type="title"/>
          </p:nvPr>
        </p:nvSpPr>
        <p:spPr/>
        <p:txBody>
          <a:bodyPr/>
          <a:lstStyle/>
          <a:p>
            <a:r>
              <a:rPr lang="en-US" sz="4313" dirty="0"/>
              <a:t>Digital marketing website</a:t>
            </a:r>
            <a:br>
              <a:rPr lang="en-US" sz="4313" dirty="0"/>
            </a:br>
            <a:r>
              <a:rPr lang="en-US" sz="3137" spc="-147" dirty="0">
                <a:gradFill>
                  <a:gsLst>
                    <a:gs pos="1250">
                      <a:schemeClr val="accent5"/>
                    </a:gs>
                    <a:gs pos="100000">
                      <a:schemeClr val="accent5"/>
                    </a:gs>
                  </a:gsLst>
                  <a:lin ang="5400000" scaled="0"/>
                </a:gradFill>
              </a:rPr>
              <a:t>Enable global campaigns, digital events, and rich customer communications</a:t>
            </a:r>
            <a:br>
              <a:rPr lang="en-US" sz="4313" dirty="0"/>
            </a:br>
            <a:endParaRPr lang="en-US" sz="4313" dirty="0"/>
          </a:p>
        </p:txBody>
      </p:sp>
      <p:sp>
        <p:nvSpPr>
          <p:cNvPr id="4" name="TextBox 3">
            <a:extLst>
              <a:ext uri="{FF2B5EF4-FFF2-40B4-BE49-F238E27FC236}">
                <a16:creationId xmlns:a16="http://schemas.microsoft.com/office/drawing/2014/main" id="{D93C4B7A-34E8-42C9-92E2-CF75A755EC2C}"/>
              </a:ext>
            </a:extLst>
          </p:cNvPr>
          <p:cNvSpPr txBox="1"/>
          <p:nvPr/>
        </p:nvSpPr>
        <p:spPr>
          <a:xfrm>
            <a:off x="7311736" y="1629559"/>
            <a:ext cx="4622958" cy="493692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For technical leaders</a:t>
            </a:r>
          </a:p>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endParaRPr kumimoji="0" lang="en-US" sz="686"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Reach global users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scale smoothly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Transform products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through data</a:t>
            </a:r>
            <a:br>
              <a:rPr kumimoji="0" lang="en-US" sz="1765"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3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driven approach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Engage with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your users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with rich media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cross platform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experience with minimal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development redundancy</a:t>
            </a:r>
          </a:p>
        </p:txBody>
      </p:sp>
      <p:sp>
        <p:nvSpPr>
          <p:cNvPr id="140" name="TextBox 139">
            <a:extLst>
              <a:ext uri="{FF2B5EF4-FFF2-40B4-BE49-F238E27FC236}">
                <a16:creationId xmlns:a16="http://schemas.microsoft.com/office/drawing/2014/main" id="{6239D6F3-415A-4DC0-B29E-37E151309028}"/>
              </a:ext>
            </a:extLst>
          </p:cNvPr>
          <p:cNvSpPr txBox="1"/>
          <p:nvPr/>
        </p:nvSpPr>
        <p:spPr>
          <a:xfrm>
            <a:off x="2427934" y="1629559"/>
            <a:ext cx="4626009" cy="466796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For developers</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fast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and fluid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 experience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Push out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feature updates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quickly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Integrate with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the CMS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you love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Go social and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simplify signup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and sign in process</a:t>
            </a:r>
          </a:p>
        </p:txBody>
      </p:sp>
      <p:sp>
        <p:nvSpPr>
          <p:cNvPr id="336" name="TextBox 335">
            <a:extLst>
              <a:ext uri="{FF2B5EF4-FFF2-40B4-BE49-F238E27FC236}">
                <a16:creationId xmlns:a16="http://schemas.microsoft.com/office/drawing/2014/main" id="{6DC5880E-B9EB-4659-9529-7CBE2B396AA0}"/>
              </a:ext>
            </a:extLst>
          </p:cNvPr>
          <p:cNvSpPr txBox="1"/>
          <p:nvPr/>
        </p:nvSpPr>
        <p:spPr>
          <a:xfrm>
            <a:off x="4890301" y="2558415"/>
            <a:ext cx="817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High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availability</a:t>
            </a:r>
          </a:p>
        </p:txBody>
      </p:sp>
      <p:sp>
        <p:nvSpPr>
          <p:cNvPr id="337" name="TextBox 336">
            <a:extLst>
              <a:ext uri="{FF2B5EF4-FFF2-40B4-BE49-F238E27FC236}">
                <a16:creationId xmlns:a16="http://schemas.microsoft.com/office/drawing/2014/main" id="{F98723BC-B219-413C-A84E-676F1FC1ACAE}"/>
              </a:ext>
            </a:extLst>
          </p:cNvPr>
          <p:cNvSpPr txBox="1"/>
          <p:nvPr/>
        </p:nvSpPr>
        <p:spPr>
          <a:xfrm>
            <a:off x="5928023" y="2558415"/>
            <a:ext cx="875218"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Backup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restore</a:t>
            </a:r>
          </a:p>
        </p:txBody>
      </p:sp>
      <p:sp>
        <p:nvSpPr>
          <p:cNvPr id="249" name="TextBox 248">
            <a:extLst>
              <a:ext uri="{FF2B5EF4-FFF2-40B4-BE49-F238E27FC236}">
                <a16:creationId xmlns:a16="http://schemas.microsoft.com/office/drawing/2014/main" id="{7B109EF7-7D23-41C2-A598-B6BE9612D41F}"/>
              </a:ext>
            </a:extLst>
          </p:cNvPr>
          <p:cNvSpPr txBox="1"/>
          <p:nvPr/>
        </p:nvSpPr>
        <p:spPr>
          <a:xfrm>
            <a:off x="10635108" y="3752190"/>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Monitoring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29"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diagnostic</a:t>
            </a:r>
          </a:p>
        </p:txBody>
      </p:sp>
      <p:grpSp>
        <p:nvGrpSpPr>
          <p:cNvPr id="250" name="Group 249">
            <a:extLst>
              <a:ext uri="{FF2B5EF4-FFF2-40B4-BE49-F238E27FC236}">
                <a16:creationId xmlns:a16="http://schemas.microsoft.com/office/drawing/2014/main" id="{FA25E21D-3865-4A8A-884C-D759F9FE0A80}"/>
              </a:ext>
            </a:extLst>
          </p:cNvPr>
          <p:cNvGrpSpPr>
            <a:grpSpLocks noChangeAspect="1"/>
          </p:cNvGrpSpPr>
          <p:nvPr/>
        </p:nvGrpSpPr>
        <p:grpSpPr>
          <a:xfrm>
            <a:off x="11155158" y="3375273"/>
            <a:ext cx="394183" cy="358570"/>
            <a:chOff x="4048125" y="3987800"/>
            <a:chExt cx="773113" cy="703263"/>
          </a:xfrm>
          <a:solidFill>
            <a:schemeClr val="accent2"/>
          </a:solidFill>
        </p:grpSpPr>
        <p:sp>
          <p:nvSpPr>
            <p:cNvPr id="251" name="Freeform 20">
              <a:extLst>
                <a:ext uri="{FF2B5EF4-FFF2-40B4-BE49-F238E27FC236}">
                  <a16:creationId xmlns:a16="http://schemas.microsoft.com/office/drawing/2014/main" id="{F4A8EAF3-D440-47E2-97F0-33F2E2F341DC}"/>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sp>
          <p:nvSpPr>
            <p:cNvPr id="252" name="Freeform 21">
              <a:extLst>
                <a:ext uri="{FF2B5EF4-FFF2-40B4-BE49-F238E27FC236}">
                  <a16:creationId xmlns:a16="http://schemas.microsoft.com/office/drawing/2014/main" id="{8751CD42-5B2B-4167-8EB7-48B199F4CC8C}"/>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53" name="Freeform 22">
              <a:extLst>
                <a:ext uri="{FF2B5EF4-FFF2-40B4-BE49-F238E27FC236}">
                  <a16:creationId xmlns:a16="http://schemas.microsoft.com/office/drawing/2014/main" id="{8652D259-D9FF-44C4-91B9-676E176D4AF8}"/>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54" name="Rectangle 23">
              <a:extLst>
                <a:ext uri="{FF2B5EF4-FFF2-40B4-BE49-F238E27FC236}">
                  <a16:creationId xmlns:a16="http://schemas.microsoft.com/office/drawing/2014/main" id="{A7A4C60B-0BD0-4BA6-81A8-1590998C3323}"/>
                </a:ext>
              </a:extLst>
            </p:cNvPr>
            <p:cNvSpPr>
              <a:spLocks noChangeArrowheads="1"/>
            </p:cNvSpPr>
            <p:nvPr/>
          </p:nvSpPr>
          <p:spPr bwMode="auto">
            <a:xfrm>
              <a:off x="4278313" y="4665663"/>
              <a:ext cx="311150" cy="25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255" name="TextBox 254">
            <a:extLst>
              <a:ext uri="{FF2B5EF4-FFF2-40B4-BE49-F238E27FC236}">
                <a16:creationId xmlns:a16="http://schemas.microsoft.com/office/drawing/2014/main" id="{0CC0AF4C-ADAB-4C07-A986-75FF12E0B791}"/>
              </a:ext>
            </a:extLst>
          </p:cNvPr>
          <p:cNvSpPr txBox="1"/>
          <p:nvPr/>
        </p:nvSpPr>
        <p:spPr>
          <a:xfrm>
            <a:off x="10074875" y="3739740"/>
            <a:ext cx="854790"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A/B testing</a:t>
            </a:r>
          </a:p>
        </p:txBody>
      </p:sp>
      <p:sp>
        <p:nvSpPr>
          <p:cNvPr id="256" name="TextBox 255">
            <a:extLst>
              <a:ext uri="{FF2B5EF4-FFF2-40B4-BE49-F238E27FC236}">
                <a16:creationId xmlns:a16="http://schemas.microsoft.com/office/drawing/2014/main" id="{7FC6575A-00AE-4213-8D25-700868B47A27}"/>
              </a:ext>
            </a:extLst>
          </p:cNvPr>
          <p:cNvSpPr txBox="1"/>
          <p:nvPr/>
        </p:nvSpPr>
        <p:spPr>
          <a:xfrm>
            <a:off x="5648492" y="3616907"/>
            <a:ext cx="1434280" cy="536802"/>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Staged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deployments with slots</a:t>
            </a:r>
          </a:p>
        </p:txBody>
      </p:sp>
      <p:grpSp>
        <p:nvGrpSpPr>
          <p:cNvPr id="279" name="Group 278">
            <a:extLst>
              <a:ext uri="{FF2B5EF4-FFF2-40B4-BE49-F238E27FC236}">
                <a16:creationId xmlns:a16="http://schemas.microsoft.com/office/drawing/2014/main" id="{B9E16E92-2BDB-481B-A901-7826197B2B00}"/>
              </a:ext>
            </a:extLst>
          </p:cNvPr>
          <p:cNvGrpSpPr>
            <a:grpSpLocks noChangeAspect="1"/>
          </p:cNvGrpSpPr>
          <p:nvPr/>
        </p:nvGrpSpPr>
        <p:grpSpPr>
          <a:xfrm>
            <a:off x="5091947" y="3247802"/>
            <a:ext cx="413784" cy="358570"/>
            <a:chOff x="6596640" y="681108"/>
            <a:chExt cx="1125281" cy="876566"/>
          </a:xfrm>
          <a:noFill/>
        </p:grpSpPr>
        <p:pic>
          <p:nvPicPr>
            <p:cNvPr id="280" name="Picture 279">
              <a:extLst>
                <a:ext uri="{FF2B5EF4-FFF2-40B4-BE49-F238E27FC236}">
                  <a16:creationId xmlns:a16="http://schemas.microsoft.com/office/drawing/2014/main" id="{9EB656C0-08A2-40BC-8E39-3B93240A9B22}"/>
                </a:ext>
              </a:extLst>
            </p:cNvPr>
            <p:cNvPicPr>
              <a:picLocks noChangeAspect="1"/>
            </p:cNvPicPr>
            <p:nvPr/>
          </p:nvPicPr>
          <p:blipFill>
            <a:blip r:embed="rId3">
              <a:lum bright="-20000" contrast="20000"/>
            </a:blip>
            <a:stretch>
              <a:fillRect/>
            </a:stretch>
          </p:blipFill>
          <p:spPr>
            <a:xfrm>
              <a:off x="7156959" y="804575"/>
              <a:ext cx="564962" cy="561271"/>
            </a:xfrm>
            <a:prstGeom prst="rect">
              <a:avLst/>
            </a:prstGeom>
            <a:grpFill/>
          </p:spPr>
        </p:pic>
        <p:pic>
          <p:nvPicPr>
            <p:cNvPr id="281" name="Picture 280">
              <a:extLst>
                <a:ext uri="{FF2B5EF4-FFF2-40B4-BE49-F238E27FC236}">
                  <a16:creationId xmlns:a16="http://schemas.microsoft.com/office/drawing/2014/main" id="{3364AE0A-E99D-47F8-AA02-4EC3D141B55E}"/>
                </a:ext>
              </a:extLst>
            </p:cNvPr>
            <p:cNvPicPr>
              <a:picLocks noChangeAspect="1"/>
            </p:cNvPicPr>
            <p:nvPr/>
          </p:nvPicPr>
          <p:blipFill>
            <a:blip r:embed="rId4">
              <a:lum bright="-20000" contrast="20000"/>
            </a:blip>
            <a:stretch>
              <a:fillRect/>
            </a:stretch>
          </p:blipFill>
          <p:spPr>
            <a:xfrm>
              <a:off x="6596640" y="681108"/>
              <a:ext cx="509844" cy="506511"/>
            </a:xfrm>
            <a:prstGeom prst="rect">
              <a:avLst/>
            </a:prstGeom>
            <a:grpFill/>
          </p:spPr>
        </p:pic>
        <p:pic>
          <p:nvPicPr>
            <p:cNvPr id="285" name="Picture 284">
              <a:extLst>
                <a:ext uri="{FF2B5EF4-FFF2-40B4-BE49-F238E27FC236}">
                  <a16:creationId xmlns:a16="http://schemas.microsoft.com/office/drawing/2014/main" id="{08FA8CFB-BF65-438C-B8EC-8F2E64BE2D10}"/>
                </a:ext>
              </a:extLst>
            </p:cNvPr>
            <p:cNvPicPr>
              <a:picLocks noChangeAspect="1"/>
            </p:cNvPicPr>
            <p:nvPr/>
          </p:nvPicPr>
          <p:blipFill>
            <a:blip r:embed="rId5">
              <a:lum bright="-20000" contrast="20000"/>
            </a:blip>
            <a:stretch>
              <a:fillRect/>
            </a:stretch>
          </p:blipFill>
          <p:spPr>
            <a:xfrm>
              <a:off x="6842261" y="1023783"/>
              <a:ext cx="468505" cy="533891"/>
            </a:xfrm>
            <a:prstGeom prst="rect">
              <a:avLst/>
            </a:prstGeom>
            <a:grpFill/>
          </p:spPr>
        </p:pic>
      </p:grpSp>
      <p:sp>
        <p:nvSpPr>
          <p:cNvPr id="309" name="TextBox 308">
            <a:extLst>
              <a:ext uri="{FF2B5EF4-FFF2-40B4-BE49-F238E27FC236}">
                <a16:creationId xmlns:a16="http://schemas.microsoft.com/office/drawing/2014/main" id="{FB846DA7-91BF-407C-B0C3-3914A7366B41}"/>
              </a:ext>
            </a:extLst>
          </p:cNvPr>
          <p:cNvSpPr txBox="1"/>
          <p:nvPr/>
        </p:nvSpPr>
        <p:spPr>
          <a:xfrm>
            <a:off x="4581698" y="3616907"/>
            <a:ext cx="1434280" cy="387447"/>
          </a:xfrm>
          <a:prstGeom prst="rect">
            <a:avLst/>
          </a:prstGeom>
          <a:noFill/>
        </p:spPr>
        <p:txBody>
          <a:bodyPr wrap="square" lIns="87880" tIns="43940" rIns="87880" bIns="43940" rtlCol="0" anchor="b">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SCC integration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CI/CD</a:t>
            </a:r>
          </a:p>
        </p:txBody>
      </p:sp>
      <p:sp>
        <p:nvSpPr>
          <p:cNvPr id="310" name="TextBox 309">
            <a:extLst>
              <a:ext uri="{FF2B5EF4-FFF2-40B4-BE49-F238E27FC236}">
                <a16:creationId xmlns:a16="http://schemas.microsoft.com/office/drawing/2014/main" id="{A1BEC4DF-E121-43C5-8941-9EB9CBD055E1}"/>
              </a:ext>
            </a:extLst>
          </p:cNvPr>
          <p:cNvSpPr txBox="1"/>
          <p:nvPr/>
        </p:nvSpPr>
        <p:spPr>
          <a:xfrm>
            <a:off x="5253777" y="5898894"/>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Easy authentication </a:t>
            </a:r>
          </a:p>
        </p:txBody>
      </p:sp>
      <p:sp>
        <p:nvSpPr>
          <p:cNvPr id="312" name="TextBox 311">
            <a:extLst>
              <a:ext uri="{FF2B5EF4-FFF2-40B4-BE49-F238E27FC236}">
                <a16:creationId xmlns:a16="http://schemas.microsoft.com/office/drawing/2014/main" id="{169A213E-C498-46D9-875A-61FFC518183F}"/>
              </a:ext>
            </a:extLst>
          </p:cNvPr>
          <p:cNvSpPr txBox="1"/>
          <p:nvPr/>
        </p:nvSpPr>
        <p:spPr>
          <a:xfrm>
            <a:off x="4284760" y="4874619"/>
            <a:ext cx="832788"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WordPress</a:t>
            </a:r>
          </a:p>
        </p:txBody>
      </p:sp>
      <p:sp>
        <p:nvSpPr>
          <p:cNvPr id="314" name="TextBox 313">
            <a:extLst>
              <a:ext uri="{FF2B5EF4-FFF2-40B4-BE49-F238E27FC236}">
                <a16:creationId xmlns:a16="http://schemas.microsoft.com/office/drawing/2014/main" id="{64AABBE2-4B01-4168-9F37-AD79254F768F}"/>
              </a:ext>
            </a:extLst>
          </p:cNvPr>
          <p:cNvSpPr txBox="1"/>
          <p:nvPr/>
        </p:nvSpPr>
        <p:spPr>
          <a:xfrm>
            <a:off x="5288080" y="4874619"/>
            <a:ext cx="612779"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Joomla</a:t>
            </a:r>
          </a:p>
        </p:txBody>
      </p:sp>
      <p:sp>
        <p:nvSpPr>
          <p:cNvPr id="317" name="TextBox 316">
            <a:extLst>
              <a:ext uri="{FF2B5EF4-FFF2-40B4-BE49-F238E27FC236}">
                <a16:creationId xmlns:a16="http://schemas.microsoft.com/office/drawing/2014/main" id="{658F4FB0-346D-486B-B623-AB71D1DCA3AA}"/>
              </a:ext>
            </a:extLst>
          </p:cNvPr>
          <p:cNvSpPr txBox="1"/>
          <p:nvPr/>
        </p:nvSpPr>
        <p:spPr>
          <a:xfrm>
            <a:off x="6071815" y="4874619"/>
            <a:ext cx="587635"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Drupal</a:t>
            </a:r>
          </a:p>
        </p:txBody>
      </p:sp>
      <p:sp>
        <p:nvSpPr>
          <p:cNvPr id="318" name="Rectangle 317">
            <a:extLst>
              <a:ext uri="{FF2B5EF4-FFF2-40B4-BE49-F238E27FC236}">
                <a16:creationId xmlns:a16="http://schemas.microsoft.com/office/drawing/2014/main" id="{9B1E041E-328A-44AD-BD13-A5A9B7007457}"/>
              </a:ext>
            </a:extLst>
          </p:cNvPr>
          <p:cNvSpPr/>
          <p:nvPr/>
        </p:nvSpPr>
        <p:spPr>
          <a:xfrm>
            <a:off x="10188601" y="5908192"/>
            <a:ext cx="627340" cy="389227"/>
          </a:xfrm>
          <a:prstGeom prst="rect">
            <a:avLst/>
          </a:prstGeom>
        </p:spPr>
        <p:txBody>
          <a:bodyPr wrap="non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Offline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sync</a:t>
            </a:r>
          </a:p>
        </p:txBody>
      </p:sp>
      <p:sp>
        <p:nvSpPr>
          <p:cNvPr id="328" name="Rectangle 327">
            <a:extLst>
              <a:ext uri="{FF2B5EF4-FFF2-40B4-BE49-F238E27FC236}">
                <a16:creationId xmlns:a16="http://schemas.microsoft.com/office/drawing/2014/main" id="{309A8715-D976-4A98-A9F1-DDC37F3A35FF}"/>
              </a:ext>
            </a:extLst>
          </p:cNvPr>
          <p:cNvSpPr/>
          <p:nvPr/>
        </p:nvSpPr>
        <p:spPr>
          <a:xfrm>
            <a:off x="10886145" y="5908192"/>
            <a:ext cx="932208" cy="389227"/>
          </a:xfrm>
          <a:prstGeom prst="rect">
            <a:avLst/>
          </a:prstGeom>
        </p:spPr>
        <p:txBody>
          <a:bodyPr wrap="non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Push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notifications</a:t>
            </a:r>
          </a:p>
        </p:txBody>
      </p:sp>
      <p:sp>
        <p:nvSpPr>
          <p:cNvPr id="330" name="TextBox 329">
            <a:extLst>
              <a:ext uri="{FF2B5EF4-FFF2-40B4-BE49-F238E27FC236}">
                <a16:creationId xmlns:a16="http://schemas.microsoft.com/office/drawing/2014/main" id="{5D0310A2-E23B-4851-9725-61252D892690}"/>
              </a:ext>
            </a:extLst>
          </p:cNvPr>
          <p:cNvSpPr txBox="1"/>
          <p:nvPr/>
        </p:nvSpPr>
        <p:spPr>
          <a:xfrm>
            <a:off x="10270528" y="4829557"/>
            <a:ext cx="463487"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CDN</a:t>
            </a:r>
          </a:p>
        </p:txBody>
      </p:sp>
      <p:pic>
        <p:nvPicPr>
          <p:cNvPr id="331" name="Picture 330">
            <a:extLst>
              <a:ext uri="{FF2B5EF4-FFF2-40B4-BE49-F238E27FC236}">
                <a16:creationId xmlns:a16="http://schemas.microsoft.com/office/drawing/2014/main" id="{AD123A39-5017-4231-9E4B-1129FA2F899C}"/>
              </a:ext>
            </a:extLst>
          </p:cNvPr>
          <p:cNvPicPr>
            <a:picLocks noChangeAspect="1"/>
          </p:cNvPicPr>
          <p:nvPr/>
        </p:nvPicPr>
        <p:blipFill>
          <a:blip r:embed="rId6"/>
          <a:stretch>
            <a:fillRect/>
          </a:stretch>
        </p:blipFill>
        <p:spPr>
          <a:xfrm>
            <a:off x="10237445" y="4428939"/>
            <a:ext cx="529651" cy="358570"/>
          </a:xfrm>
          <a:prstGeom prst="rect">
            <a:avLst/>
          </a:prstGeom>
        </p:spPr>
      </p:pic>
      <p:pic>
        <p:nvPicPr>
          <p:cNvPr id="332" name="Picture 331">
            <a:extLst>
              <a:ext uri="{FF2B5EF4-FFF2-40B4-BE49-F238E27FC236}">
                <a16:creationId xmlns:a16="http://schemas.microsoft.com/office/drawing/2014/main" id="{3F103611-5289-478F-B463-4DD3AEE08561}"/>
              </a:ext>
            </a:extLst>
          </p:cNvPr>
          <p:cNvPicPr>
            <a:picLocks noChangeAspect="1"/>
          </p:cNvPicPr>
          <p:nvPr/>
        </p:nvPicPr>
        <p:blipFill>
          <a:blip r:embed="rId7"/>
          <a:stretch>
            <a:fillRect/>
          </a:stretch>
        </p:blipFill>
        <p:spPr>
          <a:xfrm>
            <a:off x="11196812" y="4428939"/>
            <a:ext cx="310872" cy="358570"/>
          </a:xfrm>
          <a:prstGeom prst="rect">
            <a:avLst/>
          </a:prstGeom>
        </p:spPr>
      </p:pic>
      <p:sp>
        <p:nvSpPr>
          <p:cNvPr id="333" name="TextBox 332">
            <a:extLst>
              <a:ext uri="{FF2B5EF4-FFF2-40B4-BE49-F238E27FC236}">
                <a16:creationId xmlns:a16="http://schemas.microsoft.com/office/drawing/2014/main" id="{B3A749E6-8A0F-4F2C-A7B6-7663E1F39EF0}"/>
              </a:ext>
            </a:extLst>
          </p:cNvPr>
          <p:cNvSpPr txBox="1"/>
          <p:nvPr/>
        </p:nvSpPr>
        <p:spPr>
          <a:xfrm>
            <a:off x="11027002" y="4829557"/>
            <a:ext cx="650495"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Media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services</a:t>
            </a:r>
          </a:p>
        </p:txBody>
      </p:sp>
      <p:pic>
        <p:nvPicPr>
          <p:cNvPr id="341" name="Picture 340">
            <a:extLst>
              <a:ext uri="{FF2B5EF4-FFF2-40B4-BE49-F238E27FC236}">
                <a16:creationId xmlns:a16="http://schemas.microsoft.com/office/drawing/2014/main" id="{2FBB4543-117C-4659-BB91-6B4F26585BEA}"/>
              </a:ext>
            </a:extLst>
          </p:cNvPr>
          <p:cNvPicPr>
            <a:picLocks noChangeAspect="1"/>
          </p:cNvPicPr>
          <p:nvPr/>
        </p:nvPicPr>
        <p:blipFill>
          <a:blip r:embed="rId8"/>
          <a:stretch>
            <a:fillRect/>
          </a:stretch>
        </p:blipFill>
        <p:spPr>
          <a:xfrm>
            <a:off x="11173103" y="5534910"/>
            <a:ext cx="358292" cy="358570"/>
          </a:xfrm>
          <a:prstGeom prst="rect">
            <a:avLst/>
          </a:prstGeom>
        </p:spPr>
      </p:pic>
      <p:pic>
        <p:nvPicPr>
          <p:cNvPr id="12" name="Picture 11">
            <a:extLst>
              <a:ext uri="{FF2B5EF4-FFF2-40B4-BE49-F238E27FC236}">
                <a16:creationId xmlns:a16="http://schemas.microsoft.com/office/drawing/2014/main" id="{DCE0A2B8-7D35-4217-8C32-A9AE23C79566}"/>
              </a:ext>
            </a:extLst>
          </p:cNvPr>
          <p:cNvPicPr>
            <a:picLocks noChangeAspect="1"/>
          </p:cNvPicPr>
          <p:nvPr/>
        </p:nvPicPr>
        <p:blipFill>
          <a:blip r:embed="rId9"/>
          <a:stretch>
            <a:fillRect/>
          </a:stretch>
        </p:blipFill>
        <p:spPr>
          <a:xfrm>
            <a:off x="4521868" y="4504698"/>
            <a:ext cx="358570" cy="358570"/>
          </a:xfrm>
          <a:prstGeom prst="rect">
            <a:avLst/>
          </a:prstGeom>
        </p:spPr>
      </p:pic>
      <p:pic>
        <p:nvPicPr>
          <p:cNvPr id="2052" name="Picture 4" descr="Image result for joomla logo">
            <a:extLst>
              <a:ext uri="{FF2B5EF4-FFF2-40B4-BE49-F238E27FC236}">
                <a16:creationId xmlns:a16="http://schemas.microsoft.com/office/drawing/2014/main" id="{2054BD18-C88B-4117-A191-1340C74F88B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700" t="15882" r="15372" b="16208"/>
          <a:stretch/>
        </p:blipFill>
        <p:spPr bwMode="auto">
          <a:xfrm>
            <a:off x="5413309" y="4504698"/>
            <a:ext cx="362324" cy="3585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rupal logo">
            <a:extLst>
              <a:ext uri="{FF2B5EF4-FFF2-40B4-BE49-F238E27FC236}">
                <a16:creationId xmlns:a16="http://schemas.microsoft.com/office/drawing/2014/main" id="{38961CBA-5E22-44FD-A568-F56B6D9D33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8758" y="4504698"/>
            <a:ext cx="313749" cy="358570"/>
          </a:xfrm>
          <a:prstGeom prst="rect">
            <a:avLst/>
          </a:prstGeom>
          <a:noFill/>
          <a:extLst>
            <a:ext uri="{909E8E84-426E-40DD-AFC4-6F175D3DCCD1}">
              <a14:hiddenFill xmlns:a14="http://schemas.microsoft.com/office/drawing/2010/main">
                <a:solidFill>
                  <a:srgbClr val="FFFFFF"/>
                </a:solidFill>
              </a14:hiddenFill>
            </a:ext>
          </a:extLst>
        </p:spPr>
      </p:pic>
      <p:sp>
        <p:nvSpPr>
          <p:cNvPr id="238" name="Freeform 28">
            <a:extLst>
              <a:ext uri="{FF2B5EF4-FFF2-40B4-BE49-F238E27FC236}">
                <a16:creationId xmlns:a16="http://schemas.microsoft.com/office/drawing/2014/main" id="{F92713F0-645E-403F-A586-DA8D11FA179C}"/>
              </a:ext>
            </a:extLst>
          </p:cNvPr>
          <p:cNvSpPr>
            <a:spLocks noChangeAspect="1" noEditPoints="1"/>
          </p:cNvSpPr>
          <p:nvPr/>
        </p:nvSpPr>
        <p:spPr bwMode="gray">
          <a:xfrm>
            <a:off x="9869633" y="2308475"/>
            <a:ext cx="337178" cy="35857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chemeClr val="accent1"/>
          </a:solidFill>
          <a:ln>
            <a:noFill/>
          </a:ln>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42" name="TextBox 241">
            <a:extLst>
              <a:ext uri="{FF2B5EF4-FFF2-40B4-BE49-F238E27FC236}">
                <a16:creationId xmlns:a16="http://schemas.microsoft.com/office/drawing/2014/main" id="{5758E526-8DD0-4A41-A3CF-53C1D6E5AF39}"/>
              </a:ext>
            </a:extLst>
          </p:cNvPr>
          <p:cNvSpPr txBox="1"/>
          <p:nvPr/>
        </p:nvSpPr>
        <p:spPr>
          <a:xfrm>
            <a:off x="9733403" y="2720956"/>
            <a:ext cx="609636"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Global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scale</a:t>
            </a:r>
          </a:p>
        </p:txBody>
      </p:sp>
      <p:sp>
        <p:nvSpPr>
          <p:cNvPr id="248" name="TextBox 247">
            <a:extLst>
              <a:ext uri="{FF2B5EF4-FFF2-40B4-BE49-F238E27FC236}">
                <a16:creationId xmlns:a16="http://schemas.microsoft.com/office/drawing/2014/main" id="{7B4804B5-05DB-4F18-A5CA-AD2CAFA98E6F}"/>
              </a:ext>
            </a:extLst>
          </p:cNvPr>
          <p:cNvSpPr txBox="1"/>
          <p:nvPr/>
        </p:nvSpPr>
        <p:spPr>
          <a:xfrm>
            <a:off x="10251021" y="2720956"/>
            <a:ext cx="915291"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Auto scale on demand</a:t>
            </a:r>
          </a:p>
        </p:txBody>
      </p:sp>
      <p:sp>
        <p:nvSpPr>
          <p:cNvPr id="329" name="TextBox 328">
            <a:extLst>
              <a:ext uri="{FF2B5EF4-FFF2-40B4-BE49-F238E27FC236}">
                <a16:creationId xmlns:a16="http://schemas.microsoft.com/office/drawing/2014/main" id="{16F97F7C-53DC-4913-B358-B0991A54CB4E}"/>
              </a:ext>
            </a:extLst>
          </p:cNvPr>
          <p:cNvSpPr txBox="1"/>
          <p:nvPr/>
        </p:nvSpPr>
        <p:spPr>
          <a:xfrm>
            <a:off x="11069432" y="2720956"/>
            <a:ext cx="565635"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Clone </a:t>
            </a:r>
          </a:p>
        </p:txBody>
      </p:sp>
      <p:pic>
        <p:nvPicPr>
          <p:cNvPr id="342" name="Picture 341">
            <a:extLst>
              <a:ext uri="{FF2B5EF4-FFF2-40B4-BE49-F238E27FC236}">
                <a16:creationId xmlns:a16="http://schemas.microsoft.com/office/drawing/2014/main" id="{E79B0ACD-8B0C-4FB7-8BF9-E92120844C11}"/>
              </a:ext>
            </a:extLst>
          </p:cNvPr>
          <p:cNvPicPr>
            <a:picLocks noChangeAspect="1"/>
          </p:cNvPicPr>
          <p:nvPr/>
        </p:nvPicPr>
        <p:blipFill>
          <a:blip r:embed="rId12"/>
          <a:stretch>
            <a:fillRect/>
          </a:stretch>
        </p:blipFill>
        <p:spPr>
          <a:xfrm>
            <a:off x="11181005" y="2308475"/>
            <a:ext cx="342486" cy="358570"/>
          </a:xfrm>
          <a:prstGeom prst="rect">
            <a:avLst/>
          </a:prstGeom>
        </p:spPr>
      </p:pic>
      <p:pic>
        <p:nvPicPr>
          <p:cNvPr id="344" name="Picture 343">
            <a:extLst>
              <a:ext uri="{FF2B5EF4-FFF2-40B4-BE49-F238E27FC236}">
                <a16:creationId xmlns:a16="http://schemas.microsoft.com/office/drawing/2014/main" id="{EF3BB6BF-CE2E-4384-AE21-1E57ABB864A6}"/>
              </a:ext>
            </a:extLst>
          </p:cNvPr>
          <p:cNvPicPr>
            <a:picLocks noChangeAspect="1"/>
          </p:cNvPicPr>
          <p:nvPr/>
        </p:nvPicPr>
        <p:blipFill>
          <a:blip r:embed="rId13"/>
          <a:stretch>
            <a:fillRect/>
          </a:stretch>
        </p:blipFill>
        <p:spPr>
          <a:xfrm>
            <a:off x="10308906" y="5534910"/>
            <a:ext cx="386729" cy="358570"/>
          </a:xfrm>
          <a:prstGeom prst="rect">
            <a:avLst/>
          </a:prstGeom>
        </p:spPr>
      </p:pic>
      <p:pic>
        <p:nvPicPr>
          <p:cNvPr id="3" name="Picture 2">
            <a:extLst>
              <a:ext uri="{FF2B5EF4-FFF2-40B4-BE49-F238E27FC236}">
                <a16:creationId xmlns:a16="http://schemas.microsoft.com/office/drawing/2014/main" id="{23B604BC-E7C6-4CFC-86BE-C3D464375752}"/>
              </a:ext>
            </a:extLst>
          </p:cNvPr>
          <p:cNvPicPr>
            <a:picLocks noChangeAspect="1"/>
          </p:cNvPicPr>
          <p:nvPr/>
        </p:nvPicPr>
        <p:blipFill>
          <a:blip r:embed="rId14">
            <a:duotone>
              <a:schemeClr val="accent1">
                <a:shade val="45000"/>
                <a:satMod val="135000"/>
              </a:schemeClr>
              <a:prstClr val="white"/>
            </a:duotone>
          </a:blip>
          <a:stretch>
            <a:fillRect/>
          </a:stretch>
        </p:blipFill>
        <p:spPr>
          <a:xfrm>
            <a:off x="5438992" y="5632975"/>
            <a:ext cx="1063850" cy="245044"/>
          </a:xfrm>
          <a:prstGeom prst="rect">
            <a:avLst/>
          </a:prstGeom>
        </p:spPr>
      </p:pic>
      <p:cxnSp>
        <p:nvCxnSpPr>
          <p:cNvPr id="14" name="Straight Connector 13">
            <a:extLst>
              <a:ext uri="{FF2B5EF4-FFF2-40B4-BE49-F238E27FC236}">
                <a16:creationId xmlns:a16="http://schemas.microsoft.com/office/drawing/2014/main" id="{3CFE2240-6E8A-49D4-A361-71B2B3A6CDC3}"/>
              </a:ext>
            </a:extLst>
          </p:cNvPr>
          <p:cNvCxnSpPr>
            <a:cxnSpLocks/>
          </p:cNvCxnSpPr>
          <p:nvPr/>
        </p:nvCxnSpPr>
        <p:spPr>
          <a:xfrm>
            <a:off x="2937421" y="3118783"/>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111F79-6D95-45DA-A760-D7236E3F5041}"/>
              </a:ext>
            </a:extLst>
          </p:cNvPr>
          <p:cNvCxnSpPr/>
          <p:nvPr/>
        </p:nvCxnSpPr>
        <p:spPr>
          <a:xfrm>
            <a:off x="2427934" y="1629559"/>
            <a:ext cx="0" cy="4667969"/>
          </a:xfrm>
          <a:prstGeom prst="line">
            <a:avLst/>
          </a:prstGeom>
          <a:solidFill>
            <a:schemeClr val="bg2"/>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1" name="Straight Connector 150">
            <a:extLst>
              <a:ext uri="{FF2B5EF4-FFF2-40B4-BE49-F238E27FC236}">
                <a16:creationId xmlns:a16="http://schemas.microsoft.com/office/drawing/2014/main" id="{F0FBDFF4-F928-4976-B4DA-09CC9B3BDFBF}"/>
              </a:ext>
            </a:extLst>
          </p:cNvPr>
          <p:cNvCxnSpPr/>
          <p:nvPr/>
        </p:nvCxnSpPr>
        <p:spPr>
          <a:xfrm>
            <a:off x="7311736" y="1898519"/>
            <a:ext cx="0" cy="4667969"/>
          </a:xfrm>
          <a:prstGeom prst="line">
            <a:avLst/>
          </a:prstGeom>
          <a:solidFill>
            <a:schemeClr val="bg2"/>
          </a:solid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8C1A2D86-EA46-43C0-993E-E497AC98C4E1}"/>
              </a:ext>
            </a:extLst>
          </p:cNvPr>
          <p:cNvCxnSpPr>
            <a:cxnSpLocks/>
          </p:cNvCxnSpPr>
          <p:nvPr/>
        </p:nvCxnSpPr>
        <p:spPr>
          <a:xfrm>
            <a:off x="2937421" y="4212739"/>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2B56F47-95AF-4733-B308-D04275BF5CED}"/>
              </a:ext>
            </a:extLst>
          </p:cNvPr>
          <p:cNvCxnSpPr>
            <a:cxnSpLocks/>
          </p:cNvCxnSpPr>
          <p:nvPr/>
        </p:nvCxnSpPr>
        <p:spPr>
          <a:xfrm>
            <a:off x="2937421" y="534038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A518892-2972-46E5-83A5-A7D2059AD73C}"/>
              </a:ext>
            </a:extLst>
          </p:cNvPr>
          <p:cNvCxnSpPr>
            <a:cxnSpLocks/>
          </p:cNvCxnSpPr>
          <p:nvPr/>
        </p:nvCxnSpPr>
        <p:spPr>
          <a:xfrm>
            <a:off x="7788661" y="3134728"/>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272B4F2-2179-43B2-AE2C-3362D556ABAA}"/>
              </a:ext>
            </a:extLst>
          </p:cNvPr>
          <p:cNvCxnSpPr>
            <a:cxnSpLocks/>
          </p:cNvCxnSpPr>
          <p:nvPr/>
        </p:nvCxnSpPr>
        <p:spPr>
          <a:xfrm>
            <a:off x="7788661" y="4243584"/>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631C154-5484-4522-9BB4-9DF6388C15B6}"/>
              </a:ext>
            </a:extLst>
          </p:cNvPr>
          <p:cNvCxnSpPr>
            <a:cxnSpLocks/>
          </p:cNvCxnSpPr>
          <p:nvPr/>
        </p:nvCxnSpPr>
        <p:spPr>
          <a:xfrm>
            <a:off x="7788661" y="534038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ECB3EA7B-155F-409A-82C9-337B156B1DA9}"/>
              </a:ext>
            </a:extLst>
          </p:cNvPr>
          <p:cNvGrpSpPr>
            <a:grpSpLocks noChangeAspect="1"/>
          </p:cNvGrpSpPr>
          <p:nvPr/>
        </p:nvGrpSpPr>
        <p:grpSpPr>
          <a:xfrm>
            <a:off x="6211068" y="3233832"/>
            <a:ext cx="309129" cy="372541"/>
            <a:chOff x="5480050" y="2681288"/>
            <a:chExt cx="1238250" cy="1492251"/>
          </a:xfrm>
          <a:solidFill>
            <a:schemeClr val="tx2"/>
          </a:solidFill>
        </p:grpSpPr>
        <p:sp>
          <p:nvSpPr>
            <p:cNvPr id="149" name="Freeform 35">
              <a:extLst>
                <a:ext uri="{FF2B5EF4-FFF2-40B4-BE49-F238E27FC236}">
                  <a16:creationId xmlns:a16="http://schemas.microsoft.com/office/drawing/2014/main" id="{53BDC6A8-43FD-44DB-A164-B247D2DAC397}"/>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79D1F29B-0AE9-46D1-AF0A-417D348843BE}"/>
                </a:ext>
              </a:extLst>
            </p:cNvPr>
            <p:cNvSpPr>
              <a:spLocks noChangeArrowheads="1"/>
            </p:cNvSpPr>
            <p:nvPr/>
          </p:nvSpPr>
          <p:spPr bwMode="auto">
            <a:xfrm>
              <a:off x="640715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Rectangle 151">
              <a:extLst>
                <a:ext uri="{FF2B5EF4-FFF2-40B4-BE49-F238E27FC236}">
                  <a16:creationId xmlns:a16="http://schemas.microsoft.com/office/drawing/2014/main" id="{81D5E3E8-2775-4F10-BA10-477D8F407423}"/>
                </a:ext>
              </a:extLst>
            </p:cNvPr>
            <p:cNvSpPr>
              <a:spLocks noChangeArrowheads="1"/>
            </p:cNvSpPr>
            <p:nvPr/>
          </p:nvSpPr>
          <p:spPr bwMode="auto">
            <a:xfrm>
              <a:off x="622300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Rectangle 155">
              <a:extLst>
                <a:ext uri="{FF2B5EF4-FFF2-40B4-BE49-F238E27FC236}">
                  <a16:creationId xmlns:a16="http://schemas.microsoft.com/office/drawing/2014/main" id="{30EE3356-2585-4732-B48A-C56F69FD723A}"/>
                </a:ext>
              </a:extLst>
            </p:cNvPr>
            <p:cNvSpPr>
              <a:spLocks noChangeArrowheads="1"/>
            </p:cNvSpPr>
            <p:nvPr/>
          </p:nvSpPr>
          <p:spPr bwMode="auto">
            <a:xfrm>
              <a:off x="6043613"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Rectangle 158">
              <a:extLst>
                <a:ext uri="{FF2B5EF4-FFF2-40B4-BE49-F238E27FC236}">
                  <a16:creationId xmlns:a16="http://schemas.microsoft.com/office/drawing/2014/main" id="{FE926DF4-CE76-40BF-BE4F-87120AED685F}"/>
                </a:ext>
              </a:extLst>
            </p:cNvPr>
            <p:cNvSpPr>
              <a:spLocks noChangeArrowheads="1"/>
            </p:cNvSpPr>
            <p:nvPr/>
          </p:nvSpPr>
          <p:spPr bwMode="auto">
            <a:xfrm>
              <a:off x="640715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CEEE8361-714A-4B21-9738-1F8E895CD71B}"/>
                </a:ext>
              </a:extLst>
            </p:cNvPr>
            <p:cNvSpPr>
              <a:spLocks noChangeArrowheads="1"/>
            </p:cNvSpPr>
            <p:nvPr/>
          </p:nvSpPr>
          <p:spPr bwMode="auto">
            <a:xfrm>
              <a:off x="622300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Rectangle 160">
              <a:extLst>
                <a:ext uri="{FF2B5EF4-FFF2-40B4-BE49-F238E27FC236}">
                  <a16:creationId xmlns:a16="http://schemas.microsoft.com/office/drawing/2014/main" id="{03EEA803-5A8C-4EF6-9365-C5274C4D4B9C}"/>
                </a:ext>
              </a:extLst>
            </p:cNvPr>
            <p:cNvSpPr>
              <a:spLocks noChangeArrowheads="1"/>
            </p:cNvSpPr>
            <p:nvPr/>
          </p:nvSpPr>
          <p:spPr bwMode="auto">
            <a:xfrm>
              <a:off x="6043613"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61">
              <a:extLst>
                <a:ext uri="{FF2B5EF4-FFF2-40B4-BE49-F238E27FC236}">
                  <a16:creationId xmlns:a16="http://schemas.microsoft.com/office/drawing/2014/main" id="{BFE36C26-136B-4F0F-A107-3B89BF2DA2D4}"/>
                </a:ext>
              </a:extLst>
            </p:cNvPr>
            <p:cNvSpPr>
              <a:spLocks noChangeArrowheads="1"/>
            </p:cNvSpPr>
            <p:nvPr/>
          </p:nvSpPr>
          <p:spPr bwMode="auto">
            <a:xfrm>
              <a:off x="5862638"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2A2987B8-FD50-4333-B0FE-1E1F2F3DE915}"/>
                </a:ext>
              </a:extLst>
            </p:cNvPr>
            <p:cNvSpPr>
              <a:spLocks noChangeArrowheads="1"/>
            </p:cNvSpPr>
            <p:nvPr/>
          </p:nvSpPr>
          <p:spPr bwMode="auto">
            <a:xfrm>
              <a:off x="5680075"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AC99FB6C-54EC-46D3-B6C9-0E5155C521E3}"/>
                </a:ext>
              </a:extLst>
            </p:cNvPr>
            <p:cNvSpPr>
              <a:spLocks noChangeArrowheads="1"/>
            </p:cNvSpPr>
            <p:nvPr/>
          </p:nvSpPr>
          <p:spPr bwMode="auto">
            <a:xfrm>
              <a:off x="640715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B8A49BED-5EBE-45B4-BC0F-A78169E8E636}"/>
                </a:ext>
              </a:extLst>
            </p:cNvPr>
            <p:cNvSpPr>
              <a:spLocks noChangeArrowheads="1"/>
            </p:cNvSpPr>
            <p:nvPr/>
          </p:nvSpPr>
          <p:spPr bwMode="auto">
            <a:xfrm>
              <a:off x="622300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Rectangle 165">
              <a:extLst>
                <a:ext uri="{FF2B5EF4-FFF2-40B4-BE49-F238E27FC236}">
                  <a16:creationId xmlns:a16="http://schemas.microsoft.com/office/drawing/2014/main" id="{C413819F-04F8-47D3-882F-C8F44B554EE7}"/>
                </a:ext>
              </a:extLst>
            </p:cNvPr>
            <p:cNvSpPr>
              <a:spLocks noChangeArrowheads="1"/>
            </p:cNvSpPr>
            <p:nvPr/>
          </p:nvSpPr>
          <p:spPr bwMode="auto">
            <a:xfrm>
              <a:off x="6043613"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Rectangle 166">
              <a:extLst>
                <a:ext uri="{FF2B5EF4-FFF2-40B4-BE49-F238E27FC236}">
                  <a16:creationId xmlns:a16="http://schemas.microsoft.com/office/drawing/2014/main" id="{53BEF1E7-4868-4330-A256-1AD7263B1AF8}"/>
                </a:ext>
              </a:extLst>
            </p:cNvPr>
            <p:cNvSpPr>
              <a:spLocks noChangeArrowheads="1"/>
            </p:cNvSpPr>
            <p:nvPr/>
          </p:nvSpPr>
          <p:spPr bwMode="auto">
            <a:xfrm>
              <a:off x="5862638"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Rectangle 167">
              <a:extLst>
                <a:ext uri="{FF2B5EF4-FFF2-40B4-BE49-F238E27FC236}">
                  <a16:creationId xmlns:a16="http://schemas.microsoft.com/office/drawing/2014/main" id="{D36B003B-E415-4CC2-BB6F-A8B0E5116A90}"/>
                </a:ext>
              </a:extLst>
            </p:cNvPr>
            <p:cNvSpPr>
              <a:spLocks noChangeArrowheads="1"/>
            </p:cNvSpPr>
            <p:nvPr/>
          </p:nvSpPr>
          <p:spPr bwMode="auto">
            <a:xfrm>
              <a:off x="5680075" y="3683001"/>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Rectangle 31">
              <a:extLst>
                <a:ext uri="{FF2B5EF4-FFF2-40B4-BE49-F238E27FC236}">
                  <a16:creationId xmlns:a16="http://schemas.microsoft.com/office/drawing/2014/main" id="{9C2E344A-4291-4D93-AA26-0C8ED231277B}"/>
                </a:ext>
              </a:extLst>
            </p:cNvPr>
            <p:cNvSpPr>
              <a:spLocks noChangeArrowheads="1"/>
            </p:cNvSpPr>
            <p:nvPr/>
          </p:nvSpPr>
          <p:spPr bwMode="auto">
            <a:xfrm>
              <a:off x="6223000"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Rectangle 32">
              <a:extLst>
                <a:ext uri="{FF2B5EF4-FFF2-40B4-BE49-F238E27FC236}">
                  <a16:creationId xmlns:a16="http://schemas.microsoft.com/office/drawing/2014/main" id="{04F7D545-AF31-40FB-B28A-E4F20E62CEF0}"/>
                </a:ext>
              </a:extLst>
            </p:cNvPr>
            <p:cNvSpPr>
              <a:spLocks noChangeArrowheads="1"/>
            </p:cNvSpPr>
            <p:nvPr/>
          </p:nvSpPr>
          <p:spPr bwMode="auto">
            <a:xfrm>
              <a:off x="6043613" y="3862388"/>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Rectangle 33">
              <a:extLst>
                <a:ext uri="{FF2B5EF4-FFF2-40B4-BE49-F238E27FC236}">
                  <a16:creationId xmlns:a16="http://schemas.microsoft.com/office/drawing/2014/main" id="{A1088906-C26D-44DD-A12C-CD407BE5ACAD}"/>
                </a:ext>
              </a:extLst>
            </p:cNvPr>
            <p:cNvSpPr>
              <a:spLocks noChangeArrowheads="1"/>
            </p:cNvSpPr>
            <p:nvPr/>
          </p:nvSpPr>
          <p:spPr bwMode="auto">
            <a:xfrm>
              <a:off x="5862638"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Rectangle 34">
              <a:extLst>
                <a:ext uri="{FF2B5EF4-FFF2-40B4-BE49-F238E27FC236}">
                  <a16:creationId xmlns:a16="http://schemas.microsoft.com/office/drawing/2014/main" id="{8FD43641-0D3E-4CB7-81A0-821E20CDEB3F}"/>
                </a:ext>
              </a:extLst>
            </p:cNvPr>
            <p:cNvSpPr>
              <a:spLocks noChangeArrowheads="1"/>
            </p:cNvSpPr>
            <p:nvPr/>
          </p:nvSpPr>
          <p:spPr bwMode="auto">
            <a:xfrm>
              <a:off x="5680075"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Freeform 35">
              <a:extLst>
                <a:ext uri="{FF2B5EF4-FFF2-40B4-BE49-F238E27FC236}">
                  <a16:creationId xmlns:a16="http://schemas.microsoft.com/office/drawing/2014/main" id="{9F85176D-B795-48A1-BB84-9F7965468ED5}"/>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36">
              <a:extLst>
                <a:ext uri="{FF2B5EF4-FFF2-40B4-BE49-F238E27FC236}">
                  <a16:creationId xmlns:a16="http://schemas.microsoft.com/office/drawing/2014/main" id="{9A74F691-1566-4BD8-AE97-6C58A75116B3}"/>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5" name="Freeform 82"/>
          <p:cNvSpPr>
            <a:spLocks noChangeAspect="1" noEditPoints="1"/>
          </p:cNvSpPr>
          <p:nvPr/>
        </p:nvSpPr>
        <p:spPr bwMode="auto">
          <a:xfrm>
            <a:off x="10529381" y="2359892"/>
            <a:ext cx="358570" cy="30715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149"/>
          <p:cNvSpPr>
            <a:spLocks noChangeAspect="1" noEditPoints="1"/>
          </p:cNvSpPr>
          <p:nvPr/>
        </p:nvSpPr>
        <p:spPr bwMode="auto">
          <a:xfrm>
            <a:off x="6180217" y="2114883"/>
            <a:ext cx="370833" cy="448212"/>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81" name="Group 538">
            <a:extLst/>
          </p:cNvPr>
          <p:cNvGrpSpPr>
            <a:grpSpLocks noChangeAspect="1"/>
          </p:cNvGrpSpPr>
          <p:nvPr/>
        </p:nvGrpSpPr>
        <p:grpSpPr bwMode="auto">
          <a:xfrm>
            <a:off x="5126870" y="2186597"/>
            <a:ext cx="343935" cy="376498"/>
            <a:chOff x="6703" y="2838"/>
            <a:chExt cx="169" cy="185"/>
          </a:xfrm>
        </p:grpSpPr>
        <p:sp>
          <p:nvSpPr>
            <p:cNvPr id="182" name="Line 539">
              <a:extLst/>
            </p:cNvPr>
            <p:cNvSpPr>
              <a:spLocks noChangeShapeType="1"/>
            </p:cNvSpPr>
            <p:nvPr/>
          </p:nvSpPr>
          <p:spPr bwMode="auto">
            <a:xfrm>
              <a:off x="6803"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Line 540">
              <a:extLst/>
            </p:cNvPr>
            <p:cNvSpPr>
              <a:spLocks noChangeShapeType="1"/>
            </p:cNvSpPr>
            <p:nvPr/>
          </p:nvSpPr>
          <p:spPr bwMode="auto">
            <a:xfrm>
              <a:off x="6768"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Line 541">
              <a:extLst/>
            </p:cNvPr>
            <p:cNvSpPr>
              <a:spLocks noChangeShapeType="1"/>
            </p:cNvSpPr>
            <p:nvPr/>
          </p:nvSpPr>
          <p:spPr bwMode="auto">
            <a:xfrm flipH="1">
              <a:off x="6768"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Line 542">
              <a:extLst/>
            </p:cNvPr>
            <p:cNvSpPr>
              <a:spLocks noChangeShapeType="1"/>
            </p:cNvSpPr>
            <p:nvPr/>
          </p:nvSpPr>
          <p:spPr bwMode="auto">
            <a:xfrm flipH="1">
              <a:off x="6803"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Line 543">
              <a:extLst/>
            </p:cNvPr>
            <p:cNvSpPr>
              <a:spLocks noChangeShapeType="1"/>
            </p:cNvSpPr>
            <p:nvPr/>
          </p:nvSpPr>
          <p:spPr bwMode="auto">
            <a:xfrm>
              <a:off x="6824"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Line 544">
              <a:extLst/>
            </p:cNvPr>
            <p:cNvSpPr>
              <a:spLocks noChangeShapeType="1"/>
            </p:cNvSpPr>
            <p:nvPr/>
          </p:nvSpPr>
          <p:spPr bwMode="auto">
            <a:xfrm>
              <a:off x="6741"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Line 545">
              <a:extLst/>
            </p:cNvPr>
            <p:cNvSpPr>
              <a:spLocks noChangeShapeType="1"/>
            </p:cNvSpPr>
            <p:nvPr/>
          </p:nvSpPr>
          <p:spPr bwMode="auto">
            <a:xfrm flipV="1">
              <a:off x="6824"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Line 546">
              <a:extLst/>
            </p:cNvPr>
            <p:cNvSpPr>
              <a:spLocks noChangeShapeType="1"/>
            </p:cNvSpPr>
            <p:nvPr/>
          </p:nvSpPr>
          <p:spPr bwMode="auto">
            <a:xfrm flipV="1">
              <a:off x="6741"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Oval 547">
              <a:extLst/>
            </p:cNvPr>
            <p:cNvSpPr>
              <a:spLocks noChangeArrowheads="1"/>
            </p:cNvSpPr>
            <p:nvPr/>
          </p:nvSpPr>
          <p:spPr bwMode="auto">
            <a:xfrm>
              <a:off x="6753" y="2896"/>
              <a:ext cx="69" cy="71"/>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5" name="Picture 4">
            <a:extLst>
              <a:ext uri="{FF2B5EF4-FFF2-40B4-BE49-F238E27FC236}">
                <a16:creationId xmlns:a16="http://schemas.microsoft.com/office/drawing/2014/main" id="{050C2B93-09B5-487C-96EF-42057D61852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25712" y="3339617"/>
            <a:ext cx="353116" cy="353116"/>
          </a:xfrm>
          <a:prstGeom prst="rect">
            <a:avLst/>
          </a:prstGeom>
        </p:spPr>
      </p:pic>
      <p:grpSp>
        <p:nvGrpSpPr>
          <p:cNvPr id="6" name="Group 5">
            <a:extLst>
              <a:ext uri="{FF2B5EF4-FFF2-40B4-BE49-F238E27FC236}">
                <a16:creationId xmlns:a16="http://schemas.microsoft.com/office/drawing/2014/main" id="{C3BF9D44-6763-46FC-82E0-6372338F7E55}"/>
              </a:ext>
            </a:extLst>
          </p:cNvPr>
          <p:cNvGrpSpPr/>
          <p:nvPr/>
        </p:nvGrpSpPr>
        <p:grpSpPr>
          <a:xfrm>
            <a:off x="296827" y="1898519"/>
            <a:ext cx="1918845" cy="1918845"/>
            <a:chOff x="296827" y="1898519"/>
            <a:chExt cx="1918845" cy="1918845"/>
          </a:xfrm>
        </p:grpSpPr>
        <p:sp>
          <p:nvSpPr>
            <p:cNvPr id="530" name="Oval 529">
              <a:extLst>
                <a:ext uri="{FF2B5EF4-FFF2-40B4-BE49-F238E27FC236}">
                  <a16:creationId xmlns:a16="http://schemas.microsoft.com/office/drawing/2014/main" id="{795699E3-CD77-4768-B7A4-367085DC452A}"/>
                </a:ext>
              </a:extLst>
            </p:cNvPr>
            <p:cNvSpPr/>
            <p:nvPr/>
          </p:nvSpPr>
          <p:spPr bwMode="auto">
            <a:xfrm>
              <a:off x="296827" y="1898519"/>
              <a:ext cx="1918845" cy="1918845"/>
            </a:xfrm>
            <a:prstGeom prst="ellipse">
              <a:avLst/>
            </a:prstGeom>
            <a:solidFill>
              <a:schemeClr val="bg2"/>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1" name="AutoShape 3">
              <a:extLst>
                <a:ext uri="{FF2B5EF4-FFF2-40B4-BE49-F238E27FC236}">
                  <a16:creationId xmlns:a16="http://schemas.microsoft.com/office/drawing/2014/main" id="{E051A921-7528-498A-8C94-9001262EE844}"/>
                </a:ext>
              </a:extLst>
            </p:cNvPr>
            <p:cNvSpPr>
              <a:spLocks noChangeAspect="1" noChangeArrowheads="1" noTextEdit="1"/>
            </p:cNvSpPr>
            <p:nvPr/>
          </p:nvSpPr>
          <p:spPr bwMode="auto">
            <a:xfrm>
              <a:off x="309757" y="2386446"/>
              <a:ext cx="1760308" cy="121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2" name="Freeform 321">
              <a:extLst>
                <a:ext uri="{FF2B5EF4-FFF2-40B4-BE49-F238E27FC236}">
                  <a16:creationId xmlns:a16="http://schemas.microsoft.com/office/drawing/2014/main" id="{A0370D75-BCA7-4046-A7AA-D4C6706FAB30}"/>
                </a:ext>
              </a:extLst>
            </p:cNvPr>
            <p:cNvSpPr>
              <a:spLocks/>
            </p:cNvSpPr>
            <p:nvPr/>
          </p:nvSpPr>
          <p:spPr bwMode="auto">
            <a:xfrm rot="384771">
              <a:off x="416654" y="2917053"/>
              <a:ext cx="406826" cy="641494"/>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3" name="Freeform 8">
              <a:extLst>
                <a:ext uri="{FF2B5EF4-FFF2-40B4-BE49-F238E27FC236}">
                  <a16:creationId xmlns:a16="http://schemas.microsoft.com/office/drawing/2014/main" id="{BC8E4B2F-8F26-4163-9B58-BD5C98C669D6}"/>
                </a:ext>
              </a:extLst>
            </p:cNvPr>
            <p:cNvSpPr>
              <a:spLocks/>
            </p:cNvSpPr>
            <p:nvPr/>
          </p:nvSpPr>
          <p:spPr bwMode="auto">
            <a:xfrm>
              <a:off x="500761" y="2389677"/>
              <a:ext cx="1536290" cy="875327"/>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34" name="Freeform 9">
              <a:extLst>
                <a:ext uri="{FF2B5EF4-FFF2-40B4-BE49-F238E27FC236}">
                  <a16:creationId xmlns:a16="http://schemas.microsoft.com/office/drawing/2014/main" id="{2CF9AF6C-4E47-4534-8CA7-56C101E74983}"/>
                </a:ext>
              </a:extLst>
            </p:cNvPr>
            <p:cNvSpPr>
              <a:spLocks/>
            </p:cNvSpPr>
            <p:nvPr/>
          </p:nvSpPr>
          <p:spPr bwMode="auto">
            <a:xfrm>
              <a:off x="619844" y="2495190"/>
              <a:ext cx="1300482" cy="656764"/>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5" name="Freeform 161">
              <a:extLst>
                <a:ext uri="{FF2B5EF4-FFF2-40B4-BE49-F238E27FC236}">
                  <a16:creationId xmlns:a16="http://schemas.microsoft.com/office/drawing/2014/main" id="{7F1376D2-5861-4C7A-84CE-D34A4A2DA4F6}"/>
                </a:ext>
              </a:extLst>
            </p:cNvPr>
            <p:cNvSpPr>
              <a:spLocks/>
            </p:cNvSpPr>
            <p:nvPr/>
          </p:nvSpPr>
          <p:spPr bwMode="auto">
            <a:xfrm>
              <a:off x="418228" y="2817111"/>
              <a:ext cx="179214" cy="177650"/>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6" name="Freeform 162">
              <a:extLst>
                <a:ext uri="{FF2B5EF4-FFF2-40B4-BE49-F238E27FC236}">
                  <a16:creationId xmlns:a16="http://schemas.microsoft.com/office/drawing/2014/main" id="{12CA91F3-BDD1-470D-B2CE-0CBD58A091A7}"/>
                </a:ext>
              </a:extLst>
            </p:cNvPr>
            <p:cNvSpPr>
              <a:spLocks/>
            </p:cNvSpPr>
            <p:nvPr/>
          </p:nvSpPr>
          <p:spPr bwMode="auto">
            <a:xfrm>
              <a:off x="418228" y="2898938"/>
              <a:ext cx="108471" cy="24978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7" name="Freeform 163">
              <a:extLst>
                <a:ext uri="{FF2B5EF4-FFF2-40B4-BE49-F238E27FC236}">
                  <a16:creationId xmlns:a16="http://schemas.microsoft.com/office/drawing/2014/main" id="{972D0BED-C780-437C-901D-AED58EDED0C2}"/>
                </a:ext>
              </a:extLst>
            </p:cNvPr>
            <p:cNvSpPr>
              <a:spLocks/>
            </p:cNvSpPr>
            <p:nvPr/>
          </p:nvSpPr>
          <p:spPr bwMode="auto">
            <a:xfrm>
              <a:off x="507835" y="2817111"/>
              <a:ext cx="51877" cy="409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8" name="Freeform 323">
              <a:extLst>
                <a:ext uri="{FF2B5EF4-FFF2-40B4-BE49-F238E27FC236}">
                  <a16:creationId xmlns:a16="http://schemas.microsoft.com/office/drawing/2014/main" id="{F42E8277-1AF0-47EE-B76A-151E4074AEB1}"/>
                </a:ext>
              </a:extLst>
            </p:cNvPr>
            <p:cNvSpPr>
              <a:spLocks/>
            </p:cNvSpPr>
            <p:nvPr/>
          </p:nvSpPr>
          <p:spPr bwMode="auto">
            <a:xfrm>
              <a:off x="488970" y="3070127"/>
              <a:ext cx="179214" cy="402208"/>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9" name="Freeform 165">
              <a:extLst>
                <a:ext uri="{FF2B5EF4-FFF2-40B4-BE49-F238E27FC236}">
                  <a16:creationId xmlns:a16="http://schemas.microsoft.com/office/drawing/2014/main" id="{AE837F8A-B302-4C65-84A9-40CBC6CFC8D3}"/>
                </a:ext>
              </a:extLst>
            </p:cNvPr>
            <p:cNvSpPr>
              <a:spLocks/>
            </p:cNvSpPr>
            <p:nvPr/>
          </p:nvSpPr>
          <p:spPr bwMode="auto">
            <a:xfrm>
              <a:off x="668185" y="3265003"/>
              <a:ext cx="149738" cy="8936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76" name="Picture 175">
              <a:extLst>
                <a:ext uri="{FF2B5EF4-FFF2-40B4-BE49-F238E27FC236}">
                  <a16:creationId xmlns:a16="http://schemas.microsoft.com/office/drawing/2014/main" id="{A5F55985-C018-4DD8-9248-CB1F1573A9B8}"/>
                </a:ext>
              </a:extLst>
            </p:cNvPr>
            <p:cNvPicPr>
              <a:picLocks noChangeAspect="1"/>
            </p:cNvPicPr>
            <p:nvPr/>
          </p:nvPicPr>
          <p:blipFill>
            <a:blip r:embed="rId16"/>
            <a:stretch>
              <a:fillRect/>
            </a:stretch>
          </p:blipFill>
          <p:spPr>
            <a:xfrm>
              <a:off x="666810" y="2560328"/>
              <a:ext cx="1204191" cy="526488"/>
            </a:xfrm>
            <a:prstGeom prst="rect">
              <a:avLst/>
            </a:prstGeom>
          </p:spPr>
        </p:pic>
        <p:sp>
          <p:nvSpPr>
            <p:cNvPr id="178" name="Freeform 166">
              <a:extLst>
                <a:ext uri="{FF2B5EF4-FFF2-40B4-BE49-F238E27FC236}">
                  <a16:creationId xmlns:a16="http://schemas.microsoft.com/office/drawing/2014/main" id="{95B83BE3-5962-4ACD-AEA9-8405284F1C0C}"/>
                </a:ext>
              </a:extLst>
            </p:cNvPr>
            <p:cNvSpPr>
              <a:spLocks/>
            </p:cNvSpPr>
            <p:nvPr/>
          </p:nvSpPr>
          <p:spPr bwMode="auto">
            <a:xfrm>
              <a:off x="1064342" y="2950617"/>
              <a:ext cx="292402" cy="262706"/>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167">
              <a:extLst>
                <a:ext uri="{FF2B5EF4-FFF2-40B4-BE49-F238E27FC236}">
                  <a16:creationId xmlns:a16="http://schemas.microsoft.com/office/drawing/2014/main" id="{3826DB66-4D41-4444-9A88-57570E361A6D}"/>
                </a:ext>
              </a:extLst>
            </p:cNvPr>
            <p:cNvSpPr>
              <a:spLocks/>
            </p:cNvSpPr>
            <p:nvPr/>
          </p:nvSpPr>
          <p:spPr bwMode="auto">
            <a:xfrm>
              <a:off x="1079670" y="2960308"/>
              <a:ext cx="82532" cy="78596"/>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68">
              <a:extLst>
                <a:ext uri="{FF2B5EF4-FFF2-40B4-BE49-F238E27FC236}">
                  <a16:creationId xmlns:a16="http://schemas.microsoft.com/office/drawing/2014/main" id="{58CF874E-8C4B-41DD-8CB9-9994B7214E1C}"/>
                </a:ext>
              </a:extLst>
            </p:cNvPr>
            <p:cNvSpPr>
              <a:spLocks/>
            </p:cNvSpPr>
            <p:nvPr/>
          </p:nvSpPr>
          <p:spPr bwMode="auto">
            <a:xfrm>
              <a:off x="1120937" y="3001221"/>
              <a:ext cx="41266" cy="3445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169">
              <a:extLst>
                <a:ext uri="{FF2B5EF4-FFF2-40B4-BE49-F238E27FC236}">
                  <a16:creationId xmlns:a16="http://schemas.microsoft.com/office/drawing/2014/main" id="{317E8AF0-50A9-42AD-AE26-25DCB8B4FFFD}"/>
                </a:ext>
              </a:extLst>
            </p:cNvPr>
            <p:cNvSpPr>
              <a:spLocks/>
            </p:cNvSpPr>
            <p:nvPr/>
          </p:nvSpPr>
          <p:spPr bwMode="auto">
            <a:xfrm>
              <a:off x="1158666" y="3035674"/>
              <a:ext cx="36550" cy="3445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170">
              <a:extLst>
                <a:ext uri="{FF2B5EF4-FFF2-40B4-BE49-F238E27FC236}">
                  <a16:creationId xmlns:a16="http://schemas.microsoft.com/office/drawing/2014/main" id="{714D0C6A-5B33-4B5F-AAAE-3276A2BB6FE7}"/>
                </a:ext>
              </a:extLst>
            </p:cNvPr>
            <p:cNvSpPr>
              <a:spLocks/>
            </p:cNvSpPr>
            <p:nvPr/>
          </p:nvSpPr>
          <p:spPr bwMode="auto">
            <a:xfrm>
              <a:off x="1172815" y="3049671"/>
              <a:ext cx="37729" cy="3445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Freeform 171">
              <a:extLst>
                <a:ext uri="{FF2B5EF4-FFF2-40B4-BE49-F238E27FC236}">
                  <a16:creationId xmlns:a16="http://schemas.microsoft.com/office/drawing/2014/main" id="{3541B09C-1FBE-4A15-A799-D493F81B4544}"/>
                </a:ext>
              </a:extLst>
            </p:cNvPr>
            <p:cNvSpPr>
              <a:spLocks/>
            </p:cNvSpPr>
            <p:nvPr/>
          </p:nvSpPr>
          <p:spPr bwMode="auto">
            <a:xfrm>
              <a:off x="1172815" y="3046441"/>
              <a:ext cx="18865" cy="17227"/>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Freeform 172">
              <a:extLst>
                <a:ext uri="{FF2B5EF4-FFF2-40B4-BE49-F238E27FC236}">
                  <a16:creationId xmlns:a16="http://schemas.microsoft.com/office/drawing/2014/main" id="{0BB93E18-5088-4EAF-BCB3-3FB922ED8568}"/>
                </a:ext>
              </a:extLst>
            </p:cNvPr>
            <p:cNvSpPr>
              <a:spLocks/>
            </p:cNvSpPr>
            <p:nvPr/>
          </p:nvSpPr>
          <p:spPr bwMode="auto">
            <a:xfrm>
              <a:off x="1181067" y="3052901"/>
              <a:ext cx="17685" cy="20457"/>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Freeform 173">
              <a:extLst>
                <a:ext uri="{FF2B5EF4-FFF2-40B4-BE49-F238E27FC236}">
                  <a16:creationId xmlns:a16="http://schemas.microsoft.com/office/drawing/2014/main" id="{671DB9DA-9FD3-420C-B6A1-F939AC2CCD79}"/>
                </a:ext>
              </a:extLst>
            </p:cNvPr>
            <p:cNvSpPr>
              <a:spLocks/>
            </p:cNvSpPr>
            <p:nvPr/>
          </p:nvSpPr>
          <p:spPr bwMode="auto">
            <a:xfrm>
              <a:off x="1240020" y="3107810"/>
              <a:ext cx="37729" cy="3445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174">
              <a:extLst>
                <a:ext uri="{FF2B5EF4-FFF2-40B4-BE49-F238E27FC236}">
                  <a16:creationId xmlns:a16="http://schemas.microsoft.com/office/drawing/2014/main" id="{13AAE91D-083C-477A-8B2D-503CB5D16C41}"/>
                </a:ext>
              </a:extLst>
            </p:cNvPr>
            <p:cNvSpPr>
              <a:spLocks/>
            </p:cNvSpPr>
            <p:nvPr/>
          </p:nvSpPr>
          <p:spPr bwMode="auto">
            <a:xfrm>
              <a:off x="1255347" y="3125037"/>
              <a:ext cx="37729" cy="3445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175">
              <a:extLst>
                <a:ext uri="{FF2B5EF4-FFF2-40B4-BE49-F238E27FC236}">
                  <a16:creationId xmlns:a16="http://schemas.microsoft.com/office/drawing/2014/main" id="{9F9C0D86-BBF7-40E8-815E-3C3EF8F73343}"/>
                </a:ext>
              </a:extLst>
            </p:cNvPr>
            <p:cNvSpPr>
              <a:spLocks/>
            </p:cNvSpPr>
            <p:nvPr/>
          </p:nvSpPr>
          <p:spPr bwMode="auto">
            <a:xfrm>
              <a:off x="1251809" y="3121807"/>
              <a:ext cx="22402" cy="16150"/>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176">
              <a:extLst>
                <a:ext uri="{FF2B5EF4-FFF2-40B4-BE49-F238E27FC236}">
                  <a16:creationId xmlns:a16="http://schemas.microsoft.com/office/drawing/2014/main" id="{CD56F85E-FFCE-4A69-AC08-C51F1286E6C1}"/>
                </a:ext>
              </a:extLst>
            </p:cNvPr>
            <p:cNvSpPr>
              <a:spLocks/>
            </p:cNvSpPr>
            <p:nvPr/>
          </p:nvSpPr>
          <p:spPr bwMode="auto">
            <a:xfrm>
              <a:off x="1262421" y="3128267"/>
              <a:ext cx="18865" cy="17227"/>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177">
              <a:extLst>
                <a:ext uri="{FF2B5EF4-FFF2-40B4-BE49-F238E27FC236}">
                  <a16:creationId xmlns:a16="http://schemas.microsoft.com/office/drawing/2014/main" id="{4770C8CD-B1C8-4050-8F17-B036DEAC06C4}"/>
                </a:ext>
              </a:extLst>
            </p:cNvPr>
            <p:cNvSpPr>
              <a:spLocks/>
            </p:cNvSpPr>
            <p:nvPr/>
          </p:nvSpPr>
          <p:spPr bwMode="auto">
            <a:xfrm>
              <a:off x="1311941" y="2977534"/>
              <a:ext cx="287686" cy="177650"/>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Freeform 178">
              <a:extLst>
                <a:ext uri="{FF2B5EF4-FFF2-40B4-BE49-F238E27FC236}">
                  <a16:creationId xmlns:a16="http://schemas.microsoft.com/office/drawing/2014/main" id="{27B073A4-C1AD-43AF-AAB8-C42FF7E54675}"/>
                </a:ext>
              </a:extLst>
            </p:cNvPr>
            <p:cNvSpPr>
              <a:spLocks/>
            </p:cNvSpPr>
            <p:nvPr/>
          </p:nvSpPr>
          <p:spPr bwMode="auto">
            <a:xfrm>
              <a:off x="1277749" y="3018448"/>
              <a:ext cx="504629" cy="455429"/>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Freeform 179">
              <a:extLst>
                <a:ext uri="{FF2B5EF4-FFF2-40B4-BE49-F238E27FC236}">
                  <a16:creationId xmlns:a16="http://schemas.microsoft.com/office/drawing/2014/main" id="{E5D6814E-F4CA-49AC-994C-F581DFAF1A88}"/>
                </a:ext>
              </a:extLst>
            </p:cNvPr>
            <p:cNvSpPr>
              <a:spLocks/>
            </p:cNvSpPr>
            <p:nvPr/>
          </p:nvSpPr>
          <p:spPr bwMode="auto">
            <a:xfrm>
              <a:off x="1337880" y="3076587"/>
              <a:ext cx="108471" cy="9905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180">
              <a:extLst>
                <a:ext uri="{FF2B5EF4-FFF2-40B4-BE49-F238E27FC236}">
                  <a16:creationId xmlns:a16="http://schemas.microsoft.com/office/drawing/2014/main" id="{722D4973-4544-4A32-A1F5-61C018BA7DB8}"/>
                </a:ext>
              </a:extLst>
            </p:cNvPr>
            <p:cNvSpPr>
              <a:spLocks/>
            </p:cNvSpPr>
            <p:nvPr/>
          </p:nvSpPr>
          <p:spPr bwMode="auto">
            <a:xfrm>
              <a:off x="1419233" y="3035674"/>
              <a:ext cx="108471" cy="9905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Freeform 181">
              <a:extLst>
                <a:ext uri="{FF2B5EF4-FFF2-40B4-BE49-F238E27FC236}">
                  <a16:creationId xmlns:a16="http://schemas.microsoft.com/office/drawing/2014/main" id="{AB6B0BD6-B43E-4EF2-8474-099B6F6BFC18}"/>
                </a:ext>
              </a:extLst>
            </p:cNvPr>
            <p:cNvSpPr>
              <a:spLocks/>
            </p:cNvSpPr>
            <p:nvPr/>
          </p:nvSpPr>
          <p:spPr bwMode="auto">
            <a:xfrm>
              <a:off x="1513557" y="3001221"/>
              <a:ext cx="89608" cy="10013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182">
              <a:extLst>
                <a:ext uri="{FF2B5EF4-FFF2-40B4-BE49-F238E27FC236}">
                  <a16:creationId xmlns:a16="http://schemas.microsoft.com/office/drawing/2014/main" id="{DE2A7B6C-2B80-4322-9ADF-D66B20EFDA01}"/>
                </a:ext>
              </a:extLst>
            </p:cNvPr>
            <p:cNvSpPr>
              <a:spLocks/>
            </p:cNvSpPr>
            <p:nvPr/>
          </p:nvSpPr>
          <p:spPr bwMode="auto">
            <a:xfrm>
              <a:off x="1284823" y="3233780"/>
              <a:ext cx="328952" cy="215333"/>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Freeform 183">
              <a:extLst>
                <a:ext uri="{FF2B5EF4-FFF2-40B4-BE49-F238E27FC236}">
                  <a16:creationId xmlns:a16="http://schemas.microsoft.com/office/drawing/2014/main" id="{F21CC887-F1C6-4829-AE0C-31249A56E5AB}"/>
                </a:ext>
              </a:extLst>
            </p:cNvPr>
            <p:cNvSpPr>
              <a:spLocks/>
            </p:cNvSpPr>
            <p:nvPr/>
          </p:nvSpPr>
          <p:spPr bwMode="auto">
            <a:xfrm>
              <a:off x="1262421" y="3213323"/>
              <a:ext cx="183930" cy="174419"/>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184">
              <a:extLst>
                <a:ext uri="{FF2B5EF4-FFF2-40B4-BE49-F238E27FC236}">
                  <a16:creationId xmlns:a16="http://schemas.microsoft.com/office/drawing/2014/main" id="{A3AC5D9D-FD65-4281-9C17-1A58BC89D26D}"/>
                </a:ext>
              </a:extLst>
            </p:cNvPr>
            <p:cNvSpPr>
              <a:spLocks/>
            </p:cNvSpPr>
            <p:nvPr/>
          </p:nvSpPr>
          <p:spPr bwMode="auto">
            <a:xfrm>
              <a:off x="1277749" y="3203634"/>
              <a:ext cx="104935" cy="108744"/>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185">
              <a:extLst>
                <a:ext uri="{FF2B5EF4-FFF2-40B4-BE49-F238E27FC236}">
                  <a16:creationId xmlns:a16="http://schemas.microsoft.com/office/drawing/2014/main" id="{1CB49976-6F91-4DCE-8702-7559306D6564}"/>
                </a:ext>
              </a:extLst>
            </p:cNvPr>
            <p:cNvSpPr>
              <a:spLocks/>
            </p:cNvSpPr>
            <p:nvPr/>
          </p:nvSpPr>
          <p:spPr bwMode="auto">
            <a:xfrm>
              <a:off x="1162203" y="3172410"/>
              <a:ext cx="194541" cy="123816"/>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Freeform 186">
              <a:extLst>
                <a:ext uri="{FF2B5EF4-FFF2-40B4-BE49-F238E27FC236}">
                  <a16:creationId xmlns:a16="http://schemas.microsoft.com/office/drawing/2014/main" id="{FDA2C9F5-3593-4643-8C61-9CD143DBCB5C}"/>
                </a:ext>
              </a:extLst>
            </p:cNvPr>
            <p:cNvSpPr>
              <a:spLocks/>
            </p:cNvSpPr>
            <p:nvPr/>
          </p:nvSpPr>
          <p:spPr bwMode="auto">
            <a:xfrm>
              <a:off x="1162203" y="3210093"/>
              <a:ext cx="70743" cy="48450"/>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Freeform 187">
              <a:extLst>
                <a:ext uri="{FF2B5EF4-FFF2-40B4-BE49-F238E27FC236}">
                  <a16:creationId xmlns:a16="http://schemas.microsoft.com/office/drawing/2014/main" id="{75ED42C4-79B7-4272-AE1E-CA8B50CB4A09}"/>
                </a:ext>
              </a:extLst>
            </p:cNvPr>
            <p:cNvSpPr>
              <a:spLocks/>
            </p:cNvSpPr>
            <p:nvPr/>
          </p:nvSpPr>
          <p:spPr bwMode="auto">
            <a:xfrm>
              <a:off x="1229409" y="3183176"/>
              <a:ext cx="104935" cy="75366"/>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318">
              <a:extLst>
                <a:ext uri="{FF2B5EF4-FFF2-40B4-BE49-F238E27FC236}">
                  <a16:creationId xmlns:a16="http://schemas.microsoft.com/office/drawing/2014/main" id="{636A1671-C0A7-4557-B9C8-AF18695D1B7C}"/>
                </a:ext>
              </a:extLst>
            </p:cNvPr>
            <p:cNvSpPr>
              <a:spLocks/>
            </p:cNvSpPr>
            <p:nvPr/>
          </p:nvSpPr>
          <p:spPr bwMode="auto">
            <a:xfrm rot="20961204">
              <a:off x="1532336" y="3229384"/>
              <a:ext cx="519002" cy="403647"/>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5948521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95144C7-C931-4EEF-8DD1-9B75BD8A3D85}"/>
              </a:ext>
            </a:extLst>
          </p:cNvPr>
          <p:cNvSpPr>
            <a:spLocks noGrp="1"/>
          </p:cNvSpPr>
          <p:nvPr>
            <p:ph type="title"/>
          </p:nvPr>
        </p:nvSpPr>
        <p:spPr/>
        <p:txBody>
          <a:bodyPr/>
          <a:lstStyle/>
          <a:p>
            <a:r>
              <a:rPr lang="en-US" sz="3100" b="1" dirty="0"/>
              <a:t>Branded website with personalized experience and mobile notifications</a:t>
            </a:r>
          </a:p>
        </p:txBody>
      </p:sp>
      <p:sp>
        <p:nvSpPr>
          <p:cNvPr id="56" name="Rectangle 55"/>
          <p:cNvSpPr/>
          <p:nvPr/>
        </p:nvSpPr>
        <p:spPr>
          <a:xfrm>
            <a:off x="8802127" y="1352238"/>
            <a:ext cx="898063" cy="898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6" name="Rectangle 165"/>
          <p:cNvSpPr/>
          <p:nvPr/>
        </p:nvSpPr>
        <p:spPr>
          <a:xfrm>
            <a:off x="8524134" y="2545027"/>
            <a:ext cx="815184" cy="10785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p:cNvSpPr/>
          <p:nvPr/>
        </p:nvSpPr>
        <p:spPr>
          <a:xfrm>
            <a:off x="1562199" y="1837365"/>
            <a:ext cx="1075083" cy="40347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6" name="TextBox 185"/>
          <p:cNvSpPr txBox="1"/>
          <p:nvPr/>
        </p:nvSpPr>
        <p:spPr>
          <a:xfrm>
            <a:off x="1440099" y="5270793"/>
            <a:ext cx="1319280" cy="600695"/>
          </a:xfrm>
          <a:prstGeom prst="rect">
            <a:avLst/>
          </a:prstGeom>
          <a:noFill/>
        </p:spPr>
        <p:txBody>
          <a:bodyPr wrap="square" lIns="175711" tIns="140568" rIns="175711" bIns="140568" rtlCol="0">
            <a:sp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Customer</a:t>
            </a:r>
          </a:p>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mobile</a:t>
            </a:r>
          </a:p>
        </p:txBody>
      </p:sp>
      <p:pic>
        <p:nvPicPr>
          <p:cNvPr id="187" name="Picture 4" descr="Image result for xamarin logo site:microsoft.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13" t="12420" r="10698" b="12503"/>
          <a:stretch/>
        </p:blipFill>
        <p:spPr bwMode="auto">
          <a:xfrm>
            <a:off x="1727011" y="4744993"/>
            <a:ext cx="745459" cy="71304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970345" y="1811769"/>
            <a:ext cx="2669776" cy="9340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2" name="Rectangle 131"/>
          <p:cNvSpPr/>
          <p:nvPr/>
        </p:nvSpPr>
        <p:spPr>
          <a:xfrm>
            <a:off x="4362550" y="1811768"/>
            <a:ext cx="1552417" cy="165705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1" name="Rectangle 130"/>
          <p:cNvSpPr/>
          <p:nvPr/>
        </p:nvSpPr>
        <p:spPr>
          <a:xfrm>
            <a:off x="4362551" y="3509237"/>
            <a:ext cx="4277570" cy="1690513"/>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0" name="Rectangle 119"/>
          <p:cNvSpPr/>
          <p:nvPr/>
        </p:nvSpPr>
        <p:spPr>
          <a:xfrm>
            <a:off x="5786271" y="5385010"/>
            <a:ext cx="3646242" cy="10161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 name="Rectangle 3"/>
          <p:cNvSpPr/>
          <p:nvPr/>
        </p:nvSpPr>
        <p:spPr>
          <a:xfrm>
            <a:off x="3877649" y="1749437"/>
            <a:ext cx="5554864" cy="3509363"/>
          </a:xfrm>
          <a:prstGeom prst="rect">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3" name="Picture 12"/>
          <p:cNvPicPr>
            <a:picLocks noChangeAspect="1"/>
          </p:cNvPicPr>
          <p:nvPr/>
        </p:nvPicPr>
        <p:blipFill>
          <a:blip r:embed="rId4"/>
          <a:stretch>
            <a:fillRect/>
          </a:stretch>
        </p:blipFill>
        <p:spPr>
          <a:xfrm>
            <a:off x="6121775" y="1866585"/>
            <a:ext cx="389191" cy="511683"/>
          </a:xfrm>
          <a:prstGeom prst="rect">
            <a:avLst/>
          </a:prstGeom>
        </p:spPr>
      </p:pic>
      <p:sp>
        <p:nvSpPr>
          <p:cNvPr id="16" name="TextBox 15"/>
          <p:cNvSpPr txBox="1"/>
          <p:nvPr/>
        </p:nvSpPr>
        <p:spPr>
          <a:xfrm>
            <a:off x="5920583" y="2366793"/>
            <a:ext cx="791575" cy="24138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Structured</a:t>
            </a:r>
          </a:p>
        </p:txBody>
      </p:sp>
      <p:pic>
        <p:nvPicPr>
          <p:cNvPr id="157" name="Picture 156"/>
          <p:cNvPicPr>
            <a:picLocks noChangeAspect="1"/>
          </p:cNvPicPr>
          <p:nvPr/>
        </p:nvPicPr>
        <p:blipFill>
          <a:blip r:embed="rId5"/>
          <a:stretch>
            <a:fillRect/>
          </a:stretch>
        </p:blipFill>
        <p:spPr>
          <a:xfrm>
            <a:off x="8011326" y="1900951"/>
            <a:ext cx="518921" cy="442950"/>
          </a:xfrm>
          <a:prstGeom prst="rect">
            <a:avLst/>
          </a:prstGeom>
        </p:spPr>
      </p:pic>
      <p:sp>
        <p:nvSpPr>
          <p:cNvPr id="9" name="TextBox 8"/>
          <p:cNvSpPr txBox="1"/>
          <p:nvPr/>
        </p:nvSpPr>
        <p:spPr>
          <a:xfrm>
            <a:off x="7905232" y="2366793"/>
            <a:ext cx="731110" cy="24138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Storage</a:t>
            </a:r>
          </a:p>
        </p:txBody>
      </p:sp>
      <p:sp>
        <p:nvSpPr>
          <p:cNvPr id="18" name="TextBox 17"/>
          <p:cNvSpPr txBox="1"/>
          <p:nvPr/>
        </p:nvSpPr>
        <p:spPr>
          <a:xfrm>
            <a:off x="7263785" y="2366793"/>
            <a:ext cx="708722" cy="243143"/>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Logging</a:t>
            </a:r>
          </a:p>
        </p:txBody>
      </p:sp>
      <p:pic>
        <p:nvPicPr>
          <p:cNvPr id="81" name="Picture 80"/>
          <p:cNvPicPr>
            <a:picLocks noChangeAspect="1"/>
          </p:cNvPicPr>
          <p:nvPr/>
        </p:nvPicPr>
        <p:blipFill>
          <a:blip r:embed="rId6"/>
          <a:stretch>
            <a:fillRect/>
          </a:stretch>
        </p:blipFill>
        <p:spPr>
          <a:xfrm>
            <a:off x="7358686" y="1900952"/>
            <a:ext cx="518920" cy="442949"/>
          </a:xfrm>
          <a:prstGeom prst="rect">
            <a:avLst/>
          </a:prstGeom>
        </p:spPr>
      </p:pic>
      <p:grpSp>
        <p:nvGrpSpPr>
          <p:cNvPr id="85" name="Group 84"/>
          <p:cNvGrpSpPr/>
          <p:nvPr/>
        </p:nvGrpSpPr>
        <p:grpSpPr>
          <a:xfrm>
            <a:off x="4251718" y="3548034"/>
            <a:ext cx="1106489" cy="623673"/>
            <a:chOff x="9300602" y="940206"/>
            <a:chExt cx="2398677" cy="1352017"/>
          </a:xfrm>
        </p:grpSpPr>
        <p:pic>
          <p:nvPicPr>
            <p:cNvPr id="86" name="Picture 85"/>
            <p:cNvPicPr>
              <a:picLocks noChangeAspect="1"/>
            </p:cNvPicPr>
            <p:nvPr/>
          </p:nvPicPr>
          <p:blipFill>
            <a:blip r:embed="rId7"/>
            <a:stretch>
              <a:fillRect/>
            </a:stretch>
          </p:blipFill>
          <p:spPr>
            <a:xfrm>
              <a:off x="10123622" y="940206"/>
              <a:ext cx="660450" cy="660960"/>
            </a:xfrm>
            <a:prstGeom prst="rect">
              <a:avLst/>
            </a:prstGeom>
          </p:spPr>
        </p:pic>
        <p:sp>
          <p:nvSpPr>
            <p:cNvPr id="87" name="TextBox 86"/>
            <p:cNvSpPr txBox="1"/>
            <p:nvPr/>
          </p:nvSpPr>
          <p:spPr>
            <a:xfrm>
              <a:off x="9300602" y="1438198"/>
              <a:ext cx="2398677" cy="85402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Notification hubs</a:t>
              </a:r>
            </a:p>
          </p:txBody>
        </p:sp>
      </p:grpSp>
      <p:pic>
        <p:nvPicPr>
          <p:cNvPr id="40" name="Picture 39"/>
          <p:cNvPicPr>
            <a:picLocks noChangeAspect="1"/>
          </p:cNvPicPr>
          <p:nvPr/>
        </p:nvPicPr>
        <p:blipFill>
          <a:blip r:embed="rId8">
            <a:clrChange>
              <a:clrFrom>
                <a:srgbClr val="FFFFFF"/>
              </a:clrFrom>
              <a:clrTo>
                <a:srgbClr val="FFFFFF">
                  <a:alpha val="0"/>
                </a:srgbClr>
              </a:clrTo>
            </a:clrChange>
          </a:blip>
          <a:stretch>
            <a:fillRect/>
          </a:stretch>
        </p:blipFill>
        <p:spPr>
          <a:xfrm>
            <a:off x="8590586" y="5427998"/>
            <a:ext cx="584077" cy="577864"/>
          </a:xfrm>
          <a:prstGeom prst="rect">
            <a:avLst/>
          </a:prstGeom>
        </p:spPr>
      </p:pic>
      <p:sp>
        <p:nvSpPr>
          <p:cNvPr id="100" name="TextBox 99"/>
          <p:cNvSpPr txBox="1"/>
          <p:nvPr/>
        </p:nvSpPr>
        <p:spPr>
          <a:xfrm>
            <a:off x="8389590" y="5959072"/>
            <a:ext cx="986067" cy="24138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Visual Studio</a:t>
            </a:r>
          </a:p>
        </p:txBody>
      </p:sp>
      <p:pic>
        <p:nvPicPr>
          <p:cNvPr id="42" name="Picture 41"/>
          <p:cNvPicPr>
            <a:picLocks noChangeAspect="1"/>
          </p:cNvPicPr>
          <p:nvPr/>
        </p:nvPicPr>
        <p:blipFill>
          <a:blip r:embed="rId9">
            <a:clrChange>
              <a:clrFrom>
                <a:srgbClr val="FFFFFF"/>
              </a:clrFrom>
              <a:clrTo>
                <a:srgbClr val="FFFFFF">
                  <a:alpha val="0"/>
                </a:srgbClr>
              </a:clrTo>
            </a:clrChange>
          </a:blip>
          <a:stretch>
            <a:fillRect/>
          </a:stretch>
        </p:blipFill>
        <p:spPr>
          <a:xfrm>
            <a:off x="6879753" y="5423848"/>
            <a:ext cx="584076" cy="586162"/>
          </a:xfrm>
          <a:prstGeom prst="rect">
            <a:avLst/>
          </a:prstGeom>
        </p:spPr>
      </p:pic>
      <p:sp>
        <p:nvSpPr>
          <p:cNvPr id="103" name="TextBox 102"/>
          <p:cNvSpPr txBox="1"/>
          <p:nvPr/>
        </p:nvSpPr>
        <p:spPr>
          <a:xfrm>
            <a:off x="6678758" y="5959072"/>
            <a:ext cx="986067"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Visual Studio</a:t>
            </a:r>
            <a:b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Team Services</a:t>
            </a:r>
          </a:p>
        </p:txBody>
      </p:sp>
      <p:pic>
        <p:nvPicPr>
          <p:cNvPr id="1028" name="Picture 4" descr="Image result for xamarin logo site:microsoft.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13" t="12420" r="10698" b="12503"/>
          <a:stretch/>
        </p:blipFill>
        <p:spPr bwMode="auto">
          <a:xfrm>
            <a:off x="7724191" y="5427088"/>
            <a:ext cx="606035" cy="579685"/>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p:cNvSpPr txBox="1"/>
          <p:nvPr/>
        </p:nvSpPr>
        <p:spPr>
          <a:xfrm>
            <a:off x="7534174" y="5959072"/>
            <a:ext cx="986067" cy="24138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Xamarin</a:t>
            </a:r>
          </a:p>
        </p:txBody>
      </p:sp>
      <p:pic>
        <p:nvPicPr>
          <p:cNvPr id="101" name="Picture 8" descr="Image result for Xamarin Test Cloud icon site:xamarin.com"/>
          <p:cNvPicPr>
            <a:picLocks noChangeAspect="1" noChangeArrowheads="1"/>
          </p:cNvPicPr>
          <p:nvPr/>
        </p:nvPicPr>
        <p:blipFill>
          <a:blip r:embed="rId10"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094894" y="5487153"/>
            <a:ext cx="442962" cy="459553"/>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5823342" y="5959072"/>
            <a:ext cx="986067"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Xamarin</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test cloud</a:t>
            </a:r>
          </a:p>
        </p:txBody>
      </p:sp>
      <p:cxnSp>
        <p:nvCxnSpPr>
          <p:cNvPr id="139" name="Straight Arrow Connector 138"/>
          <p:cNvCxnSpPr>
            <a:cxnSpLocks/>
          </p:cNvCxnSpPr>
          <p:nvPr/>
        </p:nvCxnSpPr>
        <p:spPr>
          <a:xfrm>
            <a:off x="2637282" y="2171490"/>
            <a:ext cx="1884230"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5124605" y="2180739"/>
            <a:ext cx="98645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52" name="Group 151"/>
          <p:cNvGrpSpPr>
            <a:grpSpLocks noChangeAspect="1"/>
          </p:cNvGrpSpPr>
          <p:nvPr/>
        </p:nvGrpSpPr>
        <p:grpSpPr>
          <a:xfrm>
            <a:off x="5738281" y="3313687"/>
            <a:ext cx="1115169" cy="566972"/>
            <a:chOff x="4443225" y="989633"/>
            <a:chExt cx="2267184" cy="1152677"/>
          </a:xfrm>
        </p:grpSpPr>
        <p:sp>
          <p:nvSpPr>
            <p:cNvPr id="153" name="TextBox 152"/>
            <p:cNvSpPr txBox="1"/>
            <p:nvPr/>
          </p:nvSpPr>
          <p:spPr>
            <a:xfrm>
              <a:off x="4443225" y="1344861"/>
              <a:ext cx="2267184" cy="797449"/>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Application insights</a:t>
              </a:r>
            </a:p>
          </p:txBody>
        </p:sp>
        <p:pic>
          <p:nvPicPr>
            <p:cNvPr id="154" name="Picture 153"/>
            <p:cNvPicPr>
              <a:picLocks noChangeAspect="1"/>
            </p:cNvPicPr>
            <p:nvPr/>
          </p:nvPicPr>
          <p:blipFill>
            <a:blip r:embed="rId11"/>
            <a:stretch>
              <a:fillRect/>
            </a:stretch>
          </p:blipFill>
          <p:spPr>
            <a:xfrm>
              <a:off x="4594287" y="989633"/>
              <a:ext cx="427350" cy="660960"/>
            </a:xfrm>
            <a:prstGeom prst="rect">
              <a:avLst/>
            </a:prstGeom>
          </p:spPr>
        </p:pic>
      </p:grpSp>
      <p:cxnSp>
        <p:nvCxnSpPr>
          <p:cNvPr id="156" name="Straight Arrow Connector 155"/>
          <p:cNvCxnSpPr/>
          <p:nvPr/>
        </p:nvCxnSpPr>
        <p:spPr>
          <a:xfrm flipH="1">
            <a:off x="2690698" y="4147168"/>
            <a:ext cx="320033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4407335" y="1911830"/>
            <a:ext cx="878926" cy="781082"/>
            <a:chOff x="7865187" y="1442373"/>
            <a:chExt cx="1118644" cy="994114"/>
          </a:xfrm>
        </p:grpSpPr>
        <p:pic>
          <p:nvPicPr>
            <p:cNvPr id="112" name="Picture 111"/>
            <p:cNvPicPr>
              <a:picLocks noChangeAspect="1"/>
            </p:cNvPicPr>
            <p:nvPr/>
          </p:nvPicPr>
          <p:blipFill>
            <a:blip r:embed="rId12"/>
            <a:stretch>
              <a:fillRect/>
            </a:stretch>
          </p:blipFill>
          <p:spPr>
            <a:xfrm>
              <a:off x="8094642" y="1442373"/>
              <a:ext cx="660450" cy="660960"/>
            </a:xfrm>
            <a:prstGeom prst="rect">
              <a:avLst/>
            </a:prstGeom>
          </p:spPr>
        </p:pic>
        <p:sp>
          <p:nvSpPr>
            <p:cNvPr id="113" name="TextBox 112"/>
            <p:cNvSpPr txBox="1"/>
            <p:nvPr/>
          </p:nvSpPr>
          <p:spPr>
            <a:xfrm>
              <a:off x="7865187" y="2129272"/>
              <a:ext cx="1118644" cy="30721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 Service</a:t>
              </a:r>
            </a:p>
          </p:txBody>
        </p:sp>
      </p:grpSp>
      <p:grpSp>
        <p:nvGrpSpPr>
          <p:cNvPr id="119" name="Group 118"/>
          <p:cNvGrpSpPr/>
          <p:nvPr/>
        </p:nvGrpSpPr>
        <p:grpSpPr>
          <a:xfrm>
            <a:off x="4565294" y="2703360"/>
            <a:ext cx="1160623" cy="748661"/>
            <a:chOff x="543836" y="946150"/>
            <a:chExt cx="1477170" cy="952851"/>
          </a:xfrm>
        </p:grpSpPr>
        <p:sp>
          <p:nvSpPr>
            <p:cNvPr id="128" name="TextBox 127"/>
            <p:cNvSpPr txBox="1"/>
            <p:nvPr/>
          </p:nvSpPr>
          <p:spPr>
            <a:xfrm>
              <a:off x="543836" y="1591786"/>
              <a:ext cx="1477170" cy="30721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Media services</a:t>
              </a:r>
            </a:p>
          </p:txBody>
        </p:sp>
        <p:pic>
          <p:nvPicPr>
            <p:cNvPr id="129" name="Picture 128"/>
            <p:cNvPicPr>
              <a:picLocks noChangeAspect="1"/>
            </p:cNvPicPr>
            <p:nvPr/>
          </p:nvPicPr>
          <p:blipFill>
            <a:blip r:embed="rId13"/>
            <a:stretch>
              <a:fillRect/>
            </a:stretch>
          </p:blipFill>
          <p:spPr>
            <a:xfrm>
              <a:off x="995901" y="946150"/>
              <a:ext cx="573038" cy="660960"/>
            </a:xfrm>
            <a:prstGeom prst="rect">
              <a:avLst/>
            </a:prstGeom>
          </p:spPr>
        </p:pic>
      </p:grpSp>
      <p:pic>
        <p:nvPicPr>
          <p:cNvPr id="174" name="Picture 173"/>
          <p:cNvPicPr>
            <a:picLocks noChangeAspect="1"/>
          </p:cNvPicPr>
          <p:nvPr/>
        </p:nvPicPr>
        <p:blipFill>
          <a:blip r:embed="rId14"/>
          <a:stretch>
            <a:fillRect/>
          </a:stretch>
        </p:blipFill>
        <p:spPr>
          <a:xfrm>
            <a:off x="1844094" y="2013216"/>
            <a:ext cx="511290" cy="442949"/>
          </a:xfrm>
          <a:prstGeom prst="rect">
            <a:avLst/>
          </a:prstGeom>
        </p:spPr>
      </p:pic>
      <p:sp>
        <p:nvSpPr>
          <p:cNvPr id="175" name="TextBox 174"/>
          <p:cNvSpPr txBox="1"/>
          <p:nvPr/>
        </p:nvSpPr>
        <p:spPr>
          <a:xfrm>
            <a:off x="1671305" y="2456164"/>
            <a:ext cx="856868"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Customer browser</a:t>
            </a:r>
          </a:p>
        </p:txBody>
      </p:sp>
      <p:grpSp>
        <p:nvGrpSpPr>
          <p:cNvPr id="176" name="Group 175"/>
          <p:cNvGrpSpPr/>
          <p:nvPr/>
        </p:nvGrpSpPr>
        <p:grpSpPr>
          <a:xfrm>
            <a:off x="3598867" y="2032295"/>
            <a:ext cx="551386" cy="477286"/>
            <a:chOff x="5234713" y="1728396"/>
            <a:chExt cx="701770" cy="607463"/>
          </a:xfrm>
        </p:grpSpPr>
        <p:sp>
          <p:nvSpPr>
            <p:cNvPr id="177" name="TextBox 176"/>
            <p:cNvSpPr txBox="1"/>
            <p:nvPr/>
          </p:nvSpPr>
          <p:spPr>
            <a:xfrm>
              <a:off x="5234713" y="2028643"/>
              <a:ext cx="701770" cy="307216"/>
            </a:xfrm>
            <a:prstGeom prst="rect">
              <a:avLst/>
            </a:prstGeom>
            <a:solidFill>
              <a:schemeClr val="bg1"/>
            </a:solid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CDN</a:t>
              </a:r>
            </a:p>
          </p:txBody>
        </p:sp>
        <p:pic>
          <p:nvPicPr>
            <p:cNvPr id="178" name="Picture 177"/>
            <p:cNvPicPr>
              <a:picLocks noChangeAspect="1"/>
            </p:cNvPicPr>
            <p:nvPr/>
          </p:nvPicPr>
          <p:blipFill>
            <a:blip r:embed="rId15"/>
            <a:stretch>
              <a:fillRect/>
            </a:stretch>
          </p:blipFill>
          <p:spPr>
            <a:xfrm>
              <a:off x="5371814" y="1728396"/>
              <a:ext cx="457200" cy="309521"/>
            </a:xfrm>
            <a:prstGeom prst="rect">
              <a:avLst/>
            </a:prstGeom>
          </p:spPr>
        </p:pic>
      </p:grpSp>
      <p:cxnSp>
        <p:nvCxnSpPr>
          <p:cNvPr id="27" name="Elbow Connector 26"/>
          <p:cNvCxnSpPr>
            <a:stCxn id="154" idx="3"/>
            <a:endCxn id="18" idx="2"/>
          </p:cNvCxnSpPr>
          <p:nvPr/>
        </p:nvCxnSpPr>
        <p:spPr>
          <a:xfrm flipV="1">
            <a:off x="6022786" y="2609936"/>
            <a:ext cx="1595360" cy="86630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6783654" y="3561505"/>
            <a:ext cx="1804919" cy="1593425"/>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7" name="Picture 66"/>
          <p:cNvPicPr>
            <a:picLocks noChangeAspect="1"/>
          </p:cNvPicPr>
          <p:nvPr/>
        </p:nvPicPr>
        <p:blipFill>
          <a:blip r:embed="rId16"/>
          <a:stretch>
            <a:fillRect/>
          </a:stretch>
        </p:blipFill>
        <p:spPr>
          <a:xfrm>
            <a:off x="7841371" y="4498036"/>
            <a:ext cx="518920" cy="305482"/>
          </a:xfrm>
          <a:prstGeom prst="rect">
            <a:avLst/>
          </a:prstGeom>
        </p:spPr>
      </p:pic>
      <p:sp>
        <p:nvSpPr>
          <p:cNvPr id="70" name="TextBox 69"/>
          <p:cNvSpPr txBox="1"/>
          <p:nvPr/>
        </p:nvSpPr>
        <p:spPr>
          <a:xfrm>
            <a:off x="7613084" y="4762219"/>
            <a:ext cx="975488" cy="393954"/>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Cognitive services</a:t>
            </a:r>
          </a:p>
        </p:txBody>
      </p:sp>
      <p:pic>
        <p:nvPicPr>
          <p:cNvPr id="116" name="Picture 115"/>
          <p:cNvPicPr>
            <a:picLocks noChangeAspect="1"/>
          </p:cNvPicPr>
          <p:nvPr/>
        </p:nvPicPr>
        <p:blipFill>
          <a:blip r:embed="rId17"/>
          <a:stretch>
            <a:fillRect/>
          </a:stretch>
        </p:blipFill>
        <p:spPr>
          <a:xfrm>
            <a:off x="7841369" y="3619982"/>
            <a:ext cx="518920" cy="519321"/>
          </a:xfrm>
          <a:prstGeom prst="rect">
            <a:avLst/>
          </a:prstGeom>
        </p:spPr>
      </p:pic>
      <p:sp>
        <p:nvSpPr>
          <p:cNvPr id="118" name="TextBox 117"/>
          <p:cNvSpPr txBox="1"/>
          <p:nvPr/>
        </p:nvSpPr>
        <p:spPr>
          <a:xfrm>
            <a:off x="7756503" y="4112918"/>
            <a:ext cx="688653" cy="393954"/>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Emotion API</a:t>
            </a:r>
          </a:p>
        </p:txBody>
      </p:sp>
      <p:pic>
        <p:nvPicPr>
          <p:cNvPr id="145" name="Picture 144"/>
          <p:cNvPicPr>
            <a:picLocks noChangeAspect="1"/>
          </p:cNvPicPr>
          <p:nvPr/>
        </p:nvPicPr>
        <p:blipFill>
          <a:blip r:embed="rId18"/>
          <a:stretch>
            <a:fillRect/>
          </a:stretch>
        </p:blipFill>
        <p:spPr>
          <a:xfrm>
            <a:off x="6987019" y="3616519"/>
            <a:ext cx="518920" cy="519321"/>
          </a:xfrm>
          <a:prstGeom prst="rect">
            <a:avLst/>
          </a:prstGeom>
        </p:spPr>
      </p:pic>
      <p:sp>
        <p:nvSpPr>
          <p:cNvPr id="159" name="TextBox 158"/>
          <p:cNvSpPr txBox="1"/>
          <p:nvPr/>
        </p:nvSpPr>
        <p:spPr>
          <a:xfrm>
            <a:off x="6713486" y="4104666"/>
            <a:ext cx="1065989" cy="693970"/>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Language Understanding Intelligence Service</a:t>
            </a:r>
          </a:p>
        </p:txBody>
      </p:sp>
      <p:cxnSp>
        <p:nvCxnSpPr>
          <p:cNvPr id="189" name="Straight Arrow Connector 188"/>
          <p:cNvCxnSpPr/>
          <p:nvPr/>
        </p:nvCxnSpPr>
        <p:spPr>
          <a:xfrm flipH="1">
            <a:off x="6452033" y="4143525"/>
            <a:ext cx="326932" cy="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3539373" y="3333722"/>
            <a:ext cx="671783" cy="660651"/>
            <a:chOff x="1614561" y="2474795"/>
            <a:chExt cx="855007" cy="840837"/>
          </a:xfrm>
        </p:grpSpPr>
        <p:sp>
          <p:nvSpPr>
            <p:cNvPr id="59" name="Rectangle 58"/>
            <p:cNvSpPr/>
            <p:nvPr/>
          </p:nvSpPr>
          <p:spPr>
            <a:xfrm>
              <a:off x="1754648" y="2474795"/>
              <a:ext cx="592673" cy="787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8" name="Group 57"/>
            <p:cNvGrpSpPr/>
            <p:nvPr/>
          </p:nvGrpSpPr>
          <p:grpSpPr>
            <a:xfrm>
              <a:off x="1614561" y="2474795"/>
              <a:ext cx="855007" cy="840837"/>
              <a:chOff x="447838" y="1478165"/>
              <a:chExt cx="855007" cy="840837"/>
            </a:xfrm>
          </p:grpSpPr>
          <p:pic>
            <p:nvPicPr>
              <p:cNvPr id="1026" name="Picture 2" descr="Image result for twilio logo"/>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7932" t="17497" r="22670"/>
              <a:stretch/>
            </p:blipFill>
            <p:spPr bwMode="auto">
              <a:xfrm>
                <a:off x="587925" y="1478165"/>
                <a:ext cx="543141" cy="754408"/>
              </a:xfrm>
              <a:prstGeom prst="rect">
                <a:avLst/>
              </a:prstGeom>
              <a:noFill/>
              <a:extLst>
                <a:ext uri="{909E8E84-426E-40DD-AFC4-6F175D3DCCD1}">
                  <a14:hiddenFill xmlns:a14="http://schemas.microsoft.com/office/drawing/2010/main">
                    <a:solidFill>
                      <a:srgbClr val="FFFFFF"/>
                    </a:solidFill>
                  </a14:hiddenFill>
                </a:ext>
              </a:extLst>
            </p:spPr>
          </p:pic>
          <p:sp>
            <p:nvSpPr>
              <p:cNvPr id="194" name="TextBox 193"/>
              <p:cNvSpPr txBox="1"/>
              <p:nvPr/>
            </p:nvSpPr>
            <p:spPr>
              <a:xfrm>
                <a:off x="447838" y="2011787"/>
                <a:ext cx="855007" cy="307215"/>
              </a:xfrm>
              <a:prstGeom prst="rect">
                <a:avLst/>
              </a:prstGeom>
              <a:solidFill>
                <a:schemeClr val="bg1"/>
              </a:solid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Twillio</a:t>
                </a:r>
                <a:endPar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grpSp>
      <p:cxnSp>
        <p:nvCxnSpPr>
          <p:cNvPr id="195" name="Straight Arrow Connector 194"/>
          <p:cNvCxnSpPr/>
          <p:nvPr/>
        </p:nvCxnSpPr>
        <p:spPr>
          <a:xfrm flipH="1">
            <a:off x="4065814" y="3687389"/>
            <a:ext cx="39514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202" name="Group 201"/>
          <p:cNvGrpSpPr/>
          <p:nvPr/>
        </p:nvGrpSpPr>
        <p:grpSpPr>
          <a:xfrm>
            <a:off x="4384434" y="4252763"/>
            <a:ext cx="867495" cy="752594"/>
            <a:chOff x="7902172" y="1442373"/>
            <a:chExt cx="1104096" cy="957857"/>
          </a:xfrm>
        </p:grpSpPr>
        <p:pic>
          <p:nvPicPr>
            <p:cNvPr id="203" name="Picture 202"/>
            <p:cNvPicPr>
              <a:picLocks noChangeAspect="1"/>
            </p:cNvPicPr>
            <p:nvPr/>
          </p:nvPicPr>
          <p:blipFill>
            <a:blip r:embed="rId12"/>
            <a:stretch>
              <a:fillRect/>
            </a:stretch>
          </p:blipFill>
          <p:spPr>
            <a:xfrm>
              <a:off x="8094642" y="1442373"/>
              <a:ext cx="660450" cy="660960"/>
            </a:xfrm>
            <a:prstGeom prst="rect">
              <a:avLst/>
            </a:prstGeom>
          </p:spPr>
        </p:pic>
        <p:sp>
          <p:nvSpPr>
            <p:cNvPr id="204" name="TextBox 203"/>
            <p:cNvSpPr txBox="1"/>
            <p:nvPr/>
          </p:nvSpPr>
          <p:spPr>
            <a:xfrm>
              <a:off x="7902172" y="2093015"/>
              <a:ext cx="1104096" cy="30721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 Service</a:t>
              </a:r>
            </a:p>
          </p:txBody>
        </p:sp>
      </p:grpSp>
      <p:sp>
        <p:nvSpPr>
          <p:cNvPr id="207" name="TextBox 206"/>
          <p:cNvSpPr txBox="1"/>
          <p:nvPr/>
        </p:nvSpPr>
        <p:spPr>
          <a:xfrm>
            <a:off x="1625543" y="4332480"/>
            <a:ext cx="948393"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Bot integration</a:t>
            </a:r>
          </a:p>
        </p:txBody>
      </p:sp>
      <p:pic>
        <p:nvPicPr>
          <p:cNvPr id="1027" name="Picture 4" descr="Image result for facebook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66244" y="3856815"/>
            <a:ext cx="466993" cy="4669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6" descr="Image result for xbox 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66244" y="2949259"/>
            <a:ext cx="466993" cy="466992"/>
          </a:xfrm>
          <a:prstGeom prst="rect">
            <a:avLst/>
          </a:prstGeom>
          <a:noFill/>
          <a:extLst>
            <a:ext uri="{909E8E84-426E-40DD-AFC4-6F175D3DCCD1}">
              <a14:hiddenFill xmlns:a14="http://schemas.microsoft.com/office/drawing/2010/main">
                <a:solidFill>
                  <a:srgbClr val="FFFFFF"/>
                </a:solidFill>
              </a14:hiddenFill>
            </a:ext>
          </a:extLst>
        </p:spPr>
      </p:pic>
      <p:sp>
        <p:nvSpPr>
          <p:cNvPr id="220" name="TextBox 219"/>
          <p:cNvSpPr txBox="1"/>
          <p:nvPr/>
        </p:nvSpPr>
        <p:spPr>
          <a:xfrm>
            <a:off x="1625543" y="3405243"/>
            <a:ext cx="948393" cy="392245"/>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Xbox TV integration</a:t>
            </a:r>
          </a:p>
        </p:txBody>
      </p:sp>
      <p:cxnSp>
        <p:nvCxnSpPr>
          <p:cNvPr id="1035" name="Elbow Connector 1034"/>
          <p:cNvCxnSpPr>
            <a:cxnSpLocks/>
          </p:cNvCxnSpPr>
          <p:nvPr/>
        </p:nvCxnSpPr>
        <p:spPr>
          <a:xfrm rot="10800000">
            <a:off x="2684591" y="3197737"/>
            <a:ext cx="1927188" cy="494946"/>
          </a:xfrm>
          <a:prstGeom prst="bentConnector3">
            <a:avLst>
              <a:gd name="adj1" fmla="val 16277"/>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236388" y="2329332"/>
            <a:ext cx="528260" cy="586426"/>
            <a:chOff x="718513" y="864182"/>
            <a:chExt cx="894341" cy="992817"/>
          </a:xfrm>
        </p:grpSpPr>
        <p:sp>
          <p:nvSpPr>
            <p:cNvPr id="2" name="Rectangle 1"/>
            <p:cNvSpPr/>
            <p:nvPr/>
          </p:nvSpPr>
          <p:spPr>
            <a:xfrm>
              <a:off x="806604" y="864182"/>
              <a:ext cx="806250" cy="584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CMS</a:t>
              </a:r>
            </a:p>
          </p:txBody>
        </p:sp>
        <p:sp>
          <p:nvSpPr>
            <p:cNvPr id="114" name="TextBox 113"/>
            <p:cNvSpPr txBox="1"/>
            <p:nvPr/>
          </p:nvSpPr>
          <p:spPr>
            <a:xfrm>
              <a:off x="718513" y="1448342"/>
              <a:ext cx="839408" cy="408657"/>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cxnSp>
        <p:nvCxnSpPr>
          <p:cNvPr id="11" name="Elbow Connector 10"/>
          <p:cNvCxnSpPr/>
          <p:nvPr/>
        </p:nvCxnSpPr>
        <p:spPr>
          <a:xfrm rot="10800000" flipV="1">
            <a:off x="2664667" y="4546644"/>
            <a:ext cx="1778423" cy="544384"/>
          </a:xfrm>
          <a:prstGeom prst="bentConnector3">
            <a:avLst>
              <a:gd name="adj1" fmla="val 58519"/>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216" name="Group 215"/>
          <p:cNvGrpSpPr/>
          <p:nvPr/>
        </p:nvGrpSpPr>
        <p:grpSpPr>
          <a:xfrm>
            <a:off x="3473506" y="4295322"/>
            <a:ext cx="820508" cy="1209123"/>
            <a:chOff x="713073" y="1055614"/>
            <a:chExt cx="1044294" cy="1538899"/>
          </a:xfrm>
        </p:grpSpPr>
        <p:sp>
          <p:nvSpPr>
            <p:cNvPr id="217" name="TextBox 216"/>
            <p:cNvSpPr txBox="1"/>
            <p:nvPr/>
          </p:nvSpPr>
          <p:spPr>
            <a:xfrm>
              <a:off x="713073" y="1711269"/>
              <a:ext cx="1044294" cy="883244"/>
            </a:xfrm>
            <a:prstGeom prst="rect">
              <a:avLst/>
            </a:prstGeom>
            <a:solidFill>
              <a:schemeClr val="bg1"/>
            </a:solid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b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Directory B2C</a:t>
              </a:r>
            </a:p>
          </p:txBody>
        </p:sp>
        <p:pic>
          <p:nvPicPr>
            <p:cNvPr id="218" name="Picture 217"/>
            <p:cNvPicPr>
              <a:picLocks noChangeAspect="1"/>
            </p:cNvPicPr>
            <p:nvPr/>
          </p:nvPicPr>
          <p:blipFill>
            <a:blip r:embed="rId22"/>
            <a:stretch>
              <a:fillRect/>
            </a:stretch>
          </p:blipFill>
          <p:spPr>
            <a:xfrm>
              <a:off x="904995" y="1055614"/>
              <a:ext cx="660450" cy="660960"/>
            </a:xfrm>
            <a:prstGeom prst="rect">
              <a:avLst/>
            </a:prstGeom>
          </p:spPr>
        </p:pic>
      </p:grpSp>
      <p:cxnSp>
        <p:nvCxnSpPr>
          <p:cNvPr id="140" name="Straight Arrow Connector 139"/>
          <p:cNvCxnSpPr>
            <a:cxnSpLocks/>
          </p:cNvCxnSpPr>
          <p:nvPr/>
        </p:nvCxnSpPr>
        <p:spPr>
          <a:xfrm flipV="1">
            <a:off x="8188007" y="2621982"/>
            <a:ext cx="0" cy="894467"/>
          </a:xfrm>
          <a:prstGeom prst="straightConnector1">
            <a:avLst/>
          </a:prstGeom>
          <a:ln w="28575">
            <a:solidFill>
              <a:schemeClr val="tx1"/>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4983909" y="3523087"/>
            <a:ext cx="883802" cy="631650"/>
            <a:chOff x="7901617" y="2307498"/>
            <a:chExt cx="1574119" cy="1125016"/>
          </a:xfrm>
        </p:grpSpPr>
        <p:pic>
          <p:nvPicPr>
            <p:cNvPr id="136" name="Picture 135"/>
            <p:cNvPicPr>
              <a:picLocks noChangeAspect="1"/>
            </p:cNvPicPr>
            <p:nvPr/>
          </p:nvPicPr>
          <p:blipFill>
            <a:blip r:embed="rId23"/>
            <a:stretch>
              <a:fillRect/>
            </a:stretch>
          </p:blipFill>
          <p:spPr>
            <a:xfrm>
              <a:off x="8320932" y="2307498"/>
              <a:ext cx="835275" cy="777600"/>
            </a:xfrm>
            <a:prstGeom prst="rect">
              <a:avLst/>
            </a:prstGeom>
          </p:spPr>
        </p:pic>
        <p:sp>
          <p:nvSpPr>
            <p:cNvPr id="137" name="TextBox 136"/>
            <p:cNvSpPr txBox="1"/>
            <p:nvPr/>
          </p:nvSpPr>
          <p:spPr>
            <a:xfrm>
              <a:off x="7901617" y="3002597"/>
              <a:ext cx="1574119" cy="429917"/>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Functions</a:t>
              </a:r>
            </a:p>
          </p:txBody>
        </p:sp>
      </p:grpSp>
      <p:cxnSp>
        <p:nvCxnSpPr>
          <p:cNvPr id="26" name="Straight Arrow Connector 25"/>
          <p:cNvCxnSpPr>
            <a:cxnSpLocks/>
          </p:cNvCxnSpPr>
          <p:nvPr/>
        </p:nvCxnSpPr>
        <p:spPr>
          <a:xfrm flipV="1">
            <a:off x="5432734" y="4179335"/>
            <a:ext cx="0" cy="1228057"/>
          </a:xfrm>
          <a:prstGeom prst="straightConnector1">
            <a:avLst/>
          </a:prstGeom>
          <a:ln w="28575">
            <a:solidFill>
              <a:schemeClr val="tx1"/>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nvGrpSpPr>
          <p:cNvPr id="1031" name="Group 1030"/>
          <p:cNvGrpSpPr/>
          <p:nvPr/>
        </p:nvGrpSpPr>
        <p:grpSpPr>
          <a:xfrm>
            <a:off x="7779474" y="2829828"/>
            <a:ext cx="807499" cy="633024"/>
            <a:chOff x="775916" y="1692469"/>
            <a:chExt cx="1027737" cy="805676"/>
          </a:xfrm>
        </p:grpSpPr>
        <p:sp>
          <p:nvSpPr>
            <p:cNvPr id="1030" name="Rectangle 1029"/>
            <p:cNvSpPr/>
            <p:nvPr/>
          </p:nvSpPr>
          <p:spPr>
            <a:xfrm>
              <a:off x="901336" y="1692469"/>
              <a:ext cx="776896" cy="739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11" name="Group 210"/>
            <p:cNvGrpSpPr/>
            <p:nvPr/>
          </p:nvGrpSpPr>
          <p:grpSpPr>
            <a:xfrm>
              <a:off x="775916" y="1725826"/>
              <a:ext cx="1027737" cy="772319"/>
              <a:chOff x="8280184" y="2364724"/>
              <a:chExt cx="1438217" cy="1080786"/>
            </a:xfrm>
          </p:grpSpPr>
          <p:pic>
            <p:nvPicPr>
              <p:cNvPr id="212" name="Picture 211"/>
              <p:cNvPicPr>
                <a:picLocks noChangeAspect="1"/>
              </p:cNvPicPr>
              <p:nvPr/>
            </p:nvPicPr>
            <p:blipFill>
              <a:blip r:embed="rId23"/>
              <a:stretch>
                <a:fillRect/>
              </a:stretch>
            </p:blipFill>
            <p:spPr>
              <a:xfrm>
                <a:off x="8581656" y="2364724"/>
                <a:ext cx="835275" cy="777600"/>
              </a:xfrm>
              <a:prstGeom prst="rect">
                <a:avLst/>
              </a:prstGeom>
            </p:spPr>
          </p:pic>
          <p:sp>
            <p:nvSpPr>
              <p:cNvPr id="213" name="TextBox 212"/>
              <p:cNvSpPr txBox="1"/>
              <p:nvPr/>
            </p:nvSpPr>
            <p:spPr>
              <a:xfrm>
                <a:off x="8280184" y="3015592"/>
                <a:ext cx="1438217" cy="429918"/>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Functions</a:t>
                </a:r>
              </a:p>
            </p:txBody>
          </p:sp>
        </p:grpSp>
      </p:grpSp>
      <p:cxnSp>
        <p:nvCxnSpPr>
          <p:cNvPr id="144" name="Straight Arrow Connector 143"/>
          <p:cNvCxnSpPr/>
          <p:nvPr/>
        </p:nvCxnSpPr>
        <p:spPr>
          <a:xfrm flipH="1" flipV="1">
            <a:off x="4962879" y="3687390"/>
            <a:ext cx="237596" cy="5293"/>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155" name="Picture 154"/>
          <p:cNvPicPr>
            <a:picLocks noChangeAspect="1"/>
          </p:cNvPicPr>
          <p:nvPr/>
        </p:nvPicPr>
        <p:blipFill>
          <a:blip r:embed="rId24"/>
          <a:stretch>
            <a:fillRect/>
          </a:stretch>
        </p:blipFill>
        <p:spPr>
          <a:xfrm>
            <a:off x="6765528" y="1862765"/>
            <a:ext cx="396821" cy="519321"/>
          </a:xfrm>
          <a:prstGeom prst="rect">
            <a:avLst/>
          </a:prstGeom>
        </p:spPr>
      </p:pic>
      <p:sp>
        <p:nvSpPr>
          <p:cNvPr id="158" name="TextBox 157"/>
          <p:cNvSpPr txBox="1"/>
          <p:nvPr/>
        </p:nvSpPr>
        <p:spPr>
          <a:xfrm>
            <a:off x="6583351" y="2366792"/>
            <a:ext cx="761175" cy="393954"/>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DocumentDB</a:t>
            </a: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62" name="Straight Arrow Connector 161"/>
          <p:cNvCxnSpPr/>
          <p:nvPr/>
        </p:nvCxnSpPr>
        <p:spPr>
          <a:xfrm>
            <a:off x="5085058" y="4544548"/>
            <a:ext cx="1686905"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63" name="Group 162"/>
          <p:cNvGrpSpPr/>
          <p:nvPr/>
        </p:nvGrpSpPr>
        <p:grpSpPr>
          <a:xfrm>
            <a:off x="9923579" y="1612228"/>
            <a:ext cx="828322" cy="960388"/>
            <a:chOff x="389550" y="3247005"/>
            <a:chExt cx="1054240" cy="1222325"/>
          </a:xfrm>
        </p:grpSpPr>
        <p:sp>
          <p:nvSpPr>
            <p:cNvPr id="164" name="TextBox 163"/>
            <p:cNvSpPr txBox="1"/>
            <p:nvPr/>
          </p:nvSpPr>
          <p:spPr>
            <a:xfrm>
              <a:off x="389550" y="3967929"/>
              <a:ext cx="1054240" cy="50140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Security Center</a:t>
              </a:r>
            </a:p>
          </p:txBody>
        </p:sp>
        <p:pic>
          <p:nvPicPr>
            <p:cNvPr id="165" name="Picture 164"/>
            <p:cNvPicPr>
              <a:picLocks noChangeAspect="1"/>
            </p:cNvPicPr>
            <p:nvPr/>
          </p:nvPicPr>
          <p:blipFill>
            <a:blip r:embed="rId25"/>
            <a:stretch>
              <a:fillRect/>
            </a:stretch>
          </p:blipFill>
          <p:spPr>
            <a:xfrm>
              <a:off x="678714" y="3247005"/>
              <a:ext cx="475913" cy="660960"/>
            </a:xfrm>
            <a:prstGeom prst="rect">
              <a:avLst/>
            </a:prstGeom>
          </p:spPr>
        </p:pic>
      </p:grpSp>
      <p:grpSp>
        <p:nvGrpSpPr>
          <p:cNvPr id="167" name="Group 166"/>
          <p:cNvGrpSpPr/>
          <p:nvPr/>
        </p:nvGrpSpPr>
        <p:grpSpPr>
          <a:xfrm>
            <a:off x="8469555" y="2740494"/>
            <a:ext cx="975488" cy="753243"/>
            <a:chOff x="2417807" y="3874344"/>
            <a:chExt cx="1241543" cy="958682"/>
          </a:xfrm>
        </p:grpSpPr>
        <p:sp>
          <p:nvSpPr>
            <p:cNvPr id="168" name="TextBox 167"/>
            <p:cNvSpPr txBox="1"/>
            <p:nvPr/>
          </p:nvSpPr>
          <p:spPr>
            <a:xfrm>
              <a:off x="2417807" y="4523568"/>
              <a:ext cx="1241543" cy="309458"/>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PowerBI</a:t>
              </a: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69" name="Picture 16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28475" y="3874344"/>
              <a:ext cx="622173" cy="649224"/>
            </a:xfrm>
            <a:prstGeom prst="rect">
              <a:avLst/>
            </a:prstGeom>
          </p:spPr>
        </p:pic>
      </p:grpSp>
      <p:grpSp>
        <p:nvGrpSpPr>
          <p:cNvPr id="126" name="Group 125">
            <a:extLst>
              <a:ext uri="{FF2B5EF4-FFF2-40B4-BE49-F238E27FC236}">
                <a16:creationId xmlns:a16="http://schemas.microsoft.com/office/drawing/2014/main" id="{7B054E55-7436-4F30-B045-3DC2F059F116}"/>
              </a:ext>
            </a:extLst>
          </p:cNvPr>
          <p:cNvGrpSpPr/>
          <p:nvPr/>
        </p:nvGrpSpPr>
        <p:grpSpPr>
          <a:xfrm>
            <a:off x="9364748" y="2175098"/>
            <a:ext cx="787307" cy="670574"/>
            <a:chOff x="2684189" y="5973765"/>
            <a:chExt cx="1021985" cy="870456"/>
          </a:xfrm>
        </p:grpSpPr>
        <p:sp>
          <p:nvSpPr>
            <p:cNvPr id="127" name="TextBox 126">
              <a:extLst>
                <a:ext uri="{FF2B5EF4-FFF2-40B4-BE49-F238E27FC236}">
                  <a16:creationId xmlns:a16="http://schemas.microsoft.com/office/drawing/2014/main" id="{FCF566B4-2ABE-414B-857F-B4095D4B7AF1}"/>
                </a:ext>
              </a:extLst>
            </p:cNvPr>
            <p:cNvSpPr txBox="1"/>
            <p:nvPr/>
          </p:nvSpPr>
          <p:spPr>
            <a:xfrm>
              <a:off x="2684189" y="6332839"/>
              <a:ext cx="1021985" cy="511382"/>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 insights</a:t>
              </a:r>
            </a:p>
          </p:txBody>
        </p:sp>
        <p:pic>
          <p:nvPicPr>
            <p:cNvPr id="133" name="Picture 132">
              <a:extLst>
                <a:ext uri="{FF2B5EF4-FFF2-40B4-BE49-F238E27FC236}">
                  <a16:creationId xmlns:a16="http://schemas.microsoft.com/office/drawing/2014/main" id="{06404E0E-75CF-431C-8B32-8CCA0F0C298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005570" y="5973765"/>
              <a:ext cx="379223" cy="406335"/>
            </a:xfrm>
            <a:prstGeom prst="rect">
              <a:avLst/>
            </a:prstGeom>
          </p:spPr>
        </p:pic>
      </p:grpSp>
      <p:sp>
        <p:nvSpPr>
          <p:cNvPr id="117" name="Rectangle 116"/>
          <p:cNvSpPr/>
          <p:nvPr/>
        </p:nvSpPr>
        <p:spPr>
          <a:xfrm>
            <a:off x="4646024" y="5385009"/>
            <a:ext cx="1067437" cy="10161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22" name="Picture 12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927826" y="5438762"/>
            <a:ext cx="503831" cy="530876"/>
          </a:xfrm>
          <a:prstGeom prst="rect">
            <a:avLst/>
          </a:prstGeom>
        </p:spPr>
      </p:pic>
      <p:sp>
        <p:nvSpPr>
          <p:cNvPr id="123" name="TextBox 122"/>
          <p:cNvSpPr txBox="1"/>
          <p:nvPr/>
        </p:nvSpPr>
        <p:spPr>
          <a:xfrm>
            <a:off x="4619362" y="5959072"/>
            <a:ext cx="1120761" cy="241381"/>
          </a:xfrm>
          <a:prstGeom prst="rect">
            <a:avLst/>
          </a:prstGeom>
          <a:noFill/>
        </p:spPr>
        <p:txBody>
          <a:bodyPr wrap="square" rtlCol="0">
            <a:spAutoFit/>
          </a:bodyPr>
          <a:lstStyle>
            <a:defPPr>
              <a:defRPr lang="en-US"/>
            </a:defPPr>
            <a:lvl1pPr algn="ctr" defTabSz="914225">
              <a:defRPr sz="1000">
                <a:gradFill>
                  <a:gsLst>
                    <a:gs pos="0">
                      <a:schemeClr val="tx1"/>
                    </a:gs>
                    <a:gs pos="100000">
                      <a:schemeClr val="tx1"/>
                    </a:gs>
                  </a:gsLst>
                  <a:lin ang="5400000" scaled="1"/>
                </a:gradFill>
                <a:latin typeface="Segoe UI" panose="020B0502040204020203" pitchFamily="34" charset="0"/>
                <a:cs typeface="Segoe UI" panose="020B0502040204020203" pitchFamily="34" charset="0"/>
              </a:defRPr>
            </a:lvl1p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Weather service</a:t>
            </a:r>
          </a:p>
        </p:txBody>
      </p:sp>
      <p:grpSp>
        <p:nvGrpSpPr>
          <p:cNvPr id="55" name="Group 54"/>
          <p:cNvGrpSpPr/>
          <p:nvPr/>
        </p:nvGrpSpPr>
        <p:grpSpPr>
          <a:xfrm>
            <a:off x="9364748" y="1207933"/>
            <a:ext cx="787307" cy="950439"/>
            <a:chOff x="10768285" y="1350636"/>
            <a:chExt cx="1002037" cy="1209662"/>
          </a:xfrm>
        </p:grpSpPr>
        <p:pic>
          <p:nvPicPr>
            <p:cNvPr id="191" name="Picture 190"/>
            <p:cNvPicPr>
              <a:picLocks noChangeAspect="1"/>
            </p:cNvPicPr>
            <p:nvPr/>
          </p:nvPicPr>
          <p:blipFill>
            <a:blip r:embed="rId29"/>
            <a:stretch>
              <a:fillRect/>
            </a:stretch>
          </p:blipFill>
          <p:spPr>
            <a:xfrm>
              <a:off x="10948791" y="1350636"/>
              <a:ext cx="641025" cy="641520"/>
            </a:xfrm>
            <a:prstGeom prst="rect">
              <a:avLst/>
            </a:prstGeom>
          </p:spPr>
        </p:pic>
        <p:sp>
          <p:nvSpPr>
            <p:cNvPr id="193" name="TextBox 192"/>
            <p:cNvSpPr txBox="1"/>
            <p:nvPr/>
          </p:nvSpPr>
          <p:spPr>
            <a:xfrm>
              <a:off x="10768285" y="2058897"/>
              <a:ext cx="1002037" cy="501401"/>
            </a:xfrm>
            <a:prstGeom prst="rect">
              <a:avLst/>
            </a:prstGeom>
            <a:no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Azure Monitor</a:t>
              </a:r>
            </a:p>
          </p:txBody>
        </p:sp>
      </p:grpSp>
      <p:grpSp>
        <p:nvGrpSpPr>
          <p:cNvPr id="161" name="Group 160"/>
          <p:cNvGrpSpPr/>
          <p:nvPr/>
        </p:nvGrpSpPr>
        <p:grpSpPr>
          <a:xfrm>
            <a:off x="5832103" y="3859347"/>
            <a:ext cx="678863" cy="920131"/>
            <a:chOff x="1391456" y="3257423"/>
            <a:chExt cx="864017" cy="1171088"/>
          </a:xfrm>
        </p:grpSpPr>
        <p:sp>
          <p:nvSpPr>
            <p:cNvPr id="172" name="TextBox 171"/>
            <p:cNvSpPr txBox="1"/>
            <p:nvPr/>
          </p:nvSpPr>
          <p:spPr>
            <a:xfrm>
              <a:off x="1391456" y="3927110"/>
              <a:ext cx="864017" cy="501401"/>
            </a:xfrm>
            <a:prstGeom prst="rect">
              <a:avLst/>
            </a:prstGeom>
            <a:solidFill>
              <a:srgbClr val="DAE3F3"/>
            </a:solidFill>
          </p:spPr>
          <p:txBody>
            <a:bodyPr wrap="square"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Bot Service</a:t>
              </a:r>
            </a:p>
          </p:txBody>
        </p:sp>
        <p:pic>
          <p:nvPicPr>
            <p:cNvPr id="171" name="Picture 2" descr="https://azurecomcdn.azureedge.net/cvt-e8e9604de01be8a721dcc04e98f11f162cae020038a83e0809a34989030796de/images/page/services/bot-service/boosted-bot-intelligence.png"/>
            <p:cNvPicPr>
              <a:picLocks noChangeAspect="1" noChangeArrowheads="1"/>
            </p:cNvPicPr>
            <p:nvPr/>
          </p:nvPicPr>
          <p:blipFill rotWithShape="1">
            <a:blip r:embed="rId30">
              <a:extLst>
                <a:ext uri="{28A0092B-C50C-407E-A947-70E740481C1C}">
                  <a14:useLocalDpi xmlns:a14="http://schemas.microsoft.com/office/drawing/2010/main" val="0"/>
                </a:ext>
              </a:extLst>
            </a:blip>
            <a:srcRect l="73036"/>
            <a:stretch/>
          </p:blipFill>
          <p:spPr bwMode="auto">
            <a:xfrm>
              <a:off x="1466461" y="3257423"/>
              <a:ext cx="714007" cy="6953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59319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vert="horz" wrap="square" lIns="146304" tIns="91440" rIns="146304" bIns="91440" rtlCol="0" anchor="t">
            <a:noAutofit/>
          </a:bodyPr>
          <a:lstStyle/>
          <a:p>
            <a:r>
              <a:rPr lang="en-GB" sz="2900" b="1" dirty="0"/>
              <a:t>Global multi-channel digital marketing site with social integration and analytics</a:t>
            </a:r>
          </a:p>
        </p:txBody>
      </p:sp>
      <p:sp>
        <p:nvSpPr>
          <p:cNvPr id="11" name="Rectangle 10"/>
          <p:cNvSpPr/>
          <p:nvPr/>
        </p:nvSpPr>
        <p:spPr>
          <a:xfrm>
            <a:off x="1491431" y="5291040"/>
            <a:ext cx="4583144" cy="1284211"/>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4" name="TextBox 83"/>
          <p:cNvSpPr txBox="1"/>
          <p:nvPr/>
        </p:nvSpPr>
        <p:spPr>
          <a:xfrm>
            <a:off x="2319192" y="2119718"/>
            <a:ext cx="671387" cy="24138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Browser</a:t>
            </a:r>
          </a:p>
        </p:txBody>
      </p:sp>
      <p:sp>
        <p:nvSpPr>
          <p:cNvPr id="36" name="TextBox 35"/>
          <p:cNvSpPr txBox="1"/>
          <p:nvPr/>
        </p:nvSpPr>
        <p:spPr>
          <a:xfrm>
            <a:off x="6922301" y="3860946"/>
            <a:ext cx="1139133" cy="24138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 Service</a:t>
            </a:r>
          </a:p>
        </p:txBody>
      </p:sp>
      <p:cxnSp>
        <p:nvCxnSpPr>
          <p:cNvPr id="38" name="Elbow Connector 36"/>
          <p:cNvCxnSpPr>
            <a:cxnSpLocks/>
            <a:endCxn id="102" idx="0"/>
          </p:cNvCxnSpPr>
          <p:nvPr/>
        </p:nvCxnSpPr>
        <p:spPr>
          <a:xfrm>
            <a:off x="2872982" y="1929197"/>
            <a:ext cx="4637482" cy="1388633"/>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endCxn id="36" idx="2"/>
          </p:cNvCxnSpPr>
          <p:nvPr/>
        </p:nvCxnSpPr>
        <p:spPr>
          <a:xfrm flipV="1">
            <a:off x="7491865" y="4102327"/>
            <a:ext cx="3" cy="1368131"/>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938814" y="4066552"/>
            <a:ext cx="937361" cy="792466"/>
            <a:chOff x="1283690" y="4841937"/>
            <a:chExt cx="1110861" cy="939149"/>
          </a:xfrm>
        </p:grpSpPr>
        <p:sp>
          <p:nvSpPr>
            <p:cNvPr id="53" name="TextBox 52"/>
            <p:cNvSpPr txBox="1"/>
            <p:nvPr/>
          </p:nvSpPr>
          <p:spPr>
            <a:xfrm>
              <a:off x="1283690" y="5316238"/>
              <a:ext cx="1110861" cy="464848"/>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Application insights</a:t>
              </a:r>
            </a:p>
          </p:txBody>
        </p:sp>
        <p:pic>
          <p:nvPicPr>
            <p:cNvPr id="44" name="Picture 43"/>
            <p:cNvPicPr>
              <a:picLocks noChangeAspect="1"/>
            </p:cNvPicPr>
            <p:nvPr/>
          </p:nvPicPr>
          <p:blipFill>
            <a:blip r:embed="rId3"/>
            <a:stretch>
              <a:fillRect/>
            </a:stretch>
          </p:blipFill>
          <p:spPr>
            <a:xfrm>
              <a:off x="1701048" y="4841937"/>
              <a:ext cx="295607" cy="457200"/>
            </a:xfrm>
            <a:prstGeom prst="rect">
              <a:avLst/>
            </a:prstGeom>
          </p:spPr>
        </p:pic>
      </p:grpSp>
      <p:sp>
        <p:nvSpPr>
          <p:cNvPr id="56" name="TextBox 55"/>
          <p:cNvSpPr txBox="1"/>
          <p:nvPr/>
        </p:nvSpPr>
        <p:spPr>
          <a:xfrm>
            <a:off x="8877310" y="3874367"/>
            <a:ext cx="938549"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Identity provider</a:t>
            </a:r>
          </a:p>
        </p:txBody>
      </p:sp>
      <p:grpSp>
        <p:nvGrpSpPr>
          <p:cNvPr id="5" name="Group 4"/>
          <p:cNvGrpSpPr/>
          <p:nvPr/>
        </p:nvGrpSpPr>
        <p:grpSpPr>
          <a:xfrm>
            <a:off x="9076315" y="3317831"/>
            <a:ext cx="553086" cy="536425"/>
            <a:chOff x="3010748" y="3808938"/>
            <a:chExt cx="658240" cy="635715"/>
          </a:xfrm>
        </p:grpSpPr>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4771" y="3808938"/>
              <a:ext cx="283908" cy="283908"/>
            </a:xfrm>
            <a:prstGeom prst="rect">
              <a:avLst/>
            </a:prstGeom>
          </p:spPr>
        </p:pic>
        <p:pic>
          <p:nvPicPr>
            <p:cNvPr id="63" name="Picture 62"/>
            <p:cNvPicPr>
              <a:picLocks noChangeAspect="1"/>
            </p:cNvPicPr>
            <p:nvPr/>
          </p:nvPicPr>
          <p:blipFill>
            <a:blip r:embed="rId5"/>
            <a:stretch>
              <a:fillRect/>
            </a:stretch>
          </p:blipFill>
          <p:spPr>
            <a:xfrm>
              <a:off x="3331614" y="4121337"/>
              <a:ext cx="337374" cy="32331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0748" y="4141041"/>
              <a:ext cx="283908" cy="283908"/>
            </a:xfrm>
            <a:prstGeom prst="rect">
              <a:avLst/>
            </a:prstGeom>
            <a:solidFill>
              <a:srgbClr val="55ACEE"/>
            </a:solidFill>
            <a:ln w="444500" cap="sq">
              <a:noFill/>
              <a:miter lim="800000"/>
            </a:ln>
            <a:effectLst/>
          </p:spPr>
        </p:pic>
        <p:pic>
          <p:nvPicPr>
            <p:cNvPr id="69" name="Picture 68"/>
            <p:cNvPicPr>
              <a:picLocks noChangeAspect="1"/>
            </p:cNvPicPr>
            <p:nvPr/>
          </p:nvPicPr>
          <p:blipFill>
            <a:blip r:embed="rId7"/>
            <a:stretch>
              <a:fillRect/>
            </a:stretch>
          </p:blipFill>
          <p:spPr>
            <a:xfrm>
              <a:off x="3030283" y="3823410"/>
              <a:ext cx="283464" cy="283682"/>
            </a:xfrm>
            <a:prstGeom prst="rect">
              <a:avLst/>
            </a:prstGeom>
          </p:spPr>
        </p:pic>
      </p:grpSp>
      <p:sp>
        <p:nvSpPr>
          <p:cNvPr id="49" name="TextBox 48"/>
          <p:cNvSpPr txBox="1"/>
          <p:nvPr/>
        </p:nvSpPr>
        <p:spPr>
          <a:xfrm>
            <a:off x="1538345" y="6336061"/>
            <a:ext cx="4515034" cy="24138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Optional: Brand and campaign management solution template</a:t>
            </a:r>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49141" y="5654711"/>
            <a:ext cx="369716" cy="385791"/>
          </a:xfrm>
          <a:prstGeom prst="rect">
            <a:avLst/>
          </a:prstGeom>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7868" y="5652327"/>
            <a:ext cx="388176" cy="388176"/>
          </a:xfrm>
          <a:prstGeom prst="rect">
            <a:avLst/>
          </a:prstGeom>
          <a:solidFill>
            <a:srgbClr val="55ACEE"/>
          </a:solidFill>
          <a:ln w="444500" cap="sq">
            <a:noFill/>
            <a:miter lim="800000"/>
          </a:ln>
          <a:effectLst/>
        </p:spPr>
      </p:pic>
      <p:sp>
        <p:nvSpPr>
          <p:cNvPr id="85" name="TextBox 84"/>
          <p:cNvSpPr txBox="1"/>
          <p:nvPr/>
        </p:nvSpPr>
        <p:spPr>
          <a:xfrm>
            <a:off x="1479004" y="5991658"/>
            <a:ext cx="732859" cy="24138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Twitter</a:t>
            </a:r>
          </a:p>
        </p:txBody>
      </p:sp>
      <p:grpSp>
        <p:nvGrpSpPr>
          <p:cNvPr id="7" name="Group 6"/>
          <p:cNvGrpSpPr/>
          <p:nvPr/>
        </p:nvGrpSpPr>
        <p:grpSpPr>
          <a:xfrm>
            <a:off x="2479999" y="5423235"/>
            <a:ext cx="2807931" cy="848742"/>
            <a:chOff x="1671381" y="4922336"/>
            <a:chExt cx="3327667" cy="1005840"/>
          </a:xfrm>
        </p:grpSpPr>
        <p:sp>
          <p:nvSpPr>
            <p:cNvPr id="70" name="Rounded Rectangle 74"/>
            <p:cNvSpPr/>
            <p:nvPr/>
          </p:nvSpPr>
          <p:spPr>
            <a:xfrm>
              <a:off x="1820534" y="4922336"/>
              <a:ext cx="3110745" cy="1005840"/>
            </a:xfrm>
            <a:prstGeom prst="roundRect">
              <a:avLst>
                <a:gd name="adj" fmla="val 0"/>
              </a:avLst>
            </a:prstGeom>
            <a:solidFill>
              <a:schemeClr val="bg2"/>
            </a:solidFill>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GB"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1" name="Picture 70"/>
            <p:cNvPicPr>
              <a:picLocks noChangeAspect="1"/>
            </p:cNvPicPr>
            <p:nvPr/>
          </p:nvPicPr>
          <p:blipFill>
            <a:blip r:embed="rId9"/>
            <a:stretch>
              <a:fillRect/>
            </a:stretch>
          </p:blipFill>
          <p:spPr>
            <a:xfrm>
              <a:off x="4245332" y="5038094"/>
              <a:ext cx="347750" cy="457200"/>
            </a:xfrm>
            <a:prstGeom prst="rect">
              <a:avLst/>
            </a:prstGeom>
          </p:spPr>
        </p:pic>
        <p:pic>
          <p:nvPicPr>
            <p:cNvPr id="72" name="Picture 71"/>
            <p:cNvPicPr>
              <a:picLocks noChangeAspect="1"/>
            </p:cNvPicPr>
            <p:nvPr/>
          </p:nvPicPr>
          <p:blipFill>
            <a:blip r:embed="rId10"/>
            <a:stretch>
              <a:fillRect/>
            </a:stretch>
          </p:blipFill>
          <p:spPr>
            <a:xfrm>
              <a:off x="3161255" y="5034125"/>
              <a:ext cx="491110" cy="457200"/>
            </a:xfrm>
            <a:prstGeom prst="rect">
              <a:avLst/>
            </a:prstGeom>
          </p:spPr>
        </p:pic>
        <p:pic>
          <p:nvPicPr>
            <p:cNvPr id="73" name="Picture 72"/>
            <p:cNvPicPr>
              <a:picLocks noChangeAspect="1"/>
            </p:cNvPicPr>
            <p:nvPr/>
          </p:nvPicPr>
          <p:blipFill>
            <a:blip r:embed="rId11"/>
            <a:stretch>
              <a:fillRect/>
            </a:stretch>
          </p:blipFill>
          <p:spPr>
            <a:xfrm>
              <a:off x="2111220" y="5038094"/>
              <a:ext cx="456847" cy="457200"/>
            </a:xfrm>
            <a:prstGeom prst="rect">
              <a:avLst/>
            </a:prstGeom>
          </p:spPr>
        </p:pic>
        <p:cxnSp>
          <p:nvCxnSpPr>
            <p:cNvPr id="77" name="Straight Connector 76"/>
            <p:cNvCxnSpPr>
              <a:cxnSpLocks/>
              <a:stCxn id="72" idx="1"/>
              <a:endCxn id="73" idx="3"/>
            </p:cNvCxnSpPr>
            <p:nvPr/>
          </p:nvCxnSpPr>
          <p:spPr>
            <a:xfrm flipH="1">
              <a:off x="2568067" y="5262726"/>
              <a:ext cx="593188" cy="3969"/>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a:stCxn id="71" idx="1"/>
              <a:endCxn id="72" idx="3"/>
            </p:cNvCxnSpPr>
            <p:nvPr/>
          </p:nvCxnSpPr>
          <p:spPr>
            <a:xfrm flipH="1" flipV="1">
              <a:off x="3652365" y="5262725"/>
              <a:ext cx="592967" cy="3969"/>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671381" y="5457318"/>
              <a:ext cx="1295113" cy="464847"/>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Logic App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Twitter feed</a:t>
              </a:r>
            </a:p>
          </p:txBody>
        </p:sp>
        <p:sp>
          <p:nvSpPr>
            <p:cNvPr id="88" name="TextBox 87"/>
            <p:cNvSpPr txBox="1"/>
            <p:nvPr/>
          </p:nvSpPr>
          <p:spPr>
            <a:xfrm>
              <a:off x="2815811" y="5457317"/>
              <a:ext cx="1113280" cy="286059"/>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Function</a:t>
              </a:r>
            </a:p>
          </p:txBody>
        </p:sp>
        <p:sp>
          <p:nvSpPr>
            <p:cNvPr id="89" name="TextBox 88"/>
            <p:cNvSpPr txBox="1"/>
            <p:nvPr/>
          </p:nvSpPr>
          <p:spPr>
            <a:xfrm>
              <a:off x="3863668" y="5457317"/>
              <a:ext cx="1135380" cy="464847"/>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SQLDB Twitter data</a:t>
              </a:r>
            </a:p>
          </p:txBody>
        </p:sp>
      </p:grpSp>
      <p:sp>
        <p:nvSpPr>
          <p:cNvPr id="90" name="TextBox 89"/>
          <p:cNvSpPr txBox="1"/>
          <p:nvPr/>
        </p:nvSpPr>
        <p:spPr>
          <a:xfrm>
            <a:off x="5455990" y="6004529"/>
            <a:ext cx="564221"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PowerBI</a:t>
            </a: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5" name="Rounded Rectangle 74"/>
          <p:cNvSpPr/>
          <p:nvPr/>
        </p:nvSpPr>
        <p:spPr>
          <a:xfrm>
            <a:off x="6305376" y="5433107"/>
            <a:ext cx="3086334" cy="1029110"/>
          </a:xfrm>
          <a:prstGeom prst="roundRect">
            <a:avLst>
              <a:gd name="adj" fmla="val 0"/>
            </a:avLst>
          </a:prstGeom>
          <a:solidFill>
            <a:schemeClr val="bg1"/>
          </a:solidFill>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GB"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 name="TextBox 46"/>
          <p:cNvSpPr txBox="1"/>
          <p:nvPr/>
        </p:nvSpPr>
        <p:spPr>
          <a:xfrm>
            <a:off x="8666432" y="5884528"/>
            <a:ext cx="729540"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Redis</a:t>
            </a: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 cache</a:t>
            </a:r>
          </a:p>
        </p:txBody>
      </p:sp>
      <p:pic>
        <p:nvPicPr>
          <p:cNvPr id="39" name="Picture 38"/>
          <p:cNvPicPr>
            <a:picLocks noChangeAspect="1"/>
          </p:cNvPicPr>
          <p:nvPr/>
        </p:nvPicPr>
        <p:blipFill>
          <a:blip r:embed="rId12"/>
          <a:stretch>
            <a:fillRect/>
          </a:stretch>
        </p:blipFill>
        <p:spPr>
          <a:xfrm>
            <a:off x="7345658" y="5530783"/>
            <a:ext cx="294790" cy="385791"/>
          </a:xfrm>
          <a:prstGeom prst="rect">
            <a:avLst/>
          </a:prstGeom>
        </p:spPr>
      </p:pic>
      <p:sp>
        <p:nvSpPr>
          <p:cNvPr id="40" name="TextBox 39"/>
          <p:cNvSpPr txBox="1"/>
          <p:nvPr/>
        </p:nvSpPr>
        <p:spPr>
          <a:xfrm>
            <a:off x="7012042" y="5884528"/>
            <a:ext cx="991859"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DocumentDB</a:t>
            </a:r>
            <a:endPar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site content</a:t>
            </a:r>
          </a:p>
        </p:txBody>
      </p:sp>
      <p:pic>
        <p:nvPicPr>
          <p:cNvPr id="41" name="Picture 40"/>
          <p:cNvPicPr>
            <a:picLocks noChangeAspect="1"/>
          </p:cNvPicPr>
          <p:nvPr/>
        </p:nvPicPr>
        <p:blipFill>
          <a:blip r:embed="rId9"/>
          <a:stretch>
            <a:fillRect/>
          </a:stretch>
        </p:blipFill>
        <p:spPr>
          <a:xfrm>
            <a:off x="8114144" y="5530783"/>
            <a:ext cx="293436" cy="385791"/>
          </a:xfrm>
          <a:prstGeom prst="rect">
            <a:avLst/>
          </a:prstGeom>
        </p:spPr>
      </p:pic>
      <p:pic>
        <p:nvPicPr>
          <p:cNvPr id="43" name="Picture 42"/>
          <p:cNvPicPr>
            <a:picLocks noChangeAspect="1"/>
          </p:cNvPicPr>
          <p:nvPr/>
        </p:nvPicPr>
        <p:blipFill>
          <a:blip r:embed="rId13"/>
          <a:stretch>
            <a:fillRect/>
          </a:stretch>
        </p:blipFill>
        <p:spPr>
          <a:xfrm>
            <a:off x="8844731" y="5530783"/>
            <a:ext cx="378610" cy="385791"/>
          </a:xfrm>
          <a:prstGeom prst="rect">
            <a:avLst/>
          </a:prstGeom>
        </p:spPr>
      </p:pic>
      <p:sp>
        <p:nvSpPr>
          <p:cNvPr id="91" name="TextBox 90"/>
          <p:cNvSpPr txBox="1"/>
          <p:nvPr/>
        </p:nvSpPr>
        <p:spPr>
          <a:xfrm>
            <a:off x="7871248" y="5884528"/>
            <a:ext cx="827377" cy="543108"/>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SQL database</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contacts</a:t>
            </a:r>
          </a:p>
        </p:txBody>
      </p:sp>
      <p:cxnSp>
        <p:nvCxnSpPr>
          <p:cNvPr id="92" name="Straight Connector 91"/>
          <p:cNvCxnSpPr>
            <a:cxnSpLocks/>
            <a:stCxn id="102" idx="3"/>
          </p:cNvCxnSpPr>
          <p:nvPr/>
        </p:nvCxnSpPr>
        <p:spPr>
          <a:xfrm flipV="1">
            <a:off x="7789111" y="3593585"/>
            <a:ext cx="1218520" cy="3111"/>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82" name="Elbow Connector 36"/>
          <p:cNvCxnSpPr>
            <a:cxnSpLocks/>
            <a:stCxn id="2" idx="3"/>
            <a:endCxn id="102" idx="1"/>
          </p:cNvCxnSpPr>
          <p:nvPr/>
        </p:nvCxnSpPr>
        <p:spPr>
          <a:xfrm flipV="1">
            <a:off x="4024755" y="3596694"/>
            <a:ext cx="3207060" cy="514071"/>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14"/>
          <a:stretch>
            <a:fillRect/>
          </a:stretch>
        </p:blipFill>
        <p:spPr>
          <a:xfrm>
            <a:off x="7231815" y="3317830"/>
            <a:ext cx="557297" cy="557726"/>
          </a:xfrm>
          <a:prstGeom prst="rect">
            <a:avLst/>
          </a:prstGeom>
        </p:spPr>
      </p:pic>
      <p:pic>
        <p:nvPicPr>
          <p:cNvPr id="104" name="Picture 103"/>
          <p:cNvPicPr>
            <a:picLocks noChangeAspect="1"/>
          </p:cNvPicPr>
          <p:nvPr/>
        </p:nvPicPr>
        <p:blipFill>
          <a:blip r:embed="rId15"/>
          <a:stretch>
            <a:fillRect/>
          </a:stretch>
        </p:blipFill>
        <p:spPr>
          <a:xfrm>
            <a:off x="6490653" y="5530783"/>
            <a:ext cx="451958" cy="385791"/>
          </a:xfrm>
          <a:prstGeom prst="rect">
            <a:avLst/>
          </a:prstGeom>
        </p:spPr>
      </p:pic>
      <p:sp>
        <p:nvSpPr>
          <p:cNvPr id="105" name="TextBox 104"/>
          <p:cNvSpPr txBox="1"/>
          <p:nvPr/>
        </p:nvSpPr>
        <p:spPr>
          <a:xfrm>
            <a:off x="6321247" y="5884528"/>
            <a:ext cx="827377" cy="543108"/>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Blob storage for images</a:t>
            </a:r>
          </a:p>
        </p:txBody>
      </p:sp>
      <p:pic>
        <p:nvPicPr>
          <p:cNvPr id="58" name="Picture 57"/>
          <p:cNvPicPr>
            <a:picLocks noChangeAspect="1"/>
          </p:cNvPicPr>
          <p:nvPr/>
        </p:nvPicPr>
        <p:blipFill>
          <a:blip r:embed="rId1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25676" y="2320246"/>
            <a:ext cx="658420" cy="658419"/>
          </a:xfrm>
          <a:prstGeom prst="rect">
            <a:avLst/>
          </a:prstGeom>
        </p:spPr>
      </p:pic>
      <p:sp>
        <p:nvSpPr>
          <p:cNvPr id="59" name="TextBox 58"/>
          <p:cNvSpPr txBox="1"/>
          <p:nvPr/>
        </p:nvSpPr>
        <p:spPr>
          <a:xfrm>
            <a:off x="2211863" y="3093105"/>
            <a:ext cx="886045"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Phone and tablet</a:t>
            </a:r>
          </a:p>
        </p:txBody>
      </p:sp>
      <p:cxnSp>
        <p:nvCxnSpPr>
          <p:cNvPr id="81" name="Straight Connector 80"/>
          <p:cNvCxnSpPr>
            <a:cxnSpLocks/>
            <a:stCxn id="70" idx="1"/>
            <a:endCxn id="74" idx="3"/>
          </p:cNvCxnSpPr>
          <p:nvPr/>
        </p:nvCxnSpPr>
        <p:spPr>
          <a:xfrm flipH="1" flipV="1">
            <a:off x="2046044" y="5846415"/>
            <a:ext cx="559813" cy="1190"/>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p:cNvCxnSpPr>
          <p:nvPr/>
        </p:nvCxnSpPr>
        <p:spPr>
          <a:xfrm flipH="1">
            <a:off x="5230745" y="5847606"/>
            <a:ext cx="318396" cy="0"/>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flipH="1" flipV="1">
            <a:off x="5918858" y="5847606"/>
            <a:ext cx="386518" cy="0"/>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00" name="Elbow Connector 36"/>
          <p:cNvCxnSpPr>
            <a:cxnSpLocks/>
            <a:stCxn id="97" idx="3"/>
          </p:cNvCxnSpPr>
          <p:nvPr/>
        </p:nvCxnSpPr>
        <p:spPr>
          <a:xfrm flipV="1">
            <a:off x="3954584" y="2648967"/>
            <a:ext cx="3555880" cy="658397"/>
          </a:xfrm>
          <a:prstGeom prst="bentConnector3">
            <a:avLst>
              <a:gd name="adj1" fmla="val 11061"/>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06" name="Elbow Connector 36"/>
          <p:cNvCxnSpPr>
            <a:cxnSpLocks/>
            <a:stCxn id="58" idx="3"/>
            <a:endCxn id="97" idx="1"/>
          </p:cNvCxnSpPr>
          <p:nvPr/>
        </p:nvCxnSpPr>
        <p:spPr>
          <a:xfrm>
            <a:off x="2984096" y="2649456"/>
            <a:ext cx="704042" cy="657909"/>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3388894" y="3114469"/>
            <a:ext cx="886045" cy="758923"/>
            <a:chOff x="4953973" y="2633639"/>
            <a:chExt cx="1050049" cy="899396"/>
          </a:xfrm>
        </p:grpSpPr>
        <p:pic>
          <p:nvPicPr>
            <p:cNvPr id="97" name="Picture 96"/>
            <p:cNvPicPr>
              <a:picLocks noChangeAspect="1"/>
            </p:cNvPicPr>
            <p:nvPr/>
          </p:nvPicPr>
          <p:blipFill>
            <a:blip r:embed="rId17"/>
            <a:stretch>
              <a:fillRect/>
            </a:stretch>
          </p:blipFill>
          <p:spPr>
            <a:xfrm>
              <a:off x="5308607" y="2633639"/>
              <a:ext cx="315762" cy="457200"/>
            </a:xfrm>
            <a:prstGeom prst="rect">
              <a:avLst/>
            </a:prstGeom>
          </p:spPr>
        </p:pic>
        <p:sp>
          <p:nvSpPr>
            <p:cNvPr id="107" name="TextBox 106"/>
            <p:cNvSpPr txBox="1"/>
            <p:nvPr/>
          </p:nvSpPr>
          <p:spPr>
            <a:xfrm>
              <a:off x="4953973" y="3068188"/>
              <a:ext cx="1050049" cy="464847"/>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Mobile engagement</a:t>
              </a:r>
            </a:p>
          </p:txBody>
        </p:sp>
      </p:grpSp>
      <p:grpSp>
        <p:nvGrpSpPr>
          <p:cNvPr id="113" name="Group 112"/>
          <p:cNvGrpSpPr/>
          <p:nvPr/>
        </p:nvGrpSpPr>
        <p:grpSpPr>
          <a:xfrm>
            <a:off x="3396754" y="3917868"/>
            <a:ext cx="886045" cy="756318"/>
            <a:chOff x="5007517" y="3686547"/>
            <a:chExt cx="1050049" cy="896310"/>
          </a:xfrm>
        </p:grpSpPr>
        <p:pic>
          <p:nvPicPr>
            <p:cNvPr id="2" name="Picture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294558" y="3686547"/>
              <a:ext cx="457200" cy="457200"/>
            </a:xfrm>
            <a:prstGeom prst="rect">
              <a:avLst/>
            </a:prstGeom>
          </p:spPr>
        </p:pic>
        <p:sp>
          <p:nvSpPr>
            <p:cNvPr id="108" name="TextBox 107"/>
            <p:cNvSpPr txBox="1"/>
            <p:nvPr/>
          </p:nvSpPr>
          <p:spPr>
            <a:xfrm>
              <a:off x="5007517" y="4118009"/>
              <a:ext cx="1050049" cy="464848"/>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err="1">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SendGrid</a:t>
              </a:r>
              <a:endPar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email</a:t>
              </a:r>
            </a:p>
          </p:txBody>
        </p:sp>
      </p:grpSp>
      <p:cxnSp>
        <p:nvCxnSpPr>
          <p:cNvPr id="109" name="Elbow Connector 36"/>
          <p:cNvCxnSpPr>
            <a:cxnSpLocks/>
            <a:endCxn id="102" idx="0"/>
          </p:cNvCxnSpPr>
          <p:nvPr/>
        </p:nvCxnSpPr>
        <p:spPr>
          <a:xfrm rot="10800000" flipV="1">
            <a:off x="7510463" y="1910385"/>
            <a:ext cx="2379847" cy="1407446"/>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20" name="Elbow Connector 36"/>
          <p:cNvCxnSpPr>
            <a:cxnSpLocks/>
            <a:stCxn id="110" idx="2"/>
            <a:endCxn id="90" idx="2"/>
          </p:cNvCxnSpPr>
          <p:nvPr/>
        </p:nvCxnSpPr>
        <p:spPr>
          <a:xfrm rot="5400000">
            <a:off x="6072873" y="2214699"/>
            <a:ext cx="3847305" cy="4516847"/>
          </a:xfrm>
          <a:prstGeom prst="bentConnector3">
            <a:avLst>
              <a:gd name="adj1" fmla="val 105825"/>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5450399" y="4328375"/>
            <a:ext cx="538709" cy="517748"/>
            <a:chOff x="7232313" y="4578669"/>
            <a:chExt cx="638422" cy="613582"/>
          </a:xfrm>
        </p:grpSpPr>
        <p:pic>
          <p:nvPicPr>
            <p:cNvPr id="125" name="Picture 12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32313" y="4908787"/>
              <a:ext cx="283464" cy="283464"/>
            </a:xfrm>
            <a:prstGeom prst="rect">
              <a:avLst/>
            </a:prstGeom>
            <a:solidFill>
              <a:schemeClr val="bg1"/>
            </a:solidFill>
            <a:ln>
              <a:noFill/>
            </a:ln>
          </p:spPr>
        </p:pic>
        <p:pic>
          <p:nvPicPr>
            <p:cNvPr id="126" name="Picture 12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587271" y="4908787"/>
              <a:ext cx="283464" cy="283464"/>
            </a:xfrm>
            <a:prstGeom prst="rect">
              <a:avLst/>
            </a:prstGeom>
            <a:solidFill>
              <a:schemeClr val="bg1"/>
            </a:solidFill>
          </p:spPr>
        </p:pic>
        <p:pic>
          <p:nvPicPr>
            <p:cNvPr id="127" name="Picture 12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232313" y="4581272"/>
              <a:ext cx="283464" cy="283464"/>
            </a:xfrm>
            <a:prstGeom prst="rect">
              <a:avLst/>
            </a:prstGeom>
            <a:noFill/>
          </p:spPr>
        </p:pic>
        <p:pic>
          <p:nvPicPr>
            <p:cNvPr id="128" name="Graphic 127"/>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87271" y="4578669"/>
              <a:ext cx="283464" cy="283464"/>
            </a:xfrm>
            <a:prstGeom prst="rect">
              <a:avLst/>
            </a:prstGeom>
          </p:spPr>
        </p:pic>
      </p:grpSp>
      <p:sp>
        <p:nvSpPr>
          <p:cNvPr id="129" name="TextBox 128"/>
          <p:cNvSpPr txBox="1"/>
          <p:nvPr/>
        </p:nvSpPr>
        <p:spPr>
          <a:xfrm>
            <a:off x="4909481" y="4829467"/>
            <a:ext cx="1627262"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Continuous integration and deployment</a:t>
            </a:r>
          </a:p>
        </p:txBody>
      </p:sp>
      <p:cxnSp>
        <p:nvCxnSpPr>
          <p:cNvPr id="133" name="Elbow Connector 36"/>
          <p:cNvCxnSpPr>
            <a:cxnSpLocks/>
            <a:stCxn id="128" idx="3"/>
            <a:endCxn id="36" idx="2"/>
          </p:cNvCxnSpPr>
          <p:nvPr/>
        </p:nvCxnSpPr>
        <p:spPr>
          <a:xfrm flipV="1">
            <a:off x="5989107" y="4102327"/>
            <a:ext cx="1502761" cy="345644"/>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24"/>
          <a:stretch>
            <a:fillRect/>
          </a:stretch>
        </p:blipFill>
        <p:spPr>
          <a:xfrm>
            <a:off x="2461991" y="4608033"/>
            <a:ext cx="385791" cy="221434"/>
          </a:xfrm>
          <a:prstGeom prst="rect">
            <a:avLst/>
          </a:prstGeom>
        </p:spPr>
      </p:pic>
      <p:cxnSp>
        <p:nvCxnSpPr>
          <p:cNvPr id="140" name="Straight Connector 139"/>
          <p:cNvCxnSpPr>
            <a:cxnSpLocks/>
            <a:stCxn id="125" idx="1"/>
            <a:endCxn id="139" idx="3"/>
          </p:cNvCxnSpPr>
          <p:nvPr/>
        </p:nvCxnSpPr>
        <p:spPr>
          <a:xfrm flipH="1" flipV="1">
            <a:off x="2847782" y="4718750"/>
            <a:ext cx="2602617" cy="7778"/>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a:stCxn id="139" idx="0"/>
            <a:endCxn id="59" idx="2"/>
          </p:cNvCxnSpPr>
          <p:nvPr/>
        </p:nvCxnSpPr>
        <p:spPr>
          <a:xfrm flipH="1" flipV="1">
            <a:off x="2654886" y="3485350"/>
            <a:ext cx="1" cy="1122683"/>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99" name="Elbow Connector 36"/>
          <p:cNvCxnSpPr>
            <a:cxnSpLocks/>
            <a:stCxn id="58" idx="3"/>
            <a:endCxn id="102" idx="0"/>
          </p:cNvCxnSpPr>
          <p:nvPr/>
        </p:nvCxnSpPr>
        <p:spPr>
          <a:xfrm>
            <a:off x="2984096" y="2649456"/>
            <a:ext cx="4526367" cy="668375"/>
          </a:xfrm>
          <a:prstGeom prst="bentConnector2">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113339" y="2767586"/>
            <a:ext cx="757910" cy="502254"/>
            <a:chOff x="5136500" y="1728396"/>
            <a:chExt cx="898195" cy="595220"/>
          </a:xfrm>
        </p:grpSpPr>
        <p:sp>
          <p:nvSpPr>
            <p:cNvPr id="79" name="TextBox 78"/>
            <p:cNvSpPr txBox="1"/>
            <p:nvPr/>
          </p:nvSpPr>
          <p:spPr>
            <a:xfrm>
              <a:off x="5136500" y="2037556"/>
              <a:ext cx="898195" cy="286060"/>
            </a:xfrm>
            <a:prstGeom prst="rect">
              <a:avLst/>
            </a:prstGeom>
            <a:solidFill>
              <a:schemeClr val="bg1"/>
            </a:solid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CDN</a:t>
              </a:r>
            </a:p>
          </p:txBody>
        </p:sp>
        <p:pic>
          <p:nvPicPr>
            <p:cNvPr id="45" name="Picture 44"/>
            <p:cNvPicPr>
              <a:picLocks noChangeAspect="1"/>
            </p:cNvPicPr>
            <p:nvPr/>
          </p:nvPicPr>
          <p:blipFill>
            <a:blip r:embed="rId25"/>
            <a:stretch>
              <a:fillRect/>
            </a:stretch>
          </p:blipFill>
          <p:spPr>
            <a:xfrm>
              <a:off x="5371814" y="1728396"/>
              <a:ext cx="457200" cy="309521"/>
            </a:xfrm>
            <a:prstGeom prst="rect">
              <a:avLst/>
            </a:prstGeom>
          </p:spPr>
        </p:pic>
      </p:grpSp>
      <p:sp>
        <p:nvSpPr>
          <p:cNvPr id="96" name="TextBox 95">
            <a:extLst>
              <a:ext uri="{FF2B5EF4-FFF2-40B4-BE49-F238E27FC236}">
                <a16:creationId xmlns:a16="http://schemas.microsoft.com/office/drawing/2014/main" id="{2118E356-ED7D-4249-B88F-41A80B32C387}"/>
              </a:ext>
            </a:extLst>
          </p:cNvPr>
          <p:cNvSpPr txBox="1"/>
          <p:nvPr/>
        </p:nvSpPr>
        <p:spPr>
          <a:xfrm>
            <a:off x="4223237" y="2112579"/>
            <a:ext cx="676082" cy="39224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Traffic Manager</a:t>
            </a:r>
          </a:p>
        </p:txBody>
      </p:sp>
      <p:pic>
        <p:nvPicPr>
          <p:cNvPr id="101" name="Picture 100"/>
          <p:cNvPicPr>
            <a:picLocks noChangeAspect="1"/>
          </p:cNvPicPr>
          <p:nvPr/>
        </p:nvPicPr>
        <p:blipFill rotWithShape="1">
          <a:blip r:embed="rId26" cstate="print">
            <a:duotone>
              <a:prstClr val="black"/>
              <a:schemeClr val="accent5">
                <a:tint val="45000"/>
                <a:satMod val="400000"/>
              </a:schemeClr>
            </a:duotone>
            <a:extLst>
              <a:ext uri="{28A0092B-C50C-407E-A947-70E740481C1C}">
                <a14:useLocalDpi xmlns:a14="http://schemas.microsoft.com/office/drawing/2010/main" val="0"/>
              </a:ext>
            </a:extLst>
          </a:blip>
          <a:srcRect l="12658" r="12713"/>
          <a:stretch/>
        </p:blipFill>
        <p:spPr>
          <a:xfrm>
            <a:off x="2475913" y="2582841"/>
            <a:ext cx="357947" cy="479634"/>
          </a:xfrm>
          <a:prstGeom prst="rect">
            <a:avLst/>
          </a:prstGeom>
          <a:solidFill>
            <a:schemeClr val="bg1"/>
          </a:solidFill>
        </p:spPr>
      </p:pic>
      <p:sp>
        <p:nvSpPr>
          <p:cNvPr id="93" name="Rectangle 92"/>
          <p:cNvSpPr/>
          <p:nvPr/>
        </p:nvSpPr>
        <p:spPr>
          <a:xfrm>
            <a:off x="9576806" y="1508757"/>
            <a:ext cx="1344636" cy="1106302"/>
          </a:xfrm>
          <a:prstGeom prst="rect">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57" name="Group 156"/>
          <p:cNvGrpSpPr/>
          <p:nvPr/>
        </p:nvGrpSpPr>
        <p:grpSpPr>
          <a:xfrm>
            <a:off x="9566041" y="1630151"/>
            <a:ext cx="1377812" cy="919319"/>
            <a:chOff x="10012355" y="778378"/>
            <a:chExt cx="1632841" cy="1089480"/>
          </a:xfrm>
        </p:grpSpPr>
        <p:sp>
          <p:nvSpPr>
            <p:cNvPr id="110" name="TextBox 109"/>
            <p:cNvSpPr txBox="1"/>
            <p:nvPr/>
          </p:nvSpPr>
          <p:spPr>
            <a:xfrm>
              <a:off x="10012355" y="1403011"/>
              <a:ext cx="1632841" cy="464847"/>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980" b="0" i="0" u="none" strike="noStrike" kern="1200" cap="none" spc="0" normalizeH="0" baseline="0" noProof="0" dirty="0">
                  <a:ln>
                    <a:noFill/>
                  </a:ln>
                  <a:gradFill>
                    <a:gsLst>
                      <a:gs pos="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Optional: Web Analytics Platform</a:t>
              </a:r>
            </a:p>
          </p:txBody>
        </p:sp>
        <p:grpSp>
          <p:nvGrpSpPr>
            <p:cNvPr id="118" name="Group 117"/>
            <p:cNvGrpSpPr/>
            <p:nvPr/>
          </p:nvGrpSpPr>
          <p:grpSpPr>
            <a:xfrm>
              <a:off x="10486495" y="778378"/>
              <a:ext cx="679835" cy="633870"/>
              <a:chOff x="8383936" y="1346617"/>
              <a:chExt cx="679835" cy="633870"/>
            </a:xfrm>
          </p:grpSpPr>
          <p:pic>
            <p:nvPicPr>
              <p:cNvPr id="31" name="Picture 3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388678" y="1359085"/>
                <a:ext cx="283464" cy="283464"/>
              </a:xfrm>
              <a:prstGeom prst="rect">
                <a:avLst/>
              </a:prstGeom>
            </p:spPr>
          </p:pic>
          <p:pic>
            <p:nvPicPr>
              <p:cNvPr id="34" name="Picture 3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768574" y="1346617"/>
                <a:ext cx="283464" cy="283464"/>
              </a:xfrm>
              <a:prstGeom prst="rect">
                <a:avLst/>
              </a:prstGeom>
            </p:spPr>
          </p:pic>
          <p:pic>
            <p:nvPicPr>
              <p:cNvPr id="115" name="Picture 114"/>
              <p:cNvPicPr>
                <a:picLocks noChangeAspect="1"/>
              </p:cNvPicPr>
              <p:nvPr/>
            </p:nvPicPr>
            <p:blipFill rotWithShape="1">
              <a:blip r:embed="rId29">
                <a:extLst>
                  <a:ext uri="{28A0092B-C50C-407E-A947-70E740481C1C}">
                    <a14:useLocalDpi xmlns:a14="http://schemas.microsoft.com/office/drawing/2010/main" val="0"/>
                  </a:ext>
                </a:extLst>
              </a:blip>
              <a:srcRect l="10528" t="16924" r="8828" b="9853"/>
              <a:stretch/>
            </p:blipFill>
            <p:spPr>
              <a:xfrm>
                <a:off x="8383936" y="1697023"/>
                <a:ext cx="312194" cy="283464"/>
              </a:xfrm>
              <a:prstGeom prst="rect">
                <a:avLst/>
              </a:prstGeom>
            </p:spPr>
          </p:pic>
          <p:pic>
            <p:nvPicPr>
              <p:cNvPr id="117" name="Picture 116"/>
              <p:cNvPicPr>
                <a:picLocks noChangeAspect="1"/>
              </p:cNvPicPr>
              <p:nvPr/>
            </p:nvPicPr>
            <p:blipFill rotWithShape="1">
              <a:blip r:embed="rId30">
                <a:extLst>
                  <a:ext uri="{28A0092B-C50C-407E-A947-70E740481C1C}">
                    <a14:useLocalDpi xmlns:a14="http://schemas.microsoft.com/office/drawing/2010/main" val="0"/>
                  </a:ext>
                </a:extLst>
              </a:blip>
              <a:srcRect l="26831" t="27314" r="27871" b="27922"/>
              <a:stretch/>
            </p:blipFill>
            <p:spPr>
              <a:xfrm>
                <a:off x="8776927" y="1680245"/>
                <a:ext cx="286844" cy="283464"/>
              </a:xfrm>
              <a:prstGeom prst="rect">
                <a:avLst/>
              </a:prstGeom>
            </p:spPr>
          </p:pic>
        </p:grpSp>
      </p:grpSp>
      <p:pic>
        <p:nvPicPr>
          <p:cNvPr id="116" name="Picture 115">
            <a:extLst>
              <a:ext uri="{FF2B5EF4-FFF2-40B4-BE49-F238E27FC236}">
                <a16:creationId xmlns:a16="http://schemas.microsoft.com/office/drawing/2014/main" id="{0255DAE6-C882-43ED-B981-8479A9740218}"/>
              </a:ext>
            </a:extLst>
          </p:cNvPr>
          <p:cNvPicPr>
            <a:picLocks noChangeAspect="1"/>
          </p:cNvPicPr>
          <p:nvPr/>
        </p:nvPicPr>
        <p:blipFill>
          <a:blip r:embed="rId31"/>
          <a:stretch>
            <a:fillRect/>
          </a:stretch>
        </p:blipFill>
        <p:spPr>
          <a:xfrm>
            <a:off x="2399241" y="1684527"/>
            <a:ext cx="511290" cy="442949"/>
          </a:xfrm>
          <a:prstGeom prst="rect">
            <a:avLst/>
          </a:prstGeom>
        </p:spPr>
      </p:pic>
      <p:pic>
        <p:nvPicPr>
          <p:cNvPr id="119" name="Picture 118">
            <a:extLst>
              <a:ext uri="{FF2B5EF4-FFF2-40B4-BE49-F238E27FC236}">
                <a16:creationId xmlns:a16="http://schemas.microsoft.com/office/drawing/2014/main" id="{E30B0EB9-B290-4C22-BA91-01925B64C29F}"/>
              </a:ext>
            </a:extLst>
          </p:cNvPr>
          <p:cNvPicPr>
            <a:picLocks noChangeAspect="1"/>
          </p:cNvPicPr>
          <p:nvPr/>
        </p:nvPicPr>
        <p:blipFill>
          <a:blip r:embed="rId32"/>
          <a:stretch>
            <a:fillRect/>
          </a:stretch>
        </p:blipFill>
        <p:spPr>
          <a:xfrm>
            <a:off x="4306476" y="1624444"/>
            <a:ext cx="509604" cy="509997"/>
          </a:xfrm>
          <a:prstGeom prst="rect">
            <a:avLst/>
          </a:prstGeom>
        </p:spPr>
      </p:pic>
    </p:spTree>
    <p:extLst>
      <p:ext uri="{BB962C8B-B14F-4D97-AF65-F5344CB8AC3E}">
        <p14:creationId xmlns:p14="http://schemas.microsoft.com/office/powerpoint/2010/main" val="8732939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extBox 477">
            <a:extLst>
              <a:ext uri="{FF2B5EF4-FFF2-40B4-BE49-F238E27FC236}">
                <a16:creationId xmlns:a16="http://schemas.microsoft.com/office/drawing/2014/main" id="{E73D2772-74B6-4E6D-9EC9-F7E898FB33B9}"/>
              </a:ext>
            </a:extLst>
          </p:cNvPr>
          <p:cNvSpPr txBox="1"/>
          <p:nvPr/>
        </p:nvSpPr>
        <p:spPr>
          <a:xfrm>
            <a:off x="2427934" y="4467859"/>
            <a:ext cx="4626009" cy="1821221"/>
          </a:xfrm>
          <a:prstGeom prst="rect">
            <a:avLst/>
          </a:prstGeom>
          <a:noFill/>
        </p:spPr>
        <p:txBody>
          <a:bodyPr wrap="square" lIns="179285" tIns="143428" rIns="179285" bIns="143428" rtlCol="0">
            <a:noAutofit/>
          </a:bodyPr>
          <a:lstStyle/>
          <a:p>
            <a:pPr marL="280121" marR="0" lvl="0" indent="-280121" algn="l" defTabSz="914314" rtl="0" eaLnBrk="1" fontAlgn="auto" latinLnBrk="0" hangingPunct="1">
              <a:lnSpc>
                <a:spcPct val="90000"/>
              </a:lnSpc>
              <a:spcBef>
                <a:spcPts val="0"/>
              </a:spcBef>
              <a:spcAft>
                <a:spcPts val="2941"/>
              </a:spcAft>
              <a:buClr>
                <a:srgbClr val="004C93"/>
              </a:buClr>
              <a:buSzTx/>
              <a:buFont typeface="Wingdings" panose="05000000000000000000" pitchFamily="2" charset="2"/>
              <a:buChar char="ü"/>
              <a:tabLst/>
              <a:defRPr/>
            </a:pPr>
            <a: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Connect to enterprise </a:t>
            </a:r>
            <a:b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systems or on-</a:t>
            </a:r>
            <a:r>
              <a:rPr kumimoji="0" lang="en-US" sz="1765" b="0" i="0" u="none" strike="noStrike" kern="1200" cap="none" spc="-78"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prem</a:t>
            </a:r>
            <a: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t>
            </a:r>
            <a:b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resources </a:t>
            </a:r>
          </a:p>
          <a:p>
            <a:pPr marL="280121" marR="0" lvl="0" indent="-280121" algn="l" defTabSz="914314" rtl="0" eaLnBrk="1" fontAlgn="auto" latinLnBrk="0" hangingPunct="1">
              <a:lnSpc>
                <a:spcPct val="90000"/>
              </a:lnSpc>
              <a:spcBef>
                <a:spcPts val="0"/>
              </a:spcBef>
              <a:spcAft>
                <a:spcPts val="2941"/>
              </a:spcAft>
              <a:buClr>
                <a:srgbClr val="004C93"/>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Simplify B2C and B2B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sign on process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endPar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8" name="Title 8"/>
          <p:cNvSpPr>
            <a:spLocks noGrp="1"/>
          </p:cNvSpPr>
          <p:nvPr>
            <p:ph type="title"/>
          </p:nvPr>
        </p:nvSpPr>
        <p:spPr/>
        <p:txBody>
          <a:bodyPr/>
          <a:lstStyle/>
          <a:p>
            <a:r>
              <a:rPr lang="en-US" sz="4313" dirty="0"/>
              <a:t>Transactional apps</a:t>
            </a:r>
            <a:br>
              <a:rPr lang="en-US" sz="4313" dirty="0"/>
            </a:br>
            <a:r>
              <a:rPr lang="en-US" sz="3137" spc="-147" dirty="0">
                <a:gradFill>
                  <a:gsLst>
                    <a:gs pos="1250">
                      <a:schemeClr val="accent5"/>
                    </a:gs>
                    <a:gs pos="100000">
                      <a:schemeClr val="accent5"/>
                    </a:gs>
                  </a:gsLst>
                  <a:lin ang="5400000" scaled="0"/>
                </a:gradFill>
              </a:rPr>
              <a:t>Deliver personalized, scalable, and secure transactional experience</a:t>
            </a:r>
            <a:endParaRPr lang="en-US" sz="4313" dirty="0">
              <a:gradFill>
                <a:gsLst>
                  <a:gs pos="1250">
                    <a:schemeClr val="accent5"/>
                  </a:gs>
                  <a:gs pos="100000">
                    <a:schemeClr val="accent5"/>
                  </a:gs>
                </a:gsLst>
                <a:lin ang="5400000" scaled="0"/>
              </a:gradFill>
            </a:endParaRPr>
          </a:p>
        </p:txBody>
      </p:sp>
      <p:sp>
        <p:nvSpPr>
          <p:cNvPr id="196" name="TextBox 195">
            <a:extLst>
              <a:ext uri="{FF2B5EF4-FFF2-40B4-BE49-F238E27FC236}">
                <a16:creationId xmlns:a16="http://schemas.microsoft.com/office/drawing/2014/main" id="{760C88F7-DFD6-4089-BA45-96784132FE3C}"/>
              </a:ext>
            </a:extLst>
          </p:cNvPr>
          <p:cNvSpPr txBox="1"/>
          <p:nvPr/>
        </p:nvSpPr>
        <p:spPr>
          <a:xfrm>
            <a:off x="7311736" y="1898519"/>
            <a:ext cx="4622958" cy="466796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For technical leaders</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Handle peak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load and traffic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seasonality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Transform products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through data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driven approach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Secure critical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customer and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78"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company information </a:t>
            </a:r>
          </a:p>
          <a:p>
            <a:pPr marL="280121" marR="0" lvl="0" indent="-280121" algn="l" defTabSz="914314" rtl="0" eaLnBrk="1" fontAlgn="auto" latinLnBrk="0" hangingPunct="1">
              <a:lnSpc>
                <a:spcPct val="90000"/>
              </a:lnSpc>
              <a:spcBef>
                <a:spcPts val="0"/>
              </a:spcBef>
              <a:spcAft>
                <a:spcPts val="2941"/>
              </a:spcAft>
              <a:buClr>
                <a:srgbClr val="002050"/>
              </a:buClr>
              <a:buSzTx/>
              <a:buFont typeface="Wingdings" panose="05000000000000000000" pitchFamily="2" charset="2"/>
              <a:buChar char="ü"/>
              <a:tabLst/>
              <a:defRPr/>
            </a:pP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cross-platform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experience minimizing </a:t>
            </a:r>
            <a:b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development redundancy </a:t>
            </a:r>
          </a:p>
        </p:txBody>
      </p:sp>
      <p:sp>
        <p:nvSpPr>
          <p:cNvPr id="206" name="TextBox 205">
            <a:extLst>
              <a:ext uri="{FF2B5EF4-FFF2-40B4-BE49-F238E27FC236}">
                <a16:creationId xmlns:a16="http://schemas.microsoft.com/office/drawing/2014/main" id="{37784733-24FF-460C-93E8-3C7E49671773}"/>
              </a:ext>
            </a:extLst>
          </p:cNvPr>
          <p:cNvSpPr txBox="1"/>
          <p:nvPr/>
        </p:nvSpPr>
        <p:spPr>
          <a:xfrm>
            <a:off x="2427934" y="1898519"/>
            <a:ext cx="4626009" cy="2192020"/>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For developers</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fast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and fluid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 experience</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Push out feature </a:t>
            </a:r>
            <a:b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updates quickly </a:t>
            </a:r>
          </a:p>
        </p:txBody>
      </p:sp>
      <p:sp>
        <p:nvSpPr>
          <p:cNvPr id="209" name="TextBox 208">
            <a:extLst>
              <a:ext uri="{FF2B5EF4-FFF2-40B4-BE49-F238E27FC236}">
                <a16:creationId xmlns:a16="http://schemas.microsoft.com/office/drawing/2014/main" id="{51112792-2540-4EFB-98C7-FED15D4A5EB5}"/>
              </a:ext>
            </a:extLst>
          </p:cNvPr>
          <p:cNvSpPr txBox="1"/>
          <p:nvPr/>
        </p:nvSpPr>
        <p:spPr>
          <a:xfrm>
            <a:off x="5199585" y="2827375"/>
            <a:ext cx="817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High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availability</a:t>
            </a:r>
          </a:p>
        </p:txBody>
      </p:sp>
      <p:sp>
        <p:nvSpPr>
          <p:cNvPr id="215" name="TextBox 214">
            <a:extLst>
              <a:ext uri="{FF2B5EF4-FFF2-40B4-BE49-F238E27FC236}">
                <a16:creationId xmlns:a16="http://schemas.microsoft.com/office/drawing/2014/main" id="{1A4927A6-FEDC-4FA5-B290-AF25B9C638C2}"/>
              </a:ext>
            </a:extLst>
          </p:cNvPr>
          <p:cNvSpPr txBox="1"/>
          <p:nvPr/>
        </p:nvSpPr>
        <p:spPr>
          <a:xfrm>
            <a:off x="6241177" y="2827375"/>
            <a:ext cx="875218"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Backup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restore</a:t>
            </a:r>
          </a:p>
        </p:txBody>
      </p:sp>
      <p:cxnSp>
        <p:nvCxnSpPr>
          <p:cNvPr id="320" name="Straight Connector 319">
            <a:extLst>
              <a:ext uri="{FF2B5EF4-FFF2-40B4-BE49-F238E27FC236}">
                <a16:creationId xmlns:a16="http://schemas.microsoft.com/office/drawing/2014/main" id="{7E18A818-699C-4336-B256-626CA27B5963}"/>
              </a:ext>
            </a:extLst>
          </p:cNvPr>
          <p:cNvCxnSpPr>
            <a:cxnSpLocks/>
          </p:cNvCxnSpPr>
          <p:nvPr/>
        </p:nvCxnSpPr>
        <p:spPr>
          <a:xfrm>
            <a:off x="2937421" y="3387742"/>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5940274A-8B49-4D29-912B-D15A939DE04C}"/>
              </a:ext>
            </a:extLst>
          </p:cNvPr>
          <p:cNvCxnSpPr>
            <a:cxnSpLocks/>
          </p:cNvCxnSpPr>
          <p:nvPr/>
        </p:nvCxnSpPr>
        <p:spPr>
          <a:xfrm>
            <a:off x="2427934" y="1898519"/>
            <a:ext cx="0" cy="2192020"/>
          </a:xfrm>
          <a:prstGeom prst="line">
            <a:avLst/>
          </a:prstGeom>
          <a:solidFill>
            <a:schemeClr val="bg2"/>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3" name="Straight Connector 322">
            <a:extLst>
              <a:ext uri="{FF2B5EF4-FFF2-40B4-BE49-F238E27FC236}">
                <a16:creationId xmlns:a16="http://schemas.microsoft.com/office/drawing/2014/main" id="{84945F2A-A954-4F9E-BD9F-AB6E73B55034}"/>
              </a:ext>
            </a:extLst>
          </p:cNvPr>
          <p:cNvCxnSpPr/>
          <p:nvPr/>
        </p:nvCxnSpPr>
        <p:spPr>
          <a:xfrm>
            <a:off x="7311736" y="1898519"/>
            <a:ext cx="0" cy="4667969"/>
          </a:xfrm>
          <a:prstGeom prst="line">
            <a:avLst/>
          </a:prstGeom>
          <a:solidFill>
            <a:schemeClr val="bg2"/>
          </a:solid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9" name="Straight Connector 328">
            <a:extLst>
              <a:ext uri="{FF2B5EF4-FFF2-40B4-BE49-F238E27FC236}">
                <a16:creationId xmlns:a16="http://schemas.microsoft.com/office/drawing/2014/main" id="{9A6EDBE9-CFB6-41EA-97C0-4218E2CF8557}"/>
              </a:ext>
            </a:extLst>
          </p:cNvPr>
          <p:cNvCxnSpPr>
            <a:cxnSpLocks/>
          </p:cNvCxnSpPr>
          <p:nvPr/>
        </p:nvCxnSpPr>
        <p:spPr>
          <a:xfrm>
            <a:off x="2937421" y="5584539"/>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13FC2AE-7ABE-40D2-93ED-D4C52FFE8D6D}"/>
              </a:ext>
            </a:extLst>
          </p:cNvPr>
          <p:cNvCxnSpPr>
            <a:cxnSpLocks/>
          </p:cNvCxnSpPr>
          <p:nvPr/>
        </p:nvCxnSpPr>
        <p:spPr>
          <a:xfrm>
            <a:off x="7788661" y="3387742"/>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975BE1E-DE59-471B-B0F4-55B61129188A}"/>
              </a:ext>
            </a:extLst>
          </p:cNvPr>
          <p:cNvCxnSpPr>
            <a:cxnSpLocks/>
          </p:cNvCxnSpPr>
          <p:nvPr/>
        </p:nvCxnSpPr>
        <p:spPr>
          <a:xfrm>
            <a:off x="7788661" y="448614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3814724F-A837-4B04-B439-6F19E1C6504E}"/>
              </a:ext>
            </a:extLst>
          </p:cNvPr>
          <p:cNvCxnSpPr>
            <a:cxnSpLocks/>
          </p:cNvCxnSpPr>
          <p:nvPr/>
        </p:nvCxnSpPr>
        <p:spPr>
          <a:xfrm>
            <a:off x="7788661" y="5572402"/>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5" name="Group 334">
            <a:extLst>
              <a:ext uri="{FF2B5EF4-FFF2-40B4-BE49-F238E27FC236}">
                <a16:creationId xmlns:a16="http://schemas.microsoft.com/office/drawing/2014/main" id="{14412C97-A0E0-451D-98AA-53001C28FEE0}"/>
              </a:ext>
            </a:extLst>
          </p:cNvPr>
          <p:cNvGrpSpPr>
            <a:grpSpLocks noChangeAspect="1"/>
          </p:cNvGrpSpPr>
          <p:nvPr/>
        </p:nvGrpSpPr>
        <p:grpSpPr>
          <a:xfrm>
            <a:off x="296827" y="1898519"/>
            <a:ext cx="1918349" cy="1918349"/>
            <a:chOff x="536756" y="1425852"/>
            <a:chExt cx="3304942" cy="3619205"/>
          </a:xfrm>
        </p:grpSpPr>
        <p:sp>
          <p:nvSpPr>
            <p:cNvPr id="338" name="Oval 337">
              <a:extLst>
                <a:ext uri="{FF2B5EF4-FFF2-40B4-BE49-F238E27FC236}">
                  <a16:creationId xmlns:a16="http://schemas.microsoft.com/office/drawing/2014/main" id="{5E7F763B-14A9-405B-A642-5274ECF182E5}"/>
                </a:ext>
              </a:extLst>
            </p:cNvPr>
            <p:cNvSpPr/>
            <p:nvPr/>
          </p:nvSpPr>
          <p:spPr bwMode="auto">
            <a:xfrm>
              <a:off x="536756" y="1425852"/>
              <a:ext cx="3304942" cy="3619205"/>
            </a:xfrm>
            <a:prstGeom prst="ellipse">
              <a:avLst/>
            </a:prstGeom>
            <a:solidFill>
              <a:schemeClr val="bg2"/>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39" name="Group 338">
              <a:extLst>
                <a:ext uri="{FF2B5EF4-FFF2-40B4-BE49-F238E27FC236}">
                  <a16:creationId xmlns:a16="http://schemas.microsoft.com/office/drawing/2014/main" id="{FE7554E0-4BAC-41F5-876D-5F16EACE5948}"/>
                </a:ext>
              </a:extLst>
            </p:cNvPr>
            <p:cNvGrpSpPr/>
            <p:nvPr/>
          </p:nvGrpSpPr>
          <p:grpSpPr>
            <a:xfrm>
              <a:off x="559026" y="2346150"/>
              <a:ext cx="3031885" cy="2351229"/>
              <a:chOff x="552676" y="2352500"/>
              <a:chExt cx="3031885" cy="2351229"/>
            </a:xfrm>
          </p:grpSpPr>
          <p:sp>
            <p:nvSpPr>
              <p:cNvPr id="340" name="AutoShape 3">
                <a:extLst>
                  <a:ext uri="{FF2B5EF4-FFF2-40B4-BE49-F238E27FC236}">
                    <a16:creationId xmlns:a16="http://schemas.microsoft.com/office/drawing/2014/main" id="{45D5E5B1-554E-4CED-88BE-11145A077EBE}"/>
                  </a:ext>
                </a:extLst>
              </p:cNvPr>
              <p:cNvSpPr>
                <a:spLocks noChangeAspect="1" noChangeArrowheads="1" noTextEdit="1"/>
              </p:cNvSpPr>
              <p:nvPr/>
            </p:nvSpPr>
            <p:spPr bwMode="auto">
              <a:xfrm>
                <a:off x="552676" y="2352500"/>
                <a:ext cx="3031885" cy="228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1" name="Freeform 321">
                <a:extLst>
                  <a:ext uri="{FF2B5EF4-FFF2-40B4-BE49-F238E27FC236}">
                    <a16:creationId xmlns:a16="http://schemas.microsoft.com/office/drawing/2014/main" id="{8991048F-9480-4613-B72E-FC8C250105B6}"/>
                  </a:ext>
                </a:extLst>
              </p:cNvPr>
              <p:cNvSpPr>
                <a:spLocks/>
              </p:cNvSpPr>
              <p:nvPr/>
            </p:nvSpPr>
            <p:spPr bwMode="auto">
              <a:xfrm rot="384771">
                <a:off x="736793" y="3353297"/>
                <a:ext cx="700701" cy="1209946"/>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2" name="Freeform 8">
                <a:extLst>
                  <a:ext uri="{FF2B5EF4-FFF2-40B4-BE49-F238E27FC236}">
                    <a16:creationId xmlns:a16="http://schemas.microsoft.com/office/drawing/2014/main" id="{B7C0D5E8-C58B-48C8-B12F-FADDD4FA17B5}"/>
                  </a:ext>
                </a:extLst>
              </p:cNvPr>
              <p:cNvSpPr>
                <a:spLocks/>
              </p:cNvSpPr>
              <p:nvPr/>
            </p:nvSpPr>
            <p:spPr bwMode="auto">
              <a:xfrm>
                <a:off x="881654" y="2358593"/>
                <a:ext cx="2646045" cy="1650987"/>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3" name="Freeform 9">
                <a:extLst>
                  <a:ext uri="{FF2B5EF4-FFF2-40B4-BE49-F238E27FC236}">
                    <a16:creationId xmlns:a16="http://schemas.microsoft.com/office/drawing/2014/main" id="{8266D9DA-4A0A-4654-9D08-1D26090B55FE}"/>
                  </a:ext>
                </a:extLst>
              </p:cNvPr>
              <p:cNvSpPr>
                <a:spLocks/>
              </p:cNvSpPr>
              <p:nvPr/>
            </p:nvSpPr>
            <p:spPr bwMode="auto">
              <a:xfrm>
                <a:off x="1086758" y="2557605"/>
                <a:ext cx="2239899" cy="1238747"/>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4" name="Freeform 161">
                <a:extLst>
                  <a:ext uri="{FF2B5EF4-FFF2-40B4-BE49-F238E27FC236}">
                    <a16:creationId xmlns:a16="http://schemas.microsoft.com/office/drawing/2014/main" id="{176912DD-3D90-4B42-BA76-8465ECC81E1C}"/>
                  </a:ext>
                </a:extLst>
              </p:cNvPr>
              <p:cNvSpPr>
                <a:spLocks/>
              </p:cNvSpPr>
              <p:nvPr/>
            </p:nvSpPr>
            <p:spPr bwMode="auto">
              <a:xfrm>
                <a:off x="739503" y="3164793"/>
                <a:ext cx="308672" cy="335072"/>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62">
                <a:extLst>
                  <a:ext uri="{FF2B5EF4-FFF2-40B4-BE49-F238E27FC236}">
                    <a16:creationId xmlns:a16="http://schemas.microsoft.com/office/drawing/2014/main" id="{178E1993-6951-4F20-942D-685C2DF07873}"/>
                  </a:ext>
                </a:extLst>
              </p:cNvPr>
              <p:cNvSpPr>
                <a:spLocks/>
              </p:cNvSpPr>
              <p:nvPr/>
            </p:nvSpPr>
            <p:spPr bwMode="auto">
              <a:xfrm>
                <a:off x="739503" y="3319129"/>
                <a:ext cx="186827" cy="471130"/>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63">
                <a:extLst>
                  <a:ext uri="{FF2B5EF4-FFF2-40B4-BE49-F238E27FC236}">
                    <a16:creationId xmlns:a16="http://schemas.microsoft.com/office/drawing/2014/main" id="{22173ADB-CB54-4A28-9B37-7AA9CCBF2040}"/>
                  </a:ext>
                </a:extLst>
              </p:cNvPr>
              <p:cNvSpPr>
                <a:spLocks/>
              </p:cNvSpPr>
              <p:nvPr/>
            </p:nvSpPr>
            <p:spPr bwMode="auto">
              <a:xfrm>
                <a:off x="893839" y="3164793"/>
                <a:ext cx="89352" cy="77168"/>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7" name="Freeform 323">
                <a:extLst>
                  <a:ext uri="{FF2B5EF4-FFF2-40B4-BE49-F238E27FC236}">
                    <a16:creationId xmlns:a16="http://schemas.microsoft.com/office/drawing/2014/main" id="{2B2AC1B7-8CCC-4BBA-91A0-FA1A379239FC}"/>
                  </a:ext>
                </a:extLst>
              </p:cNvPr>
              <p:cNvSpPr>
                <a:spLocks/>
              </p:cNvSpPr>
              <p:nvPr/>
            </p:nvSpPr>
            <p:spPr bwMode="auto">
              <a:xfrm>
                <a:off x="861347" y="3642016"/>
                <a:ext cx="308672" cy="758620"/>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8" name="Freeform 165">
                <a:extLst>
                  <a:ext uri="{FF2B5EF4-FFF2-40B4-BE49-F238E27FC236}">
                    <a16:creationId xmlns:a16="http://schemas.microsoft.com/office/drawing/2014/main" id="{5D9AB13A-1C94-4777-96D3-8DCFF2484BF6}"/>
                  </a:ext>
                </a:extLst>
              </p:cNvPr>
              <p:cNvSpPr>
                <a:spLocks/>
              </p:cNvSpPr>
              <p:nvPr/>
            </p:nvSpPr>
            <p:spPr bwMode="auto">
              <a:xfrm>
                <a:off x="1170019" y="4009578"/>
                <a:ext cx="257903" cy="16855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08067198-16F7-4023-BFC5-189D66590ABC}"/>
                  </a:ext>
                </a:extLst>
              </p:cNvPr>
              <p:cNvGrpSpPr/>
              <p:nvPr/>
            </p:nvGrpSpPr>
            <p:grpSpPr>
              <a:xfrm>
                <a:off x="1186262" y="2722908"/>
                <a:ext cx="2042919" cy="926014"/>
                <a:chOff x="687388" y="1860551"/>
                <a:chExt cx="1597026" cy="723900"/>
              </a:xfrm>
            </p:grpSpPr>
            <p:sp>
              <p:nvSpPr>
                <p:cNvPr id="373" name="Rectangle 8">
                  <a:extLst>
                    <a:ext uri="{FF2B5EF4-FFF2-40B4-BE49-F238E27FC236}">
                      <a16:creationId xmlns:a16="http://schemas.microsoft.com/office/drawing/2014/main" id="{76E2C20E-3D0E-446C-BA83-D6014A9E9B6A}"/>
                    </a:ext>
                  </a:extLst>
                </p:cNvPr>
                <p:cNvSpPr>
                  <a:spLocks noChangeArrowheads="1"/>
                </p:cNvSpPr>
                <p:nvPr/>
              </p:nvSpPr>
              <p:spPr bwMode="auto">
                <a:xfrm>
                  <a:off x="1720851" y="186055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Rectangle 9">
                  <a:extLst>
                    <a:ext uri="{FF2B5EF4-FFF2-40B4-BE49-F238E27FC236}">
                      <a16:creationId xmlns:a16="http://schemas.microsoft.com/office/drawing/2014/main" id="{01D22BA0-6F02-486C-9B5F-8065018D7B8C}"/>
                    </a:ext>
                  </a:extLst>
                </p:cNvPr>
                <p:cNvSpPr>
                  <a:spLocks noChangeArrowheads="1"/>
                </p:cNvSpPr>
                <p:nvPr/>
              </p:nvSpPr>
              <p:spPr bwMode="auto">
                <a:xfrm>
                  <a:off x="1720851" y="2106613"/>
                  <a:ext cx="563563"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Rectangle 10">
                  <a:extLst>
                    <a:ext uri="{FF2B5EF4-FFF2-40B4-BE49-F238E27FC236}">
                      <a16:creationId xmlns:a16="http://schemas.microsoft.com/office/drawing/2014/main" id="{6E558D96-7E5C-4B99-9945-CBFFA6CE43B0}"/>
                    </a:ext>
                  </a:extLst>
                </p:cNvPr>
                <p:cNvSpPr>
                  <a:spLocks noChangeArrowheads="1"/>
                </p:cNvSpPr>
                <p:nvPr/>
              </p:nvSpPr>
              <p:spPr bwMode="auto">
                <a:xfrm>
                  <a:off x="1720851" y="2349501"/>
                  <a:ext cx="563563"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6" name="Rectangle 11">
                  <a:extLst>
                    <a:ext uri="{FF2B5EF4-FFF2-40B4-BE49-F238E27FC236}">
                      <a16:creationId xmlns:a16="http://schemas.microsoft.com/office/drawing/2014/main" id="{E59E2161-A908-4248-96AF-B2D21A2EDCCB}"/>
                    </a:ext>
                  </a:extLst>
                </p:cNvPr>
                <p:cNvSpPr>
                  <a:spLocks noChangeArrowheads="1"/>
                </p:cNvSpPr>
                <p:nvPr/>
              </p:nvSpPr>
              <p:spPr bwMode="auto">
                <a:xfrm>
                  <a:off x="1174751" y="2349501"/>
                  <a:ext cx="479425"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7" name="Rectangle 12">
                  <a:extLst>
                    <a:ext uri="{FF2B5EF4-FFF2-40B4-BE49-F238E27FC236}">
                      <a16:creationId xmlns:a16="http://schemas.microsoft.com/office/drawing/2014/main" id="{51F35A10-9514-412E-AE41-A949D62C52D8}"/>
                    </a:ext>
                  </a:extLst>
                </p:cNvPr>
                <p:cNvSpPr>
                  <a:spLocks noChangeArrowheads="1"/>
                </p:cNvSpPr>
                <p:nvPr/>
              </p:nvSpPr>
              <p:spPr bwMode="auto">
                <a:xfrm>
                  <a:off x="687388" y="1860551"/>
                  <a:ext cx="966788" cy="4778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8" name="Rectangle 13">
                  <a:extLst>
                    <a:ext uri="{FF2B5EF4-FFF2-40B4-BE49-F238E27FC236}">
                      <a16:creationId xmlns:a16="http://schemas.microsoft.com/office/drawing/2014/main" id="{7D75D2E9-0996-4908-8D4F-A8CEA3C6B336}"/>
                    </a:ext>
                  </a:extLst>
                </p:cNvPr>
                <p:cNvSpPr>
                  <a:spLocks noChangeArrowheads="1"/>
                </p:cNvSpPr>
                <p:nvPr/>
              </p:nvSpPr>
              <p:spPr bwMode="auto">
                <a:xfrm>
                  <a:off x="687388" y="2349501"/>
                  <a:ext cx="476250" cy="2349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14">
                  <a:extLst>
                    <a:ext uri="{FF2B5EF4-FFF2-40B4-BE49-F238E27FC236}">
                      <a16:creationId xmlns:a16="http://schemas.microsoft.com/office/drawing/2014/main" id="{96D70998-3B7B-4D9A-9F30-9290874EB7B4}"/>
                    </a:ext>
                  </a:extLst>
                </p:cNvPr>
                <p:cNvSpPr>
                  <a:spLocks/>
                </p:cNvSpPr>
                <p:nvPr/>
              </p:nvSpPr>
              <p:spPr bwMode="auto">
                <a:xfrm>
                  <a:off x="1982788" y="2157413"/>
                  <a:ext cx="136525" cy="107950"/>
                </a:xfrm>
                <a:custGeom>
                  <a:avLst/>
                  <a:gdLst>
                    <a:gd name="T0" fmla="*/ 18 w 86"/>
                    <a:gd name="T1" fmla="*/ 0 h 68"/>
                    <a:gd name="T2" fmla="*/ 86 w 86"/>
                    <a:gd name="T3" fmla="*/ 0 h 68"/>
                    <a:gd name="T4" fmla="*/ 69 w 86"/>
                    <a:gd name="T5" fmla="*/ 68 h 68"/>
                    <a:gd name="T6" fmla="*/ 0 w 86"/>
                    <a:gd name="T7" fmla="*/ 68 h 68"/>
                    <a:gd name="T8" fmla="*/ 18 w 86"/>
                    <a:gd name="T9" fmla="*/ 0 h 68"/>
                  </a:gdLst>
                  <a:ahLst/>
                  <a:cxnLst>
                    <a:cxn ang="0">
                      <a:pos x="T0" y="T1"/>
                    </a:cxn>
                    <a:cxn ang="0">
                      <a:pos x="T2" y="T3"/>
                    </a:cxn>
                    <a:cxn ang="0">
                      <a:pos x="T4" y="T5"/>
                    </a:cxn>
                    <a:cxn ang="0">
                      <a:pos x="T6" y="T7"/>
                    </a:cxn>
                    <a:cxn ang="0">
                      <a:pos x="T8" y="T9"/>
                    </a:cxn>
                  </a:cxnLst>
                  <a:rect l="0" t="0" r="r" b="b"/>
                  <a:pathLst>
                    <a:path w="86" h="68">
                      <a:moveTo>
                        <a:pt x="18" y="0"/>
                      </a:moveTo>
                      <a:lnTo>
                        <a:pt x="86" y="0"/>
                      </a:lnTo>
                      <a:lnTo>
                        <a:pt x="69" y="68"/>
                      </a:lnTo>
                      <a:lnTo>
                        <a:pt x="0" y="68"/>
                      </a:lnTo>
                      <a:lnTo>
                        <a:pt x="1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15">
                  <a:extLst>
                    <a:ext uri="{FF2B5EF4-FFF2-40B4-BE49-F238E27FC236}">
                      <a16:creationId xmlns:a16="http://schemas.microsoft.com/office/drawing/2014/main" id="{ACDD7588-D1E6-4132-826B-DB61470F9F73}"/>
                    </a:ext>
                  </a:extLst>
                </p:cNvPr>
                <p:cNvSpPr>
                  <a:spLocks/>
                </p:cNvSpPr>
                <p:nvPr/>
              </p:nvSpPr>
              <p:spPr bwMode="auto">
                <a:xfrm>
                  <a:off x="2011363" y="2157413"/>
                  <a:ext cx="222250" cy="130175"/>
                </a:xfrm>
                <a:custGeom>
                  <a:avLst/>
                  <a:gdLst>
                    <a:gd name="T0" fmla="*/ 140 w 140"/>
                    <a:gd name="T1" fmla="*/ 82 h 82"/>
                    <a:gd name="T2" fmla="*/ 19 w 140"/>
                    <a:gd name="T3" fmla="*/ 82 h 82"/>
                    <a:gd name="T4" fmla="*/ 0 w 140"/>
                    <a:gd name="T5" fmla="*/ 0 h 82"/>
                    <a:gd name="T6" fmla="*/ 121 w 140"/>
                    <a:gd name="T7" fmla="*/ 0 h 82"/>
                    <a:gd name="T8" fmla="*/ 140 w 140"/>
                    <a:gd name="T9" fmla="*/ 82 h 82"/>
                  </a:gdLst>
                  <a:ahLst/>
                  <a:cxnLst>
                    <a:cxn ang="0">
                      <a:pos x="T0" y="T1"/>
                    </a:cxn>
                    <a:cxn ang="0">
                      <a:pos x="T2" y="T3"/>
                    </a:cxn>
                    <a:cxn ang="0">
                      <a:pos x="T4" y="T5"/>
                    </a:cxn>
                    <a:cxn ang="0">
                      <a:pos x="T6" y="T7"/>
                    </a:cxn>
                    <a:cxn ang="0">
                      <a:pos x="T8" y="T9"/>
                    </a:cxn>
                  </a:cxnLst>
                  <a:rect l="0" t="0" r="r" b="b"/>
                  <a:pathLst>
                    <a:path w="140" h="82">
                      <a:moveTo>
                        <a:pt x="140" y="82"/>
                      </a:moveTo>
                      <a:lnTo>
                        <a:pt x="19" y="82"/>
                      </a:lnTo>
                      <a:lnTo>
                        <a:pt x="0" y="0"/>
                      </a:lnTo>
                      <a:lnTo>
                        <a:pt x="121" y="0"/>
                      </a:lnTo>
                      <a:lnTo>
                        <a:pt x="140"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1" name="Freeform 16">
                  <a:extLst>
                    <a:ext uri="{FF2B5EF4-FFF2-40B4-BE49-F238E27FC236}">
                      <a16:creationId xmlns:a16="http://schemas.microsoft.com/office/drawing/2014/main" id="{EFE1D511-D9E2-40E8-A9B1-7D311358E51D}"/>
                    </a:ext>
                  </a:extLst>
                </p:cNvPr>
                <p:cNvSpPr>
                  <a:spLocks/>
                </p:cNvSpPr>
                <p:nvPr/>
              </p:nvSpPr>
              <p:spPr bwMode="auto">
                <a:xfrm>
                  <a:off x="2019301" y="2168526"/>
                  <a:ext cx="207963" cy="112713"/>
                </a:xfrm>
                <a:custGeom>
                  <a:avLst/>
                  <a:gdLst>
                    <a:gd name="T0" fmla="*/ 131 w 131"/>
                    <a:gd name="T1" fmla="*/ 71 h 71"/>
                    <a:gd name="T2" fmla="*/ 17 w 131"/>
                    <a:gd name="T3" fmla="*/ 71 h 71"/>
                    <a:gd name="T4" fmla="*/ 0 w 131"/>
                    <a:gd name="T5" fmla="*/ 0 h 71"/>
                    <a:gd name="T6" fmla="*/ 114 w 131"/>
                    <a:gd name="T7" fmla="*/ 0 h 71"/>
                    <a:gd name="T8" fmla="*/ 131 w 131"/>
                    <a:gd name="T9" fmla="*/ 71 h 71"/>
                  </a:gdLst>
                  <a:ahLst/>
                  <a:cxnLst>
                    <a:cxn ang="0">
                      <a:pos x="T0" y="T1"/>
                    </a:cxn>
                    <a:cxn ang="0">
                      <a:pos x="T2" y="T3"/>
                    </a:cxn>
                    <a:cxn ang="0">
                      <a:pos x="T4" y="T5"/>
                    </a:cxn>
                    <a:cxn ang="0">
                      <a:pos x="T6" y="T7"/>
                    </a:cxn>
                    <a:cxn ang="0">
                      <a:pos x="T8" y="T9"/>
                    </a:cxn>
                  </a:cxnLst>
                  <a:rect l="0" t="0" r="r" b="b"/>
                  <a:pathLst>
                    <a:path w="131" h="71">
                      <a:moveTo>
                        <a:pt x="131" y="71"/>
                      </a:moveTo>
                      <a:lnTo>
                        <a:pt x="17" y="71"/>
                      </a:lnTo>
                      <a:lnTo>
                        <a:pt x="0" y="0"/>
                      </a:lnTo>
                      <a:lnTo>
                        <a:pt x="114" y="0"/>
                      </a:lnTo>
                      <a:lnTo>
                        <a:pt x="131" y="71"/>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2" name="Freeform 17">
                  <a:extLst>
                    <a:ext uri="{FF2B5EF4-FFF2-40B4-BE49-F238E27FC236}">
                      <a16:creationId xmlns:a16="http://schemas.microsoft.com/office/drawing/2014/main" id="{512C1E7A-6FAE-4F36-B589-15059E373874}"/>
                    </a:ext>
                  </a:extLst>
                </p:cNvPr>
                <p:cNvSpPr>
                  <a:spLocks/>
                </p:cNvSpPr>
                <p:nvPr/>
              </p:nvSpPr>
              <p:spPr bwMode="auto">
                <a:xfrm>
                  <a:off x="2041526" y="2200276"/>
                  <a:ext cx="42863" cy="15875"/>
                </a:xfrm>
                <a:custGeom>
                  <a:avLst/>
                  <a:gdLst>
                    <a:gd name="T0" fmla="*/ 27 w 27"/>
                    <a:gd name="T1" fmla="*/ 10 h 10"/>
                    <a:gd name="T2" fmla="*/ 3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3" y="10"/>
                      </a:lnTo>
                      <a:lnTo>
                        <a:pt x="0" y="0"/>
                      </a:lnTo>
                      <a:lnTo>
                        <a:pt x="26" y="0"/>
                      </a:lnTo>
                      <a:lnTo>
                        <a:pt x="27"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3" name="Freeform 18">
                  <a:extLst>
                    <a:ext uri="{FF2B5EF4-FFF2-40B4-BE49-F238E27FC236}">
                      <a16:creationId xmlns:a16="http://schemas.microsoft.com/office/drawing/2014/main" id="{9227C6D9-810B-4F91-A598-656CFF3D8381}"/>
                    </a:ext>
                  </a:extLst>
                </p:cNvPr>
                <p:cNvSpPr>
                  <a:spLocks/>
                </p:cNvSpPr>
                <p:nvPr/>
              </p:nvSpPr>
              <p:spPr bwMode="auto">
                <a:xfrm>
                  <a:off x="2046288" y="2216151"/>
                  <a:ext cx="44450" cy="17463"/>
                </a:xfrm>
                <a:custGeom>
                  <a:avLst/>
                  <a:gdLst>
                    <a:gd name="T0" fmla="*/ 28 w 28"/>
                    <a:gd name="T1" fmla="*/ 11 h 11"/>
                    <a:gd name="T2" fmla="*/ 2 w 28"/>
                    <a:gd name="T3" fmla="*/ 11 h 11"/>
                    <a:gd name="T4" fmla="*/ 0 w 28"/>
                    <a:gd name="T5" fmla="*/ 0 h 11"/>
                    <a:gd name="T6" fmla="*/ 24 w 28"/>
                    <a:gd name="T7" fmla="*/ 0 h 11"/>
                    <a:gd name="T8" fmla="*/ 28 w 28"/>
                    <a:gd name="T9" fmla="*/ 11 h 11"/>
                  </a:gdLst>
                  <a:ahLst/>
                  <a:cxnLst>
                    <a:cxn ang="0">
                      <a:pos x="T0" y="T1"/>
                    </a:cxn>
                    <a:cxn ang="0">
                      <a:pos x="T2" y="T3"/>
                    </a:cxn>
                    <a:cxn ang="0">
                      <a:pos x="T4" y="T5"/>
                    </a:cxn>
                    <a:cxn ang="0">
                      <a:pos x="T6" y="T7"/>
                    </a:cxn>
                    <a:cxn ang="0">
                      <a:pos x="T8" y="T9"/>
                    </a:cxn>
                  </a:cxnLst>
                  <a:rect l="0" t="0" r="r" b="b"/>
                  <a:pathLst>
                    <a:path w="28" h="11">
                      <a:moveTo>
                        <a:pt x="28" y="11"/>
                      </a:moveTo>
                      <a:lnTo>
                        <a:pt x="2" y="11"/>
                      </a:lnTo>
                      <a:lnTo>
                        <a:pt x="0" y="0"/>
                      </a:lnTo>
                      <a:lnTo>
                        <a:pt x="24" y="0"/>
                      </a:lnTo>
                      <a:lnTo>
                        <a:pt x="28"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4" name="Freeform 19">
                  <a:extLst>
                    <a:ext uri="{FF2B5EF4-FFF2-40B4-BE49-F238E27FC236}">
                      <a16:creationId xmlns:a16="http://schemas.microsoft.com/office/drawing/2014/main" id="{CC09DDC2-F2FB-48EB-9CD1-A66241AAF97C}"/>
                    </a:ext>
                  </a:extLst>
                </p:cNvPr>
                <p:cNvSpPr>
                  <a:spLocks/>
                </p:cNvSpPr>
                <p:nvPr/>
              </p:nvSpPr>
              <p:spPr bwMode="auto">
                <a:xfrm>
                  <a:off x="2119313" y="2200276"/>
                  <a:ext cx="42863" cy="15875"/>
                </a:xfrm>
                <a:custGeom>
                  <a:avLst/>
                  <a:gdLst>
                    <a:gd name="T0" fmla="*/ 27 w 27"/>
                    <a:gd name="T1" fmla="*/ 10 h 10"/>
                    <a:gd name="T2" fmla="*/ 4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4" y="10"/>
                      </a:lnTo>
                      <a:lnTo>
                        <a:pt x="0" y="0"/>
                      </a:lnTo>
                      <a:lnTo>
                        <a:pt x="26" y="0"/>
                      </a:lnTo>
                      <a:lnTo>
                        <a:pt x="27"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5" name="Freeform 20">
                  <a:extLst>
                    <a:ext uri="{FF2B5EF4-FFF2-40B4-BE49-F238E27FC236}">
                      <a16:creationId xmlns:a16="http://schemas.microsoft.com/office/drawing/2014/main" id="{CCB1FA80-9242-42E3-AB3A-301BD6125B17}"/>
                    </a:ext>
                  </a:extLst>
                </p:cNvPr>
                <p:cNvSpPr>
                  <a:spLocks/>
                </p:cNvSpPr>
                <p:nvPr/>
              </p:nvSpPr>
              <p:spPr bwMode="auto">
                <a:xfrm>
                  <a:off x="2125663" y="2216151"/>
                  <a:ext cx="42863" cy="17463"/>
                </a:xfrm>
                <a:custGeom>
                  <a:avLst/>
                  <a:gdLst>
                    <a:gd name="T0" fmla="*/ 27 w 27"/>
                    <a:gd name="T1" fmla="*/ 11 h 11"/>
                    <a:gd name="T2" fmla="*/ 1 w 27"/>
                    <a:gd name="T3" fmla="*/ 11 h 11"/>
                    <a:gd name="T4" fmla="*/ 0 w 27"/>
                    <a:gd name="T5" fmla="*/ 0 h 11"/>
                    <a:gd name="T6" fmla="*/ 23 w 27"/>
                    <a:gd name="T7" fmla="*/ 0 h 11"/>
                    <a:gd name="T8" fmla="*/ 27 w 27"/>
                    <a:gd name="T9" fmla="*/ 11 h 11"/>
                  </a:gdLst>
                  <a:ahLst/>
                  <a:cxnLst>
                    <a:cxn ang="0">
                      <a:pos x="T0" y="T1"/>
                    </a:cxn>
                    <a:cxn ang="0">
                      <a:pos x="T2" y="T3"/>
                    </a:cxn>
                    <a:cxn ang="0">
                      <a:pos x="T4" y="T5"/>
                    </a:cxn>
                    <a:cxn ang="0">
                      <a:pos x="T6" y="T7"/>
                    </a:cxn>
                    <a:cxn ang="0">
                      <a:pos x="T8" y="T9"/>
                    </a:cxn>
                  </a:cxnLst>
                  <a:rect l="0" t="0" r="r" b="b"/>
                  <a:pathLst>
                    <a:path w="27" h="11">
                      <a:moveTo>
                        <a:pt x="27" y="11"/>
                      </a:moveTo>
                      <a:lnTo>
                        <a:pt x="1" y="11"/>
                      </a:lnTo>
                      <a:lnTo>
                        <a:pt x="0" y="0"/>
                      </a:lnTo>
                      <a:lnTo>
                        <a:pt x="23" y="0"/>
                      </a:lnTo>
                      <a:lnTo>
                        <a:pt x="27"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6" name="Freeform 21">
                  <a:extLst>
                    <a:ext uri="{FF2B5EF4-FFF2-40B4-BE49-F238E27FC236}">
                      <a16:creationId xmlns:a16="http://schemas.microsoft.com/office/drawing/2014/main" id="{4D8D8575-3661-441B-A954-7D87B8D49D51}"/>
                    </a:ext>
                  </a:extLst>
                </p:cNvPr>
                <p:cNvSpPr>
                  <a:spLocks/>
                </p:cNvSpPr>
                <p:nvPr/>
              </p:nvSpPr>
              <p:spPr bwMode="auto">
                <a:xfrm>
                  <a:off x="2049463" y="2233613"/>
                  <a:ext cx="23813" cy="15875"/>
                </a:xfrm>
                <a:custGeom>
                  <a:avLst/>
                  <a:gdLst>
                    <a:gd name="T0" fmla="*/ 15 w 15"/>
                    <a:gd name="T1" fmla="*/ 10 h 10"/>
                    <a:gd name="T2" fmla="*/ 4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4" y="10"/>
                      </a:lnTo>
                      <a:lnTo>
                        <a:pt x="0" y="0"/>
                      </a:lnTo>
                      <a:lnTo>
                        <a:pt x="12"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7" name="Freeform 22">
                  <a:extLst>
                    <a:ext uri="{FF2B5EF4-FFF2-40B4-BE49-F238E27FC236}">
                      <a16:creationId xmlns:a16="http://schemas.microsoft.com/office/drawing/2014/main" id="{5DBC1751-5636-4DE6-AEB1-811D40F910B6}"/>
                    </a:ext>
                  </a:extLst>
                </p:cNvPr>
                <p:cNvSpPr>
                  <a:spLocks/>
                </p:cNvSpPr>
                <p:nvPr/>
              </p:nvSpPr>
              <p:spPr bwMode="auto">
                <a:xfrm>
                  <a:off x="2068513" y="2233613"/>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8" name="Freeform 23">
                  <a:extLst>
                    <a:ext uri="{FF2B5EF4-FFF2-40B4-BE49-F238E27FC236}">
                      <a16:creationId xmlns:a16="http://schemas.microsoft.com/office/drawing/2014/main" id="{ED15A360-F5DF-4A4A-8842-0CA42A17AAA2}"/>
                    </a:ext>
                  </a:extLst>
                </p:cNvPr>
                <p:cNvSpPr>
                  <a:spLocks/>
                </p:cNvSpPr>
                <p:nvPr/>
              </p:nvSpPr>
              <p:spPr bwMode="auto">
                <a:xfrm>
                  <a:off x="2055813" y="2249488"/>
                  <a:ext cx="20638" cy="15875"/>
                </a:xfrm>
                <a:custGeom>
                  <a:avLst/>
                  <a:gdLst>
                    <a:gd name="T0" fmla="*/ 13 w 13"/>
                    <a:gd name="T1" fmla="*/ 10 h 10"/>
                    <a:gd name="T2" fmla="*/ 1 w 13"/>
                    <a:gd name="T3" fmla="*/ 10 h 10"/>
                    <a:gd name="T4" fmla="*/ 0 w 13"/>
                    <a:gd name="T5" fmla="*/ 0 h 10"/>
                    <a:gd name="T6" fmla="*/ 11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1"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9" name="Freeform 24">
                  <a:extLst>
                    <a:ext uri="{FF2B5EF4-FFF2-40B4-BE49-F238E27FC236}">
                      <a16:creationId xmlns:a16="http://schemas.microsoft.com/office/drawing/2014/main" id="{97D7AF76-9D50-4848-9505-C5FCED37230E}"/>
                    </a:ext>
                  </a:extLst>
                </p:cNvPr>
                <p:cNvSpPr>
                  <a:spLocks/>
                </p:cNvSpPr>
                <p:nvPr/>
              </p:nvSpPr>
              <p:spPr bwMode="auto">
                <a:xfrm>
                  <a:off x="2073276" y="2249488"/>
                  <a:ext cx="22225" cy="15875"/>
                </a:xfrm>
                <a:custGeom>
                  <a:avLst/>
                  <a:gdLst>
                    <a:gd name="T0" fmla="*/ 14 w 14"/>
                    <a:gd name="T1" fmla="*/ 10 h 10"/>
                    <a:gd name="T2" fmla="*/ 2 w 14"/>
                    <a:gd name="T3" fmla="*/ 10 h 10"/>
                    <a:gd name="T4" fmla="*/ 0 w 14"/>
                    <a:gd name="T5" fmla="*/ 0 h 10"/>
                    <a:gd name="T6" fmla="*/ 12 w 14"/>
                    <a:gd name="T7" fmla="*/ 0 h 10"/>
                    <a:gd name="T8" fmla="*/ 14 w 14"/>
                    <a:gd name="T9" fmla="*/ 10 h 10"/>
                  </a:gdLst>
                  <a:ahLst/>
                  <a:cxnLst>
                    <a:cxn ang="0">
                      <a:pos x="T0" y="T1"/>
                    </a:cxn>
                    <a:cxn ang="0">
                      <a:pos x="T2" y="T3"/>
                    </a:cxn>
                    <a:cxn ang="0">
                      <a:pos x="T4" y="T5"/>
                    </a:cxn>
                    <a:cxn ang="0">
                      <a:pos x="T6" y="T7"/>
                    </a:cxn>
                    <a:cxn ang="0">
                      <a:pos x="T8" y="T9"/>
                    </a:cxn>
                  </a:cxnLst>
                  <a:rect l="0" t="0" r="r" b="b"/>
                  <a:pathLst>
                    <a:path w="14" h="10">
                      <a:moveTo>
                        <a:pt x="14" y="10"/>
                      </a:moveTo>
                      <a:lnTo>
                        <a:pt x="2" y="10"/>
                      </a:lnTo>
                      <a:lnTo>
                        <a:pt x="0" y="0"/>
                      </a:lnTo>
                      <a:lnTo>
                        <a:pt x="12" y="0"/>
                      </a:lnTo>
                      <a:lnTo>
                        <a:pt x="14"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0" name="Freeform 25">
                  <a:extLst>
                    <a:ext uri="{FF2B5EF4-FFF2-40B4-BE49-F238E27FC236}">
                      <a16:creationId xmlns:a16="http://schemas.microsoft.com/office/drawing/2014/main" id="{26FDA599-312E-4068-B7A5-533CF9F33A7E}"/>
                    </a:ext>
                  </a:extLst>
                </p:cNvPr>
                <p:cNvSpPr>
                  <a:spLocks/>
                </p:cNvSpPr>
                <p:nvPr/>
              </p:nvSpPr>
              <p:spPr bwMode="auto">
                <a:xfrm>
                  <a:off x="2082801" y="2200276"/>
                  <a:ext cx="23813" cy="15875"/>
                </a:xfrm>
                <a:custGeom>
                  <a:avLst/>
                  <a:gdLst>
                    <a:gd name="T0" fmla="*/ 15 w 15"/>
                    <a:gd name="T1" fmla="*/ 10 h 10"/>
                    <a:gd name="T2" fmla="*/ 1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1" name="Freeform 26">
                  <a:extLst>
                    <a:ext uri="{FF2B5EF4-FFF2-40B4-BE49-F238E27FC236}">
                      <a16:creationId xmlns:a16="http://schemas.microsoft.com/office/drawing/2014/main" id="{1FA731E3-696E-4F7B-AB09-012BB5DF6E8E}"/>
                    </a:ext>
                  </a:extLst>
                </p:cNvPr>
                <p:cNvSpPr>
                  <a:spLocks/>
                </p:cNvSpPr>
                <p:nvPr/>
              </p:nvSpPr>
              <p:spPr bwMode="auto">
                <a:xfrm>
                  <a:off x="2100263" y="2200276"/>
                  <a:ext cx="25400" cy="15875"/>
                </a:xfrm>
                <a:custGeom>
                  <a:avLst/>
                  <a:gdLst>
                    <a:gd name="T0" fmla="*/ 16 w 16"/>
                    <a:gd name="T1" fmla="*/ 10 h 10"/>
                    <a:gd name="T2" fmla="*/ 4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2" name="Freeform 27">
                  <a:extLst>
                    <a:ext uri="{FF2B5EF4-FFF2-40B4-BE49-F238E27FC236}">
                      <a16:creationId xmlns:a16="http://schemas.microsoft.com/office/drawing/2014/main" id="{8714F6ED-FF07-4219-A14C-E649E622DFB5}"/>
                    </a:ext>
                  </a:extLst>
                </p:cNvPr>
                <p:cNvSpPr>
                  <a:spLocks/>
                </p:cNvSpPr>
                <p:nvPr/>
              </p:nvSpPr>
              <p:spPr bwMode="auto">
                <a:xfrm>
                  <a:off x="2084388" y="2216151"/>
                  <a:ext cx="23813" cy="17463"/>
                </a:xfrm>
                <a:custGeom>
                  <a:avLst/>
                  <a:gdLst>
                    <a:gd name="T0" fmla="*/ 15 w 15"/>
                    <a:gd name="T1" fmla="*/ 11 h 11"/>
                    <a:gd name="T2" fmla="*/ 4 w 15"/>
                    <a:gd name="T3" fmla="*/ 11 h 11"/>
                    <a:gd name="T4" fmla="*/ 0 w 15"/>
                    <a:gd name="T5" fmla="*/ 0 h 11"/>
                    <a:gd name="T6" fmla="*/ 14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4" y="11"/>
                      </a:lnTo>
                      <a:lnTo>
                        <a:pt x="0" y="0"/>
                      </a:lnTo>
                      <a:lnTo>
                        <a:pt x="14" y="0"/>
                      </a:lnTo>
                      <a:lnTo>
                        <a:pt x="15" y="1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3" name="Freeform 28">
                  <a:extLst>
                    <a:ext uri="{FF2B5EF4-FFF2-40B4-BE49-F238E27FC236}">
                      <a16:creationId xmlns:a16="http://schemas.microsoft.com/office/drawing/2014/main" id="{34356B5A-A933-435A-A68D-06BDC8549B98}"/>
                    </a:ext>
                  </a:extLst>
                </p:cNvPr>
                <p:cNvSpPr>
                  <a:spLocks/>
                </p:cNvSpPr>
                <p:nvPr/>
              </p:nvSpPr>
              <p:spPr bwMode="auto">
                <a:xfrm>
                  <a:off x="2106613" y="2216151"/>
                  <a:ext cx="20638" cy="17463"/>
                </a:xfrm>
                <a:custGeom>
                  <a:avLst/>
                  <a:gdLst>
                    <a:gd name="T0" fmla="*/ 13 w 13"/>
                    <a:gd name="T1" fmla="*/ 11 h 11"/>
                    <a:gd name="T2" fmla="*/ 1 w 13"/>
                    <a:gd name="T3" fmla="*/ 11 h 11"/>
                    <a:gd name="T4" fmla="*/ 0 w 13"/>
                    <a:gd name="T5" fmla="*/ 0 h 11"/>
                    <a:gd name="T6" fmla="*/ 12 w 13"/>
                    <a:gd name="T7" fmla="*/ 0 h 11"/>
                    <a:gd name="T8" fmla="*/ 13 w 13"/>
                    <a:gd name="T9" fmla="*/ 11 h 11"/>
                  </a:gdLst>
                  <a:ahLst/>
                  <a:cxnLst>
                    <a:cxn ang="0">
                      <a:pos x="T0" y="T1"/>
                    </a:cxn>
                    <a:cxn ang="0">
                      <a:pos x="T2" y="T3"/>
                    </a:cxn>
                    <a:cxn ang="0">
                      <a:pos x="T4" y="T5"/>
                    </a:cxn>
                    <a:cxn ang="0">
                      <a:pos x="T6" y="T7"/>
                    </a:cxn>
                    <a:cxn ang="0">
                      <a:pos x="T8" y="T9"/>
                    </a:cxn>
                  </a:cxnLst>
                  <a:rect l="0" t="0" r="r" b="b"/>
                  <a:pathLst>
                    <a:path w="13" h="11">
                      <a:moveTo>
                        <a:pt x="13" y="11"/>
                      </a:moveTo>
                      <a:lnTo>
                        <a:pt x="1" y="11"/>
                      </a:lnTo>
                      <a:lnTo>
                        <a:pt x="0" y="0"/>
                      </a:lnTo>
                      <a:lnTo>
                        <a:pt x="12" y="0"/>
                      </a:lnTo>
                      <a:lnTo>
                        <a:pt x="13" y="1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4" name="Freeform 29">
                  <a:extLst>
                    <a:ext uri="{FF2B5EF4-FFF2-40B4-BE49-F238E27FC236}">
                      <a16:creationId xmlns:a16="http://schemas.microsoft.com/office/drawing/2014/main" id="{B22C6896-6453-4315-8FBF-378648E1BB5B}"/>
                    </a:ext>
                  </a:extLst>
                </p:cNvPr>
                <p:cNvSpPr>
                  <a:spLocks/>
                </p:cNvSpPr>
                <p:nvPr/>
              </p:nvSpPr>
              <p:spPr bwMode="auto">
                <a:xfrm>
                  <a:off x="2127251" y="2233613"/>
                  <a:ext cx="25400" cy="15875"/>
                </a:xfrm>
                <a:custGeom>
                  <a:avLst/>
                  <a:gdLst>
                    <a:gd name="T0" fmla="*/ 16 w 16"/>
                    <a:gd name="T1" fmla="*/ 10 h 10"/>
                    <a:gd name="T2" fmla="*/ 2 w 16"/>
                    <a:gd name="T3" fmla="*/ 10 h 10"/>
                    <a:gd name="T4" fmla="*/ 0 w 16"/>
                    <a:gd name="T5" fmla="*/ 0 h 10"/>
                    <a:gd name="T6" fmla="*/ 12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2" y="10"/>
                      </a:lnTo>
                      <a:lnTo>
                        <a:pt x="0" y="0"/>
                      </a:lnTo>
                      <a:lnTo>
                        <a:pt x="12" y="0"/>
                      </a:lnTo>
                      <a:lnTo>
                        <a:pt x="1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5" name="Freeform 30">
                  <a:extLst>
                    <a:ext uri="{FF2B5EF4-FFF2-40B4-BE49-F238E27FC236}">
                      <a16:creationId xmlns:a16="http://schemas.microsoft.com/office/drawing/2014/main" id="{F1194679-5BA4-4FC9-A5C6-F8BB01329C29}"/>
                    </a:ext>
                  </a:extLst>
                </p:cNvPr>
                <p:cNvSpPr>
                  <a:spLocks/>
                </p:cNvSpPr>
                <p:nvPr/>
              </p:nvSpPr>
              <p:spPr bwMode="auto">
                <a:xfrm>
                  <a:off x="2146301" y="2233613"/>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6" name="Freeform 31">
                  <a:extLst>
                    <a:ext uri="{FF2B5EF4-FFF2-40B4-BE49-F238E27FC236}">
                      <a16:creationId xmlns:a16="http://schemas.microsoft.com/office/drawing/2014/main" id="{920F426A-32FE-4852-862C-C40551CB0B63}"/>
                    </a:ext>
                  </a:extLst>
                </p:cNvPr>
                <p:cNvSpPr>
                  <a:spLocks/>
                </p:cNvSpPr>
                <p:nvPr/>
              </p:nvSpPr>
              <p:spPr bwMode="auto">
                <a:xfrm>
                  <a:off x="2130426" y="2249488"/>
                  <a:ext cx="23813" cy="15875"/>
                </a:xfrm>
                <a:custGeom>
                  <a:avLst/>
                  <a:gdLst>
                    <a:gd name="T0" fmla="*/ 15 w 15"/>
                    <a:gd name="T1" fmla="*/ 10 h 10"/>
                    <a:gd name="T2" fmla="*/ 3 w 15"/>
                    <a:gd name="T3" fmla="*/ 10 h 10"/>
                    <a:gd name="T4" fmla="*/ 0 w 15"/>
                    <a:gd name="T5" fmla="*/ 0 h 10"/>
                    <a:gd name="T6" fmla="*/ 14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4"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7" name="Freeform 32">
                  <a:extLst>
                    <a:ext uri="{FF2B5EF4-FFF2-40B4-BE49-F238E27FC236}">
                      <a16:creationId xmlns:a16="http://schemas.microsoft.com/office/drawing/2014/main" id="{A591499F-9D8C-48B4-89E0-EFBD5464C61A}"/>
                    </a:ext>
                  </a:extLst>
                </p:cNvPr>
                <p:cNvSpPr>
                  <a:spLocks/>
                </p:cNvSpPr>
                <p:nvPr/>
              </p:nvSpPr>
              <p:spPr bwMode="auto">
                <a:xfrm>
                  <a:off x="2152651" y="2249488"/>
                  <a:ext cx="20638" cy="15875"/>
                </a:xfrm>
                <a:custGeom>
                  <a:avLst/>
                  <a:gdLst>
                    <a:gd name="T0" fmla="*/ 13 w 13"/>
                    <a:gd name="T1" fmla="*/ 10 h 10"/>
                    <a:gd name="T2" fmla="*/ 1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1" y="10"/>
                      </a:lnTo>
                      <a:lnTo>
                        <a:pt x="0" y="0"/>
                      </a:lnTo>
                      <a:lnTo>
                        <a:pt x="12" y="0"/>
                      </a:lnTo>
                      <a:lnTo>
                        <a:pt x="13"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8" name="Freeform 33">
                  <a:extLst>
                    <a:ext uri="{FF2B5EF4-FFF2-40B4-BE49-F238E27FC236}">
                      <a16:creationId xmlns:a16="http://schemas.microsoft.com/office/drawing/2014/main" id="{2167EB6B-D40E-462F-ABC9-D2BB181B6047}"/>
                    </a:ext>
                  </a:extLst>
                </p:cNvPr>
                <p:cNvSpPr>
                  <a:spLocks/>
                </p:cNvSpPr>
                <p:nvPr/>
              </p:nvSpPr>
              <p:spPr bwMode="auto">
                <a:xfrm>
                  <a:off x="2176463" y="2233613"/>
                  <a:ext cx="20638" cy="15875"/>
                </a:xfrm>
                <a:custGeom>
                  <a:avLst/>
                  <a:gdLst>
                    <a:gd name="T0" fmla="*/ 13 w 13"/>
                    <a:gd name="T1" fmla="*/ 10 h 10"/>
                    <a:gd name="T2" fmla="*/ 2 w 13"/>
                    <a:gd name="T3" fmla="*/ 10 h 10"/>
                    <a:gd name="T4" fmla="*/ 0 w 13"/>
                    <a:gd name="T5" fmla="*/ 0 h 10"/>
                    <a:gd name="T6" fmla="*/ 12 w 13"/>
                    <a:gd name="T7" fmla="*/ 0 h 10"/>
                    <a:gd name="T8" fmla="*/ 13 w 13"/>
                    <a:gd name="T9" fmla="*/ 10 h 10"/>
                  </a:gdLst>
                  <a:ahLst/>
                  <a:cxnLst>
                    <a:cxn ang="0">
                      <a:pos x="T0" y="T1"/>
                    </a:cxn>
                    <a:cxn ang="0">
                      <a:pos x="T2" y="T3"/>
                    </a:cxn>
                    <a:cxn ang="0">
                      <a:pos x="T4" y="T5"/>
                    </a:cxn>
                    <a:cxn ang="0">
                      <a:pos x="T6" y="T7"/>
                    </a:cxn>
                    <a:cxn ang="0">
                      <a:pos x="T8" y="T9"/>
                    </a:cxn>
                  </a:cxnLst>
                  <a:rect l="0" t="0" r="r" b="b"/>
                  <a:pathLst>
                    <a:path w="13" h="10">
                      <a:moveTo>
                        <a:pt x="13" y="10"/>
                      </a:moveTo>
                      <a:lnTo>
                        <a:pt x="2" y="10"/>
                      </a:lnTo>
                      <a:lnTo>
                        <a:pt x="0" y="0"/>
                      </a:lnTo>
                      <a:lnTo>
                        <a:pt x="12" y="0"/>
                      </a:lnTo>
                      <a:lnTo>
                        <a:pt x="1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9" name="Freeform 34">
                  <a:extLst>
                    <a:ext uri="{FF2B5EF4-FFF2-40B4-BE49-F238E27FC236}">
                      <a16:creationId xmlns:a16="http://schemas.microsoft.com/office/drawing/2014/main" id="{452D0498-C6C9-4EF7-952C-2DC9C6773821}"/>
                    </a:ext>
                  </a:extLst>
                </p:cNvPr>
                <p:cNvSpPr>
                  <a:spLocks/>
                </p:cNvSpPr>
                <p:nvPr/>
              </p:nvSpPr>
              <p:spPr bwMode="auto">
                <a:xfrm>
                  <a:off x="2195513" y="2233613"/>
                  <a:ext cx="23813" cy="15875"/>
                </a:xfrm>
                <a:custGeom>
                  <a:avLst/>
                  <a:gdLst>
                    <a:gd name="T0" fmla="*/ 15 w 15"/>
                    <a:gd name="T1" fmla="*/ 10 h 10"/>
                    <a:gd name="T2" fmla="*/ 1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1" y="10"/>
                      </a:lnTo>
                      <a:lnTo>
                        <a:pt x="0" y="0"/>
                      </a:lnTo>
                      <a:lnTo>
                        <a:pt x="12" y="0"/>
                      </a:lnTo>
                      <a:lnTo>
                        <a:pt x="15" y="1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0" name="Freeform 35">
                  <a:extLst>
                    <a:ext uri="{FF2B5EF4-FFF2-40B4-BE49-F238E27FC236}">
                      <a16:creationId xmlns:a16="http://schemas.microsoft.com/office/drawing/2014/main" id="{4DC6E1D5-9000-40AB-B334-33EBD5475F45}"/>
                    </a:ext>
                  </a:extLst>
                </p:cNvPr>
                <p:cNvSpPr>
                  <a:spLocks/>
                </p:cNvSpPr>
                <p:nvPr/>
              </p:nvSpPr>
              <p:spPr bwMode="auto">
                <a:xfrm>
                  <a:off x="2179638" y="2249488"/>
                  <a:ext cx="23813" cy="15875"/>
                </a:xfrm>
                <a:custGeom>
                  <a:avLst/>
                  <a:gdLst>
                    <a:gd name="T0" fmla="*/ 15 w 15"/>
                    <a:gd name="T1" fmla="*/ 10 h 10"/>
                    <a:gd name="T2" fmla="*/ 3 w 15"/>
                    <a:gd name="T3" fmla="*/ 10 h 10"/>
                    <a:gd name="T4" fmla="*/ 0 w 15"/>
                    <a:gd name="T5" fmla="*/ 0 h 10"/>
                    <a:gd name="T6" fmla="*/ 11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1"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1" name="Freeform 36">
                  <a:extLst>
                    <a:ext uri="{FF2B5EF4-FFF2-40B4-BE49-F238E27FC236}">
                      <a16:creationId xmlns:a16="http://schemas.microsoft.com/office/drawing/2014/main" id="{5872D9EC-8368-4E64-9FD2-EF9954837B16}"/>
                    </a:ext>
                  </a:extLst>
                </p:cNvPr>
                <p:cNvSpPr>
                  <a:spLocks/>
                </p:cNvSpPr>
                <p:nvPr/>
              </p:nvSpPr>
              <p:spPr bwMode="auto">
                <a:xfrm>
                  <a:off x="2197101" y="2249488"/>
                  <a:ext cx="25400" cy="15875"/>
                </a:xfrm>
                <a:custGeom>
                  <a:avLst/>
                  <a:gdLst>
                    <a:gd name="T0" fmla="*/ 16 w 16"/>
                    <a:gd name="T1" fmla="*/ 10 h 10"/>
                    <a:gd name="T2" fmla="*/ 4 w 16"/>
                    <a:gd name="T3" fmla="*/ 10 h 10"/>
                    <a:gd name="T4" fmla="*/ 0 w 16"/>
                    <a:gd name="T5" fmla="*/ 0 h 10"/>
                    <a:gd name="T6" fmla="*/ 14 w 16"/>
                    <a:gd name="T7" fmla="*/ 0 h 10"/>
                    <a:gd name="T8" fmla="*/ 16 w 16"/>
                    <a:gd name="T9" fmla="*/ 10 h 10"/>
                  </a:gdLst>
                  <a:ahLst/>
                  <a:cxnLst>
                    <a:cxn ang="0">
                      <a:pos x="T0" y="T1"/>
                    </a:cxn>
                    <a:cxn ang="0">
                      <a:pos x="T2" y="T3"/>
                    </a:cxn>
                    <a:cxn ang="0">
                      <a:pos x="T4" y="T5"/>
                    </a:cxn>
                    <a:cxn ang="0">
                      <a:pos x="T6" y="T7"/>
                    </a:cxn>
                    <a:cxn ang="0">
                      <a:pos x="T8" y="T9"/>
                    </a:cxn>
                  </a:cxnLst>
                  <a:rect l="0" t="0" r="r" b="b"/>
                  <a:pathLst>
                    <a:path w="16" h="10">
                      <a:moveTo>
                        <a:pt x="16" y="10"/>
                      </a:moveTo>
                      <a:lnTo>
                        <a:pt x="4" y="10"/>
                      </a:lnTo>
                      <a:lnTo>
                        <a:pt x="0" y="0"/>
                      </a:lnTo>
                      <a:lnTo>
                        <a:pt x="14" y="0"/>
                      </a:lnTo>
                      <a:lnTo>
                        <a:pt x="16"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2" name="Freeform 37">
                  <a:extLst>
                    <a:ext uri="{FF2B5EF4-FFF2-40B4-BE49-F238E27FC236}">
                      <a16:creationId xmlns:a16="http://schemas.microsoft.com/office/drawing/2014/main" id="{65A66723-06C5-4C57-8594-AD47EDE1A270}"/>
                    </a:ext>
                  </a:extLst>
                </p:cNvPr>
                <p:cNvSpPr>
                  <a:spLocks/>
                </p:cNvSpPr>
                <p:nvPr/>
              </p:nvSpPr>
              <p:spPr bwMode="auto">
                <a:xfrm>
                  <a:off x="2168526" y="2200276"/>
                  <a:ext cx="23813" cy="15875"/>
                </a:xfrm>
                <a:custGeom>
                  <a:avLst/>
                  <a:gdLst>
                    <a:gd name="T0" fmla="*/ 15 w 15"/>
                    <a:gd name="T1" fmla="*/ 10 h 10"/>
                    <a:gd name="T2" fmla="*/ 2 w 15"/>
                    <a:gd name="T3" fmla="*/ 10 h 10"/>
                    <a:gd name="T4" fmla="*/ 0 w 15"/>
                    <a:gd name="T5" fmla="*/ 0 h 10"/>
                    <a:gd name="T6" fmla="*/ 12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2" y="10"/>
                      </a:lnTo>
                      <a:lnTo>
                        <a:pt x="0" y="0"/>
                      </a:lnTo>
                      <a:lnTo>
                        <a:pt x="12" y="0"/>
                      </a:lnTo>
                      <a:lnTo>
                        <a:pt x="15" y="1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3" name="Freeform 38">
                  <a:extLst>
                    <a:ext uri="{FF2B5EF4-FFF2-40B4-BE49-F238E27FC236}">
                      <a16:creationId xmlns:a16="http://schemas.microsoft.com/office/drawing/2014/main" id="{62BD92FE-2E33-4EFA-8C63-D3D1B67CFD5A}"/>
                    </a:ext>
                  </a:extLst>
                </p:cNvPr>
                <p:cNvSpPr>
                  <a:spLocks/>
                </p:cNvSpPr>
                <p:nvPr/>
              </p:nvSpPr>
              <p:spPr bwMode="auto">
                <a:xfrm>
                  <a:off x="2187576" y="2200276"/>
                  <a:ext cx="23813" cy="15875"/>
                </a:xfrm>
                <a:custGeom>
                  <a:avLst/>
                  <a:gdLst>
                    <a:gd name="T0" fmla="*/ 15 w 15"/>
                    <a:gd name="T1" fmla="*/ 10 h 10"/>
                    <a:gd name="T2" fmla="*/ 3 w 15"/>
                    <a:gd name="T3" fmla="*/ 10 h 10"/>
                    <a:gd name="T4" fmla="*/ 0 w 15"/>
                    <a:gd name="T5" fmla="*/ 0 h 10"/>
                    <a:gd name="T6" fmla="*/ 13 w 15"/>
                    <a:gd name="T7" fmla="*/ 0 h 10"/>
                    <a:gd name="T8" fmla="*/ 15 w 15"/>
                    <a:gd name="T9" fmla="*/ 10 h 10"/>
                  </a:gdLst>
                  <a:ahLst/>
                  <a:cxnLst>
                    <a:cxn ang="0">
                      <a:pos x="T0" y="T1"/>
                    </a:cxn>
                    <a:cxn ang="0">
                      <a:pos x="T2" y="T3"/>
                    </a:cxn>
                    <a:cxn ang="0">
                      <a:pos x="T4" y="T5"/>
                    </a:cxn>
                    <a:cxn ang="0">
                      <a:pos x="T6" y="T7"/>
                    </a:cxn>
                    <a:cxn ang="0">
                      <a:pos x="T8" y="T9"/>
                    </a:cxn>
                  </a:cxnLst>
                  <a:rect l="0" t="0" r="r" b="b"/>
                  <a:pathLst>
                    <a:path w="15" h="10">
                      <a:moveTo>
                        <a:pt x="15" y="10"/>
                      </a:moveTo>
                      <a:lnTo>
                        <a:pt x="3" y="10"/>
                      </a:lnTo>
                      <a:lnTo>
                        <a:pt x="0" y="0"/>
                      </a:lnTo>
                      <a:lnTo>
                        <a:pt x="13" y="0"/>
                      </a:lnTo>
                      <a:lnTo>
                        <a:pt x="15"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4" name="Freeform 39">
                  <a:extLst>
                    <a:ext uri="{FF2B5EF4-FFF2-40B4-BE49-F238E27FC236}">
                      <a16:creationId xmlns:a16="http://schemas.microsoft.com/office/drawing/2014/main" id="{C765575C-90DC-42C9-923B-8D241D468AEC}"/>
                    </a:ext>
                  </a:extLst>
                </p:cNvPr>
                <p:cNvSpPr>
                  <a:spLocks/>
                </p:cNvSpPr>
                <p:nvPr/>
              </p:nvSpPr>
              <p:spPr bwMode="auto">
                <a:xfrm>
                  <a:off x="2171701" y="2216151"/>
                  <a:ext cx="23813" cy="17463"/>
                </a:xfrm>
                <a:custGeom>
                  <a:avLst/>
                  <a:gdLst>
                    <a:gd name="T0" fmla="*/ 15 w 15"/>
                    <a:gd name="T1" fmla="*/ 11 h 11"/>
                    <a:gd name="T2" fmla="*/ 3 w 15"/>
                    <a:gd name="T3" fmla="*/ 11 h 11"/>
                    <a:gd name="T4" fmla="*/ 0 w 15"/>
                    <a:gd name="T5" fmla="*/ 0 h 11"/>
                    <a:gd name="T6" fmla="*/ 13 w 15"/>
                    <a:gd name="T7" fmla="*/ 0 h 11"/>
                    <a:gd name="T8" fmla="*/ 15 w 15"/>
                    <a:gd name="T9" fmla="*/ 11 h 11"/>
                  </a:gdLst>
                  <a:ahLst/>
                  <a:cxnLst>
                    <a:cxn ang="0">
                      <a:pos x="T0" y="T1"/>
                    </a:cxn>
                    <a:cxn ang="0">
                      <a:pos x="T2" y="T3"/>
                    </a:cxn>
                    <a:cxn ang="0">
                      <a:pos x="T4" y="T5"/>
                    </a:cxn>
                    <a:cxn ang="0">
                      <a:pos x="T6" y="T7"/>
                    </a:cxn>
                    <a:cxn ang="0">
                      <a:pos x="T8" y="T9"/>
                    </a:cxn>
                  </a:cxnLst>
                  <a:rect l="0" t="0" r="r" b="b"/>
                  <a:pathLst>
                    <a:path w="15" h="11">
                      <a:moveTo>
                        <a:pt x="15" y="11"/>
                      </a:moveTo>
                      <a:lnTo>
                        <a:pt x="3" y="11"/>
                      </a:lnTo>
                      <a:lnTo>
                        <a:pt x="0" y="0"/>
                      </a:lnTo>
                      <a:lnTo>
                        <a:pt x="13" y="0"/>
                      </a:lnTo>
                      <a:lnTo>
                        <a:pt x="15" y="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5" name="Freeform 40">
                  <a:extLst>
                    <a:ext uri="{FF2B5EF4-FFF2-40B4-BE49-F238E27FC236}">
                      <a16:creationId xmlns:a16="http://schemas.microsoft.com/office/drawing/2014/main" id="{9C7CE675-7F2E-4A36-9DB2-1E760B8D9752}"/>
                    </a:ext>
                  </a:extLst>
                </p:cNvPr>
                <p:cNvSpPr>
                  <a:spLocks/>
                </p:cNvSpPr>
                <p:nvPr/>
              </p:nvSpPr>
              <p:spPr bwMode="auto">
                <a:xfrm>
                  <a:off x="2192338" y="2216151"/>
                  <a:ext cx="22225" cy="17463"/>
                </a:xfrm>
                <a:custGeom>
                  <a:avLst/>
                  <a:gdLst>
                    <a:gd name="T0" fmla="*/ 14 w 14"/>
                    <a:gd name="T1" fmla="*/ 11 h 11"/>
                    <a:gd name="T2" fmla="*/ 2 w 14"/>
                    <a:gd name="T3" fmla="*/ 11 h 11"/>
                    <a:gd name="T4" fmla="*/ 0 w 14"/>
                    <a:gd name="T5" fmla="*/ 0 h 11"/>
                    <a:gd name="T6" fmla="*/ 12 w 14"/>
                    <a:gd name="T7" fmla="*/ 0 h 11"/>
                    <a:gd name="T8" fmla="*/ 14 w 14"/>
                    <a:gd name="T9" fmla="*/ 11 h 11"/>
                  </a:gdLst>
                  <a:ahLst/>
                  <a:cxnLst>
                    <a:cxn ang="0">
                      <a:pos x="T0" y="T1"/>
                    </a:cxn>
                    <a:cxn ang="0">
                      <a:pos x="T2" y="T3"/>
                    </a:cxn>
                    <a:cxn ang="0">
                      <a:pos x="T4" y="T5"/>
                    </a:cxn>
                    <a:cxn ang="0">
                      <a:pos x="T6" y="T7"/>
                    </a:cxn>
                    <a:cxn ang="0">
                      <a:pos x="T8" y="T9"/>
                    </a:cxn>
                  </a:cxnLst>
                  <a:rect l="0" t="0" r="r" b="b"/>
                  <a:pathLst>
                    <a:path w="14" h="11">
                      <a:moveTo>
                        <a:pt x="14" y="11"/>
                      </a:moveTo>
                      <a:lnTo>
                        <a:pt x="2" y="11"/>
                      </a:lnTo>
                      <a:lnTo>
                        <a:pt x="0" y="0"/>
                      </a:lnTo>
                      <a:lnTo>
                        <a:pt x="12" y="0"/>
                      </a:lnTo>
                      <a:lnTo>
                        <a:pt x="14" y="1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Freeform 41">
                  <a:extLst>
                    <a:ext uri="{FF2B5EF4-FFF2-40B4-BE49-F238E27FC236}">
                      <a16:creationId xmlns:a16="http://schemas.microsoft.com/office/drawing/2014/main" id="{CD6ED08C-D4E2-44AA-BBF7-D18A2134217B}"/>
                    </a:ext>
                  </a:extLst>
                </p:cNvPr>
                <p:cNvSpPr>
                  <a:spLocks/>
                </p:cNvSpPr>
                <p:nvPr/>
              </p:nvSpPr>
              <p:spPr bwMode="auto">
                <a:xfrm>
                  <a:off x="2090738" y="2233613"/>
                  <a:ext cx="42863" cy="15875"/>
                </a:xfrm>
                <a:custGeom>
                  <a:avLst/>
                  <a:gdLst>
                    <a:gd name="T0" fmla="*/ 27 w 27"/>
                    <a:gd name="T1" fmla="*/ 10 h 10"/>
                    <a:gd name="T2" fmla="*/ 1 w 27"/>
                    <a:gd name="T3" fmla="*/ 10 h 10"/>
                    <a:gd name="T4" fmla="*/ 0 w 27"/>
                    <a:gd name="T5" fmla="*/ 0 h 10"/>
                    <a:gd name="T6" fmla="*/ 23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1" y="10"/>
                      </a:lnTo>
                      <a:lnTo>
                        <a:pt x="0" y="0"/>
                      </a:lnTo>
                      <a:lnTo>
                        <a:pt x="23" y="0"/>
                      </a:lnTo>
                      <a:lnTo>
                        <a:pt x="27"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Freeform 42">
                  <a:extLst>
                    <a:ext uri="{FF2B5EF4-FFF2-40B4-BE49-F238E27FC236}">
                      <a16:creationId xmlns:a16="http://schemas.microsoft.com/office/drawing/2014/main" id="{245873BC-B0CD-4208-8153-9298734319DE}"/>
                    </a:ext>
                  </a:extLst>
                </p:cNvPr>
                <p:cNvSpPr>
                  <a:spLocks/>
                </p:cNvSpPr>
                <p:nvPr/>
              </p:nvSpPr>
              <p:spPr bwMode="auto">
                <a:xfrm>
                  <a:off x="2092326" y="2249488"/>
                  <a:ext cx="42863" cy="15875"/>
                </a:xfrm>
                <a:custGeom>
                  <a:avLst/>
                  <a:gdLst>
                    <a:gd name="T0" fmla="*/ 27 w 27"/>
                    <a:gd name="T1" fmla="*/ 10 h 10"/>
                    <a:gd name="T2" fmla="*/ 2 w 27"/>
                    <a:gd name="T3" fmla="*/ 10 h 10"/>
                    <a:gd name="T4" fmla="*/ 0 w 27"/>
                    <a:gd name="T5" fmla="*/ 0 h 10"/>
                    <a:gd name="T6" fmla="*/ 26 w 27"/>
                    <a:gd name="T7" fmla="*/ 0 h 10"/>
                    <a:gd name="T8" fmla="*/ 27 w 27"/>
                    <a:gd name="T9" fmla="*/ 10 h 10"/>
                  </a:gdLst>
                  <a:ahLst/>
                  <a:cxnLst>
                    <a:cxn ang="0">
                      <a:pos x="T0" y="T1"/>
                    </a:cxn>
                    <a:cxn ang="0">
                      <a:pos x="T2" y="T3"/>
                    </a:cxn>
                    <a:cxn ang="0">
                      <a:pos x="T4" y="T5"/>
                    </a:cxn>
                    <a:cxn ang="0">
                      <a:pos x="T6" y="T7"/>
                    </a:cxn>
                    <a:cxn ang="0">
                      <a:pos x="T8" y="T9"/>
                    </a:cxn>
                  </a:cxnLst>
                  <a:rect l="0" t="0" r="r" b="b"/>
                  <a:pathLst>
                    <a:path w="27" h="10">
                      <a:moveTo>
                        <a:pt x="27" y="10"/>
                      </a:moveTo>
                      <a:lnTo>
                        <a:pt x="2" y="10"/>
                      </a:lnTo>
                      <a:lnTo>
                        <a:pt x="0" y="0"/>
                      </a:lnTo>
                      <a:lnTo>
                        <a:pt x="26" y="0"/>
                      </a:lnTo>
                      <a:lnTo>
                        <a:pt x="2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8" name="Freeform 43">
                  <a:extLst>
                    <a:ext uri="{FF2B5EF4-FFF2-40B4-BE49-F238E27FC236}">
                      <a16:creationId xmlns:a16="http://schemas.microsoft.com/office/drawing/2014/main" id="{980A3B0B-32F3-4974-ABBF-3E3B7B2B3A71}"/>
                    </a:ext>
                  </a:extLst>
                </p:cNvPr>
                <p:cNvSpPr>
                  <a:spLocks/>
                </p:cNvSpPr>
                <p:nvPr/>
              </p:nvSpPr>
              <p:spPr bwMode="auto">
                <a:xfrm>
                  <a:off x="2187576" y="2181226"/>
                  <a:ext cx="9525" cy="7938"/>
                </a:xfrm>
                <a:custGeom>
                  <a:avLst/>
                  <a:gdLst>
                    <a:gd name="T0" fmla="*/ 0 w 6"/>
                    <a:gd name="T1" fmla="*/ 0 h 5"/>
                    <a:gd name="T2" fmla="*/ 5 w 6"/>
                    <a:gd name="T3" fmla="*/ 0 h 5"/>
                    <a:gd name="T4" fmla="*/ 6 w 6"/>
                    <a:gd name="T5" fmla="*/ 5 h 5"/>
                    <a:gd name="T6" fmla="*/ 1 w 6"/>
                    <a:gd name="T7" fmla="*/ 5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lnTo>
                        <a:pt x="5" y="0"/>
                      </a:lnTo>
                      <a:lnTo>
                        <a:pt x="6" y="5"/>
                      </a:lnTo>
                      <a:lnTo>
                        <a:pt x="1" y="5"/>
                      </a:lnTo>
                      <a:lnTo>
                        <a:pt x="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9" name="Freeform 44">
                  <a:extLst>
                    <a:ext uri="{FF2B5EF4-FFF2-40B4-BE49-F238E27FC236}">
                      <a16:creationId xmlns:a16="http://schemas.microsoft.com/office/drawing/2014/main" id="{FAB21E40-EB2A-48E4-A99D-F577C6962990}"/>
                    </a:ext>
                  </a:extLst>
                </p:cNvPr>
                <p:cNvSpPr>
                  <a:spLocks/>
                </p:cNvSpPr>
                <p:nvPr/>
              </p:nvSpPr>
              <p:spPr bwMode="auto">
                <a:xfrm>
                  <a:off x="2011363" y="1914526"/>
                  <a:ext cx="185738" cy="69850"/>
                </a:xfrm>
                <a:custGeom>
                  <a:avLst/>
                  <a:gdLst>
                    <a:gd name="T0" fmla="*/ 9 w 117"/>
                    <a:gd name="T1" fmla="*/ 8 h 44"/>
                    <a:gd name="T2" fmla="*/ 0 w 117"/>
                    <a:gd name="T3" fmla="*/ 44 h 44"/>
                    <a:gd name="T4" fmla="*/ 117 w 117"/>
                    <a:gd name="T5" fmla="*/ 44 h 44"/>
                    <a:gd name="T6" fmla="*/ 109 w 117"/>
                    <a:gd name="T7" fmla="*/ 8 h 44"/>
                    <a:gd name="T8" fmla="*/ 99 w 117"/>
                    <a:gd name="T9" fmla="*/ 2 h 44"/>
                    <a:gd name="T10" fmla="*/ 85 w 117"/>
                    <a:gd name="T11" fmla="*/ 2 h 44"/>
                    <a:gd name="T12" fmla="*/ 75 w 117"/>
                    <a:gd name="T13" fmla="*/ 3 h 44"/>
                    <a:gd name="T14" fmla="*/ 39 w 117"/>
                    <a:gd name="T15" fmla="*/ 3 h 44"/>
                    <a:gd name="T16" fmla="*/ 31 w 117"/>
                    <a:gd name="T17" fmla="*/ 0 h 44"/>
                    <a:gd name="T18" fmla="*/ 19 w 117"/>
                    <a:gd name="T19" fmla="*/ 3 h 44"/>
                    <a:gd name="T20" fmla="*/ 9 w 117"/>
                    <a:gd name="T21"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44">
                      <a:moveTo>
                        <a:pt x="9" y="8"/>
                      </a:moveTo>
                      <a:lnTo>
                        <a:pt x="0" y="44"/>
                      </a:lnTo>
                      <a:lnTo>
                        <a:pt x="117" y="44"/>
                      </a:lnTo>
                      <a:lnTo>
                        <a:pt x="109" y="8"/>
                      </a:lnTo>
                      <a:lnTo>
                        <a:pt x="99" y="2"/>
                      </a:lnTo>
                      <a:lnTo>
                        <a:pt x="85" y="2"/>
                      </a:lnTo>
                      <a:lnTo>
                        <a:pt x="75" y="3"/>
                      </a:lnTo>
                      <a:lnTo>
                        <a:pt x="39" y="3"/>
                      </a:lnTo>
                      <a:lnTo>
                        <a:pt x="31" y="0"/>
                      </a:lnTo>
                      <a:lnTo>
                        <a:pt x="19" y="3"/>
                      </a:lnTo>
                      <a:lnTo>
                        <a:pt x="9"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0" name="Freeform 45">
                  <a:extLst>
                    <a:ext uri="{FF2B5EF4-FFF2-40B4-BE49-F238E27FC236}">
                      <a16:creationId xmlns:a16="http://schemas.microsoft.com/office/drawing/2014/main" id="{71B3DC01-B1F6-4F3C-871F-880111773A35}"/>
                    </a:ext>
                  </a:extLst>
                </p:cNvPr>
                <p:cNvSpPr>
                  <a:spLocks/>
                </p:cNvSpPr>
                <p:nvPr/>
              </p:nvSpPr>
              <p:spPr bwMode="auto">
                <a:xfrm>
                  <a:off x="2025651" y="1909763"/>
                  <a:ext cx="158750" cy="31750"/>
                </a:xfrm>
                <a:custGeom>
                  <a:avLst/>
                  <a:gdLst>
                    <a:gd name="T0" fmla="*/ 59 w 59"/>
                    <a:gd name="T1" fmla="*/ 7 h 12"/>
                    <a:gd name="T2" fmla="*/ 58 w 59"/>
                    <a:gd name="T3" fmla="*/ 5 h 12"/>
                    <a:gd name="T4" fmla="*/ 56 w 59"/>
                    <a:gd name="T5" fmla="*/ 3 h 12"/>
                    <a:gd name="T6" fmla="*/ 49 w 59"/>
                    <a:gd name="T7" fmla="*/ 0 h 12"/>
                    <a:gd name="T8" fmla="*/ 45 w 59"/>
                    <a:gd name="T9" fmla="*/ 0 h 12"/>
                    <a:gd name="T10" fmla="*/ 43 w 59"/>
                    <a:gd name="T11" fmla="*/ 0 h 12"/>
                    <a:gd name="T12" fmla="*/ 40 w 59"/>
                    <a:gd name="T13" fmla="*/ 2 h 12"/>
                    <a:gd name="T14" fmla="*/ 30 w 59"/>
                    <a:gd name="T15" fmla="*/ 2 h 12"/>
                    <a:gd name="T16" fmla="*/ 19 w 59"/>
                    <a:gd name="T17" fmla="*/ 2 h 12"/>
                    <a:gd name="T18" fmla="*/ 16 w 59"/>
                    <a:gd name="T19" fmla="*/ 0 h 12"/>
                    <a:gd name="T20" fmla="*/ 14 w 59"/>
                    <a:gd name="T21" fmla="*/ 0 h 12"/>
                    <a:gd name="T22" fmla="*/ 10 w 59"/>
                    <a:gd name="T23" fmla="*/ 0 h 12"/>
                    <a:gd name="T24" fmla="*/ 3 w 59"/>
                    <a:gd name="T25" fmla="*/ 3 h 12"/>
                    <a:gd name="T26" fmla="*/ 1 w 59"/>
                    <a:gd name="T27" fmla="*/ 5 h 12"/>
                    <a:gd name="T28" fmla="*/ 0 w 59"/>
                    <a:gd name="T29" fmla="*/ 7 h 12"/>
                    <a:gd name="T30" fmla="*/ 13 w 59"/>
                    <a:gd name="T31" fmla="*/ 3 h 12"/>
                    <a:gd name="T32" fmla="*/ 18 w 59"/>
                    <a:gd name="T33" fmla="*/ 8 h 12"/>
                    <a:gd name="T34" fmla="*/ 24 w 59"/>
                    <a:gd name="T35" fmla="*/ 12 h 12"/>
                    <a:gd name="T36" fmla="*/ 35 w 59"/>
                    <a:gd name="T37" fmla="*/ 12 h 12"/>
                    <a:gd name="T38" fmla="*/ 40 w 59"/>
                    <a:gd name="T39" fmla="*/ 8 h 12"/>
                    <a:gd name="T40" fmla="*/ 46 w 59"/>
                    <a:gd name="T41" fmla="*/ 3 h 12"/>
                    <a:gd name="T42" fmla="*/ 59 w 59"/>
                    <a:gd name="T43"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12">
                      <a:moveTo>
                        <a:pt x="59" y="7"/>
                      </a:moveTo>
                      <a:cubicBezTo>
                        <a:pt x="59" y="6"/>
                        <a:pt x="58" y="5"/>
                        <a:pt x="58" y="5"/>
                      </a:cubicBezTo>
                      <a:cubicBezTo>
                        <a:pt x="58" y="4"/>
                        <a:pt x="57" y="4"/>
                        <a:pt x="56" y="3"/>
                      </a:cubicBezTo>
                      <a:cubicBezTo>
                        <a:pt x="55" y="2"/>
                        <a:pt x="51" y="0"/>
                        <a:pt x="49" y="0"/>
                      </a:cubicBezTo>
                      <a:cubicBezTo>
                        <a:pt x="48" y="0"/>
                        <a:pt x="46" y="0"/>
                        <a:pt x="45" y="0"/>
                      </a:cubicBezTo>
                      <a:cubicBezTo>
                        <a:pt x="45" y="0"/>
                        <a:pt x="44" y="0"/>
                        <a:pt x="43" y="0"/>
                      </a:cubicBezTo>
                      <a:cubicBezTo>
                        <a:pt x="43" y="1"/>
                        <a:pt x="41" y="2"/>
                        <a:pt x="40" y="2"/>
                      </a:cubicBezTo>
                      <a:cubicBezTo>
                        <a:pt x="39" y="2"/>
                        <a:pt x="30" y="2"/>
                        <a:pt x="30" y="2"/>
                      </a:cubicBezTo>
                      <a:cubicBezTo>
                        <a:pt x="30" y="2"/>
                        <a:pt x="20" y="2"/>
                        <a:pt x="19" y="2"/>
                      </a:cubicBezTo>
                      <a:cubicBezTo>
                        <a:pt x="18" y="2"/>
                        <a:pt x="16" y="1"/>
                        <a:pt x="16" y="0"/>
                      </a:cubicBezTo>
                      <a:cubicBezTo>
                        <a:pt x="15" y="0"/>
                        <a:pt x="15" y="0"/>
                        <a:pt x="14" y="0"/>
                      </a:cubicBezTo>
                      <a:cubicBezTo>
                        <a:pt x="13" y="0"/>
                        <a:pt x="11" y="0"/>
                        <a:pt x="10" y="0"/>
                      </a:cubicBezTo>
                      <a:cubicBezTo>
                        <a:pt x="8" y="0"/>
                        <a:pt x="4" y="2"/>
                        <a:pt x="3" y="3"/>
                      </a:cubicBezTo>
                      <a:cubicBezTo>
                        <a:pt x="2" y="4"/>
                        <a:pt x="1" y="4"/>
                        <a:pt x="1" y="5"/>
                      </a:cubicBezTo>
                      <a:cubicBezTo>
                        <a:pt x="1" y="5"/>
                        <a:pt x="0" y="7"/>
                        <a:pt x="0" y="7"/>
                      </a:cubicBezTo>
                      <a:cubicBezTo>
                        <a:pt x="3" y="5"/>
                        <a:pt x="10" y="3"/>
                        <a:pt x="13" y="3"/>
                      </a:cubicBezTo>
                      <a:cubicBezTo>
                        <a:pt x="15" y="3"/>
                        <a:pt x="16" y="6"/>
                        <a:pt x="18" y="8"/>
                      </a:cubicBezTo>
                      <a:cubicBezTo>
                        <a:pt x="21" y="12"/>
                        <a:pt x="22" y="12"/>
                        <a:pt x="24" y="12"/>
                      </a:cubicBezTo>
                      <a:cubicBezTo>
                        <a:pt x="25" y="12"/>
                        <a:pt x="34" y="12"/>
                        <a:pt x="35" y="12"/>
                      </a:cubicBezTo>
                      <a:cubicBezTo>
                        <a:pt x="37" y="12"/>
                        <a:pt x="38" y="12"/>
                        <a:pt x="40" y="8"/>
                      </a:cubicBezTo>
                      <a:cubicBezTo>
                        <a:pt x="42" y="6"/>
                        <a:pt x="44" y="3"/>
                        <a:pt x="46" y="3"/>
                      </a:cubicBezTo>
                      <a:cubicBezTo>
                        <a:pt x="49" y="3"/>
                        <a:pt x="56" y="5"/>
                        <a:pt x="59"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1" name="Oval 46">
                  <a:extLst>
                    <a:ext uri="{FF2B5EF4-FFF2-40B4-BE49-F238E27FC236}">
                      <a16:creationId xmlns:a16="http://schemas.microsoft.com/office/drawing/2014/main" id="{49ADE875-22AE-4479-B527-AC9B1BFC15E7}"/>
                    </a:ext>
                  </a:extLst>
                </p:cNvPr>
                <p:cNvSpPr>
                  <a:spLocks noChangeArrowheads="1"/>
                </p:cNvSpPr>
                <p:nvPr/>
              </p:nvSpPr>
              <p:spPr bwMode="auto">
                <a:xfrm>
                  <a:off x="2092326" y="1917701"/>
                  <a:ext cx="22225"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47">
                  <a:extLst>
                    <a:ext uri="{FF2B5EF4-FFF2-40B4-BE49-F238E27FC236}">
                      <a16:creationId xmlns:a16="http://schemas.microsoft.com/office/drawing/2014/main" id="{80650455-171C-4AFC-984B-FF90E76A8364}"/>
                    </a:ext>
                  </a:extLst>
                </p:cNvPr>
                <p:cNvSpPr>
                  <a:spLocks/>
                </p:cNvSpPr>
                <p:nvPr/>
              </p:nvSpPr>
              <p:spPr bwMode="auto">
                <a:xfrm>
                  <a:off x="2098676" y="1919288"/>
                  <a:ext cx="12700" cy="17463"/>
                </a:xfrm>
                <a:custGeom>
                  <a:avLst/>
                  <a:gdLst>
                    <a:gd name="T0" fmla="*/ 3 w 5"/>
                    <a:gd name="T1" fmla="*/ 2 h 6"/>
                    <a:gd name="T2" fmla="*/ 5 w 5"/>
                    <a:gd name="T3" fmla="*/ 1 h 6"/>
                    <a:gd name="T4" fmla="*/ 2 w 5"/>
                    <a:gd name="T5" fmla="*/ 1 h 6"/>
                    <a:gd name="T6" fmla="*/ 0 w 5"/>
                    <a:gd name="T7" fmla="*/ 1 h 6"/>
                    <a:gd name="T8" fmla="*/ 2 w 5"/>
                    <a:gd name="T9" fmla="*/ 2 h 6"/>
                    <a:gd name="T10" fmla="*/ 0 w 5"/>
                    <a:gd name="T11" fmla="*/ 6 h 6"/>
                    <a:gd name="T12" fmla="*/ 2 w 5"/>
                    <a:gd name="T13" fmla="*/ 2 h 6"/>
                    <a:gd name="T14" fmla="*/ 5 w 5"/>
                    <a:gd name="T15" fmla="*/ 6 h 6"/>
                    <a:gd name="T16" fmla="*/ 3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3" y="2"/>
                      </a:moveTo>
                      <a:cubicBezTo>
                        <a:pt x="4" y="1"/>
                        <a:pt x="5" y="1"/>
                        <a:pt x="5" y="1"/>
                      </a:cubicBezTo>
                      <a:cubicBezTo>
                        <a:pt x="5" y="0"/>
                        <a:pt x="3" y="0"/>
                        <a:pt x="2" y="1"/>
                      </a:cubicBezTo>
                      <a:cubicBezTo>
                        <a:pt x="1" y="0"/>
                        <a:pt x="0" y="0"/>
                        <a:pt x="0" y="1"/>
                      </a:cubicBezTo>
                      <a:cubicBezTo>
                        <a:pt x="0" y="1"/>
                        <a:pt x="1" y="1"/>
                        <a:pt x="2" y="2"/>
                      </a:cubicBezTo>
                      <a:cubicBezTo>
                        <a:pt x="1" y="2"/>
                        <a:pt x="0" y="4"/>
                        <a:pt x="0" y="6"/>
                      </a:cubicBezTo>
                      <a:cubicBezTo>
                        <a:pt x="0" y="6"/>
                        <a:pt x="1" y="4"/>
                        <a:pt x="2" y="2"/>
                      </a:cubicBezTo>
                      <a:cubicBezTo>
                        <a:pt x="4" y="4"/>
                        <a:pt x="5" y="6"/>
                        <a:pt x="5" y="6"/>
                      </a:cubicBezTo>
                      <a:cubicBezTo>
                        <a:pt x="5" y="4"/>
                        <a:pt x="4" y="2"/>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Freeform 48">
                  <a:extLst>
                    <a:ext uri="{FF2B5EF4-FFF2-40B4-BE49-F238E27FC236}">
                      <a16:creationId xmlns:a16="http://schemas.microsoft.com/office/drawing/2014/main" id="{EB00A45C-11B1-453D-8276-B2844373F7C5}"/>
                    </a:ext>
                  </a:extLst>
                </p:cNvPr>
                <p:cNvSpPr>
                  <a:spLocks/>
                </p:cNvSpPr>
                <p:nvPr/>
              </p:nvSpPr>
              <p:spPr bwMode="auto">
                <a:xfrm>
                  <a:off x="2184401"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4" name="Freeform 49">
                  <a:extLst>
                    <a:ext uri="{FF2B5EF4-FFF2-40B4-BE49-F238E27FC236}">
                      <a16:creationId xmlns:a16="http://schemas.microsoft.com/office/drawing/2014/main" id="{04AE1FA8-7D72-40CC-A5AC-745631529B9C}"/>
                    </a:ext>
                  </a:extLst>
                </p:cNvPr>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5" name="Freeform 50">
                  <a:extLst>
                    <a:ext uri="{FF2B5EF4-FFF2-40B4-BE49-F238E27FC236}">
                      <a16:creationId xmlns:a16="http://schemas.microsoft.com/office/drawing/2014/main" id="{90C6B376-C7C6-4BA4-8DB3-F299F65F821B}"/>
                    </a:ext>
                  </a:extLst>
                </p:cNvPr>
                <p:cNvSpPr>
                  <a:spLocks/>
                </p:cNvSpPr>
                <p:nvPr/>
              </p:nvSpPr>
              <p:spPr bwMode="auto">
                <a:xfrm>
                  <a:off x="2181226" y="1925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6" name="Freeform 51">
                  <a:extLst>
                    <a:ext uri="{FF2B5EF4-FFF2-40B4-BE49-F238E27FC236}">
                      <a16:creationId xmlns:a16="http://schemas.microsoft.com/office/drawing/2014/main" id="{F2DC67BE-5956-4221-9CF6-24499079BEC9}"/>
                    </a:ext>
                  </a:extLst>
                </p:cNvPr>
                <p:cNvSpPr>
                  <a:spLocks/>
                </p:cNvSpPr>
                <p:nvPr/>
              </p:nvSpPr>
              <p:spPr bwMode="auto">
                <a:xfrm>
                  <a:off x="1993901" y="1917701"/>
                  <a:ext cx="222250" cy="139700"/>
                </a:xfrm>
                <a:custGeom>
                  <a:avLst/>
                  <a:gdLst>
                    <a:gd name="T0" fmla="*/ 73 w 83"/>
                    <a:gd name="T1" fmla="*/ 6 h 52"/>
                    <a:gd name="T2" fmla="*/ 71 w 83"/>
                    <a:gd name="T3" fmla="*/ 4 h 52"/>
                    <a:gd name="T4" fmla="*/ 71 w 83"/>
                    <a:gd name="T5" fmla="*/ 4 h 52"/>
                    <a:gd name="T6" fmla="*/ 71 w 83"/>
                    <a:gd name="T7" fmla="*/ 4 h 52"/>
                    <a:gd name="T8" fmla="*/ 58 w 83"/>
                    <a:gd name="T9" fmla="*/ 0 h 52"/>
                    <a:gd name="T10" fmla="*/ 52 w 83"/>
                    <a:gd name="T11" fmla="*/ 5 h 52"/>
                    <a:gd name="T12" fmla="*/ 47 w 83"/>
                    <a:gd name="T13" fmla="*/ 9 h 52"/>
                    <a:gd name="T14" fmla="*/ 36 w 83"/>
                    <a:gd name="T15" fmla="*/ 9 h 52"/>
                    <a:gd name="T16" fmla="*/ 30 w 83"/>
                    <a:gd name="T17" fmla="*/ 5 h 52"/>
                    <a:gd name="T18" fmla="*/ 25 w 83"/>
                    <a:gd name="T19" fmla="*/ 0 h 52"/>
                    <a:gd name="T20" fmla="*/ 12 w 83"/>
                    <a:gd name="T21" fmla="*/ 4 h 52"/>
                    <a:gd name="T22" fmla="*/ 10 w 83"/>
                    <a:gd name="T23" fmla="*/ 6 h 52"/>
                    <a:gd name="T24" fmla="*/ 0 w 83"/>
                    <a:gd name="T25" fmla="*/ 40 h 52"/>
                    <a:gd name="T26" fmla="*/ 9 w 83"/>
                    <a:gd name="T27" fmla="*/ 52 h 52"/>
                    <a:gd name="T28" fmla="*/ 21 w 83"/>
                    <a:gd name="T29" fmla="*/ 41 h 52"/>
                    <a:gd name="T30" fmla="*/ 28 w 83"/>
                    <a:gd name="T31" fmla="*/ 38 h 52"/>
                    <a:gd name="T32" fmla="*/ 42 w 83"/>
                    <a:gd name="T33" fmla="*/ 38 h 52"/>
                    <a:gd name="T34" fmla="*/ 55 w 83"/>
                    <a:gd name="T35" fmla="*/ 38 h 52"/>
                    <a:gd name="T36" fmla="*/ 62 w 83"/>
                    <a:gd name="T37" fmla="*/ 41 h 52"/>
                    <a:gd name="T38" fmla="*/ 74 w 83"/>
                    <a:gd name="T39" fmla="*/ 52 h 52"/>
                    <a:gd name="T40" fmla="*/ 83 w 83"/>
                    <a:gd name="T41" fmla="*/ 40 h 52"/>
                    <a:gd name="T42" fmla="*/ 73 w 83"/>
                    <a:gd name="T43"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52">
                      <a:moveTo>
                        <a:pt x="73" y="6"/>
                      </a:moveTo>
                      <a:cubicBezTo>
                        <a:pt x="73" y="4"/>
                        <a:pt x="71" y="4"/>
                        <a:pt x="71" y="4"/>
                      </a:cubicBezTo>
                      <a:cubicBezTo>
                        <a:pt x="71" y="4"/>
                        <a:pt x="71" y="4"/>
                        <a:pt x="71" y="4"/>
                      </a:cubicBezTo>
                      <a:cubicBezTo>
                        <a:pt x="71" y="4"/>
                        <a:pt x="71" y="4"/>
                        <a:pt x="71" y="4"/>
                      </a:cubicBezTo>
                      <a:cubicBezTo>
                        <a:pt x="68" y="2"/>
                        <a:pt x="61" y="0"/>
                        <a:pt x="58" y="0"/>
                      </a:cubicBezTo>
                      <a:cubicBezTo>
                        <a:pt x="56" y="0"/>
                        <a:pt x="54" y="3"/>
                        <a:pt x="52" y="5"/>
                      </a:cubicBezTo>
                      <a:cubicBezTo>
                        <a:pt x="50" y="9"/>
                        <a:pt x="49" y="9"/>
                        <a:pt x="47" y="9"/>
                      </a:cubicBezTo>
                      <a:cubicBezTo>
                        <a:pt x="46" y="9"/>
                        <a:pt x="37" y="9"/>
                        <a:pt x="36" y="9"/>
                      </a:cubicBezTo>
                      <a:cubicBezTo>
                        <a:pt x="34" y="9"/>
                        <a:pt x="33" y="9"/>
                        <a:pt x="30" y="5"/>
                      </a:cubicBezTo>
                      <a:cubicBezTo>
                        <a:pt x="28" y="3"/>
                        <a:pt x="27" y="0"/>
                        <a:pt x="25" y="0"/>
                      </a:cubicBezTo>
                      <a:cubicBezTo>
                        <a:pt x="22" y="0"/>
                        <a:pt x="15" y="2"/>
                        <a:pt x="12" y="4"/>
                      </a:cubicBezTo>
                      <a:cubicBezTo>
                        <a:pt x="12" y="4"/>
                        <a:pt x="11" y="4"/>
                        <a:pt x="10" y="6"/>
                      </a:cubicBezTo>
                      <a:cubicBezTo>
                        <a:pt x="9" y="9"/>
                        <a:pt x="0" y="31"/>
                        <a:pt x="0" y="40"/>
                      </a:cubicBezTo>
                      <a:cubicBezTo>
                        <a:pt x="0" y="51"/>
                        <a:pt x="8" y="52"/>
                        <a:pt x="9" y="52"/>
                      </a:cubicBezTo>
                      <a:cubicBezTo>
                        <a:pt x="10" y="52"/>
                        <a:pt x="19" y="43"/>
                        <a:pt x="21" y="41"/>
                      </a:cubicBezTo>
                      <a:cubicBezTo>
                        <a:pt x="24" y="38"/>
                        <a:pt x="26" y="38"/>
                        <a:pt x="28" y="38"/>
                      </a:cubicBezTo>
                      <a:cubicBezTo>
                        <a:pt x="30" y="38"/>
                        <a:pt x="32" y="38"/>
                        <a:pt x="42" y="38"/>
                      </a:cubicBezTo>
                      <a:cubicBezTo>
                        <a:pt x="51" y="38"/>
                        <a:pt x="53" y="38"/>
                        <a:pt x="55" y="38"/>
                      </a:cubicBezTo>
                      <a:cubicBezTo>
                        <a:pt x="57" y="38"/>
                        <a:pt x="59" y="38"/>
                        <a:pt x="62" y="41"/>
                      </a:cubicBezTo>
                      <a:cubicBezTo>
                        <a:pt x="65" y="43"/>
                        <a:pt x="73" y="52"/>
                        <a:pt x="74" y="52"/>
                      </a:cubicBezTo>
                      <a:cubicBezTo>
                        <a:pt x="75" y="52"/>
                        <a:pt x="83" y="51"/>
                        <a:pt x="83" y="40"/>
                      </a:cubicBezTo>
                      <a:cubicBezTo>
                        <a:pt x="83" y="31"/>
                        <a:pt x="74" y="9"/>
                        <a:pt x="7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7" name="Freeform 52">
                  <a:extLst>
                    <a:ext uri="{FF2B5EF4-FFF2-40B4-BE49-F238E27FC236}">
                      <a16:creationId xmlns:a16="http://schemas.microsoft.com/office/drawing/2014/main" id="{67F3BFFA-DE47-4D8C-97E5-28FD01EBFAAD}"/>
                    </a:ext>
                  </a:extLst>
                </p:cNvPr>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8" name="Freeform 53">
                  <a:extLst>
                    <a:ext uri="{FF2B5EF4-FFF2-40B4-BE49-F238E27FC236}">
                      <a16:creationId xmlns:a16="http://schemas.microsoft.com/office/drawing/2014/main" id="{DD42A087-0861-4A4A-BDAF-048A84AFAAE8}"/>
                    </a:ext>
                  </a:extLst>
                </p:cNvPr>
                <p:cNvSpPr>
                  <a:spLocks/>
                </p:cNvSpPr>
                <p:nvPr/>
              </p:nvSpPr>
              <p:spPr bwMode="auto">
                <a:xfrm>
                  <a:off x="2181226" y="1922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9" name="Oval 54">
                  <a:extLst>
                    <a:ext uri="{FF2B5EF4-FFF2-40B4-BE49-F238E27FC236}">
                      <a16:creationId xmlns:a16="http://schemas.microsoft.com/office/drawing/2014/main" id="{4FC5D0EC-8FBF-4DA0-BA2D-E61037D3CD16}"/>
                    </a:ext>
                  </a:extLst>
                </p:cNvPr>
                <p:cNvSpPr>
                  <a:spLocks noChangeArrowheads="1"/>
                </p:cNvSpPr>
                <p:nvPr/>
              </p:nvSpPr>
              <p:spPr bwMode="auto">
                <a:xfrm>
                  <a:off x="2111376" y="19685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0" name="Oval 55">
                  <a:extLst>
                    <a:ext uri="{FF2B5EF4-FFF2-40B4-BE49-F238E27FC236}">
                      <a16:creationId xmlns:a16="http://schemas.microsoft.com/office/drawing/2014/main" id="{869B2E62-2B30-4BDD-8307-CF0D6569F5B6}"/>
                    </a:ext>
                  </a:extLst>
                </p:cNvPr>
                <p:cNvSpPr>
                  <a:spLocks noChangeArrowheads="1"/>
                </p:cNvSpPr>
                <p:nvPr/>
              </p:nvSpPr>
              <p:spPr bwMode="auto">
                <a:xfrm>
                  <a:off x="211455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1" name="Oval 56">
                  <a:extLst>
                    <a:ext uri="{FF2B5EF4-FFF2-40B4-BE49-F238E27FC236}">
                      <a16:creationId xmlns:a16="http://schemas.microsoft.com/office/drawing/2014/main" id="{C11B3886-F0A3-4812-9452-84038CBA0F4D}"/>
                    </a:ext>
                  </a:extLst>
                </p:cNvPr>
                <p:cNvSpPr>
                  <a:spLocks noChangeArrowheads="1"/>
                </p:cNvSpPr>
                <p:nvPr/>
              </p:nvSpPr>
              <p:spPr bwMode="auto">
                <a:xfrm>
                  <a:off x="2057401" y="1971676"/>
                  <a:ext cx="38100" cy="365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2" name="Oval 57">
                  <a:extLst>
                    <a:ext uri="{FF2B5EF4-FFF2-40B4-BE49-F238E27FC236}">
                      <a16:creationId xmlns:a16="http://schemas.microsoft.com/office/drawing/2014/main" id="{C518EFFF-2B6C-4F78-B169-067FBD98D5C8}"/>
                    </a:ext>
                  </a:extLst>
                </p:cNvPr>
                <p:cNvSpPr>
                  <a:spLocks noChangeArrowheads="1"/>
                </p:cNvSpPr>
                <p:nvPr/>
              </p:nvSpPr>
              <p:spPr bwMode="auto">
                <a:xfrm>
                  <a:off x="2025651" y="1930401"/>
                  <a:ext cx="42863" cy="428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3" name="Oval 58">
                  <a:extLst>
                    <a:ext uri="{FF2B5EF4-FFF2-40B4-BE49-F238E27FC236}">
                      <a16:creationId xmlns:a16="http://schemas.microsoft.com/office/drawing/2014/main" id="{3456DD5A-A758-4848-9892-F0992AAEB2C9}"/>
                    </a:ext>
                  </a:extLst>
                </p:cNvPr>
                <p:cNvSpPr>
                  <a:spLocks noChangeArrowheads="1"/>
                </p:cNvSpPr>
                <p:nvPr/>
              </p:nvSpPr>
              <p:spPr bwMode="auto">
                <a:xfrm>
                  <a:off x="2028826" y="1933576"/>
                  <a:ext cx="36513" cy="381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4" name="Oval 59">
                  <a:extLst>
                    <a:ext uri="{FF2B5EF4-FFF2-40B4-BE49-F238E27FC236}">
                      <a16:creationId xmlns:a16="http://schemas.microsoft.com/office/drawing/2014/main" id="{1649392A-2512-4BC8-BFB5-9686A0D27B9C}"/>
                    </a:ext>
                  </a:extLst>
                </p:cNvPr>
                <p:cNvSpPr>
                  <a:spLocks noChangeArrowheads="1"/>
                </p:cNvSpPr>
                <p:nvPr/>
              </p:nvSpPr>
              <p:spPr bwMode="auto">
                <a:xfrm>
                  <a:off x="2154238" y="1960563"/>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5" name="Oval 60">
                  <a:extLst>
                    <a:ext uri="{FF2B5EF4-FFF2-40B4-BE49-F238E27FC236}">
                      <a16:creationId xmlns:a16="http://schemas.microsoft.com/office/drawing/2014/main" id="{B67856CC-3344-49E3-8A6B-B54576D56EA1}"/>
                    </a:ext>
                  </a:extLst>
                </p:cNvPr>
                <p:cNvSpPr>
                  <a:spLocks noChangeArrowheads="1"/>
                </p:cNvSpPr>
                <p:nvPr/>
              </p:nvSpPr>
              <p:spPr bwMode="auto">
                <a:xfrm>
                  <a:off x="2154238" y="1930401"/>
                  <a:ext cx="17463"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6" name="Oval 61">
                  <a:extLst>
                    <a:ext uri="{FF2B5EF4-FFF2-40B4-BE49-F238E27FC236}">
                      <a16:creationId xmlns:a16="http://schemas.microsoft.com/office/drawing/2014/main" id="{9449561F-CC7B-48C2-9B86-696DBA75DD5B}"/>
                    </a:ext>
                  </a:extLst>
                </p:cNvPr>
                <p:cNvSpPr>
                  <a:spLocks noChangeArrowheads="1"/>
                </p:cNvSpPr>
                <p:nvPr/>
              </p:nvSpPr>
              <p:spPr bwMode="auto">
                <a:xfrm>
                  <a:off x="2168526"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7" name="Oval 62">
                  <a:extLst>
                    <a:ext uri="{FF2B5EF4-FFF2-40B4-BE49-F238E27FC236}">
                      <a16:creationId xmlns:a16="http://schemas.microsoft.com/office/drawing/2014/main" id="{FE800EF3-246A-4438-A283-22B41D27E415}"/>
                    </a:ext>
                  </a:extLst>
                </p:cNvPr>
                <p:cNvSpPr>
                  <a:spLocks noChangeArrowheads="1"/>
                </p:cNvSpPr>
                <p:nvPr/>
              </p:nvSpPr>
              <p:spPr bwMode="auto">
                <a:xfrm>
                  <a:off x="2138363" y="1946276"/>
                  <a:ext cx="15875" cy="174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8" name="Oval 63">
                  <a:extLst>
                    <a:ext uri="{FF2B5EF4-FFF2-40B4-BE49-F238E27FC236}">
                      <a16:creationId xmlns:a16="http://schemas.microsoft.com/office/drawing/2014/main" id="{63D25ADF-D02D-41D8-8538-6AE20DD1E0D2}"/>
                    </a:ext>
                  </a:extLst>
                </p:cNvPr>
                <p:cNvSpPr>
                  <a:spLocks noChangeArrowheads="1"/>
                </p:cNvSpPr>
                <p:nvPr/>
              </p:nvSpPr>
              <p:spPr bwMode="auto">
                <a:xfrm>
                  <a:off x="2122488" y="1976438"/>
                  <a:ext cx="23813" cy="269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9" name="Oval 64">
                  <a:extLst>
                    <a:ext uri="{FF2B5EF4-FFF2-40B4-BE49-F238E27FC236}">
                      <a16:creationId xmlns:a16="http://schemas.microsoft.com/office/drawing/2014/main" id="{8761A04B-284D-4DB4-8417-6A80A036DEBA}"/>
                    </a:ext>
                  </a:extLst>
                </p:cNvPr>
                <p:cNvSpPr>
                  <a:spLocks noChangeArrowheads="1"/>
                </p:cNvSpPr>
                <p:nvPr/>
              </p:nvSpPr>
              <p:spPr bwMode="auto">
                <a:xfrm>
                  <a:off x="2084388" y="1949451"/>
                  <a:ext cx="11113"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0" name="Oval 65">
                  <a:extLst>
                    <a:ext uri="{FF2B5EF4-FFF2-40B4-BE49-F238E27FC236}">
                      <a16:creationId xmlns:a16="http://schemas.microsoft.com/office/drawing/2014/main" id="{3064FCC5-4CF1-426E-9D04-24967147FDBE}"/>
                    </a:ext>
                  </a:extLst>
                </p:cNvPr>
                <p:cNvSpPr>
                  <a:spLocks noChangeArrowheads="1"/>
                </p:cNvSpPr>
                <p:nvPr/>
              </p:nvSpPr>
              <p:spPr bwMode="auto">
                <a:xfrm>
                  <a:off x="2114551" y="1949451"/>
                  <a:ext cx="12700"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1" name="Rectangle 66">
                  <a:extLst>
                    <a:ext uri="{FF2B5EF4-FFF2-40B4-BE49-F238E27FC236}">
                      <a16:creationId xmlns:a16="http://schemas.microsoft.com/office/drawing/2014/main" id="{1F9B153D-CD3D-43B8-AE58-84F1815A8E3F}"/>
                    </a:ext>
                  </a:extLst>
                </p:cNvPr>
                <p:cNvSpPr>
                  <a:spLocks noChangeArrowheads="1"/>
                </p:cNvSpPr>
                <p:nvPr/>
              </p:nvSpPr>
              <p:spPr bwMode="auto">
                <a:xfrm>
                  <a:off x="2159000" y="1931988"/>
                  <a:ext cx="863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100" b="1" i="0" u="none" strike="noStrike" kern="0" cap="none" spc="0" normalizeH="0" baseline="0" noProof="0">
                      <a:ln>
                        <a:noFill/>
                      </a:ln>
                      <a:solidFill>
                        <a:srgbClr val="FCD116"/>
                      </a:solidFill>
                      <a:effectLst/>
                      <a:uLnTx/>
                      <a:uFillTx/>
                      <a:latin typeface="Myriad Pro Light" panose="020B0403030403020204" pitchFamily="34" charset="0"/>
                      <a:ea typeface="+mn-ea"/>
                      <a:cs typeface="+mn-cs"/>
                    </a:rPr>
                    <a:t>Y</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32" name="Rectangle 67">
                  <a:extLst>
                    <a:ext uri="{FF2B5EF4-FFF2-40B4-BE49-F238E27FC236}">
                      <a16:creationId xmlns:a16="http://schemas.microsoft.com/office/drawing/2014/main" id="{AC259B09-73E6-44AA-9C08-DE6DC41EE6CF}"/>
                    </a:ext>
                  </a:extLst>
                </p:cNvPr>
                <p:cNvSpPr>
                  <a:spLocks noChangeArrowheads="1"/>
                </p:cNvSpPr>
                <p:nvPr/>
              </p:nvSpPr>
              <p:spPr bwMode="auto">
                <a:xfrm>
                  <a:off x="2157412" y="1962150"/>
                  <a:ext cx="1079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100" b="1" i="0" u="none" strike="noStrike" kern="0" cap="none" spc="0" normalizeH="0" baseline="0" noProof="0">
                      <a:ln>
                        <a:noFill/>
                      </a:ln>
                      <a:solidFill>
                        <a:srgbClr val="7FBA00"/>
                      </a:solidFill>
                      <a:effectLst/>
                      <a:uLnTx/>
                      <a:uFillTx/>
                      <a:latin typeface="Myriad Pro Light" panose="020B0403030403020204" pitchFamily="34" charset="0"/>
                      <a:ea typeface="+mn-ea"/>
                      <a:cs typeface="+mn-cs"/>
                    </a:rPr>
                    <a:t>A</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33" name="Rectangle 68">
                  <a:extLst>
                    <a:ext uri="{FF2B5EF4-FFF2-40B4-BE49-F238E27FC236}">
                      <a16:creationId xmlns:a16="http://schemas.microsoft.com/office/drawing/2014/main" id="{4BC635BA-2872-4407-9B08-0FCA0189DCE5}"/>
                    </a:ext>
                  </a:extLst>
                </p:cNvPr>
                <p:cNvSpPr>
                  <a:spLocks noChangeArrowheads="1"/>
                </p:cNvSpPr>
                <p:nvPr/>
              </p:nvSpPr>
              <p:spPr bwMode="auto">
                <a:xfrm>
                  <a:off x="2143127" y="1947863"/>
                  <a:ext cx="1079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100" b="1" i="0" u="none" strike="noStrike" kern="0" cap="none" spc="0" normalizeH="0" baseline="0" noProof="0">
                      <a:ln>
                        <a:noFill/>
                      </a:ln>
                      <a:solidFill>
                        <a:srgbClr val="00BCF2"/>
                      </a:solidFill>
                      <a:effectLst/>
                      <a:uLnTx/>
                      <a:uFillTx/>
                      <a:latin typeface="Myriad Pro Light" panose="020B0403030403020204" pitchFamily="34" charset="0"/>
                      <a:ea typeface="+mn-ea"/>
                      <a:cs typeface="+mn-cs"/>
                    </a:rPr>
                    <a:t>X</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34" name="Rectangle 69">
                  <a:extLst>
                    <a:ext uri="{FF2B5EF4-FFF2-40B4-BE49-F238E27FC236}">
                      <a16:creationId xmlns:a16="http://schemas.microsoft.com/office/drawing/2014/main" id="{CBF3924E-033C-4C1B-A862-E70D9A828D86}"/>
                    </a:ext>
                  </a:extLst>
                </p:cNvPr>
                <p:cNvSpPr>
                  <a:spLocks noChangeArrowheads="1"/>
                </p:cNvSpPr>
                <p:nvPr/>
              </p:nvSpPr>
              <p:spPr bwMode="auto">
                <a:xfrm>
                  <a:off x="2173288" y="1947863"/>
                  <a:ext cx="8636" cy="2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100" b="1" i="0" u="none" strike="noStrike" kern="0" cap="none" spc="0" normalizeH="0" baseline="0" noProof="0">
                      <a:ln>
                        <a:noFill/>
                      </a:ln>
                      <a:solidFill>
                        <a:srgbClr val="E81123"/>
                      </a:solidFill>
                      <a:effectLst/>
                      <a:uLnTx/>
                      <a:uFillTx/>
                      <a:latin typeface="Myriad Pro Light" panose="020B0403030403020204" pitchFamily="34" charset="0"/>
                      <a:ea typeface="+mn-ea"/>
                      <a:cs typeface="+mn-cs"/>
                    </a:rPr>
                    <a:t>B</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35" name="Freeform 70">
                  <a:extLst>
                    <a:ext uri="{FF2B5EF4-FFF2-40B4-BE49-F238E27FC236}">
                      <a16:creationId xmlns:a16="http://schemas.microsoft.com/office/drawing/2014/main" id="{4D30CC65-1182-4F33-9D41-0541E7221A68}"/>
                    </a:ext>
                  </a:extLst>
                </p:cNvPr>
                <p:cNvSpPr>
                  <a:spLocks/>
                </p:cNvSpPr>
                <p:nvPr/>
              </p:nvSpPr>
              <p:spPr bwMode="auto">
                <a:xfrm>
                  <a:off x="2060576" y="1973263"/>
                  <a:ext cx="31750" cy="33338"/>
                </a:xfrm>
                <a:custGeom>
                  <a:avLst/>
                  <a:gdLst>
                    <a:gd name="T0" fmla="*/ 11 w 12"/>
                    <a:gd name="T1" fmla="*/ 4 h 12"/>
                    <a:gd name="T2" fmla="*/ 8 w 12"/>
                    <a:gd name="T3" fmla="*/ 4 h 12"/>
                    <a:gd name="T4" fmla="*/ 8 w 12"/>
                    <a:gd name="T5" fmla="*/ 0 h 12"/>
                    <a:gd name="T6" fmla="*/ 7 w 12"/>
                    <a:gd name="T7" fmla="*/ 0 h 12"/>
                    <a:gd name="T8" fmla="*/ 4 w 12"/>
                    <a:gd name="T9" fmla="*/ 0 h 12"/>
                    <a:gd name="T10" fmla="*/ 4 w 12"/>
                    <a:gd name="T11" fmla="*/ 0 h 12"/>
                    <a:gd name="T12" fmla="*/ 4 w 12"/>
                    <a:gd name="T13" fmla="*/ 4 h 12"/>
                    <a:gd name="T14" fmla="*/ 0 w 12"/>
                    <a:gd name="T15" fmla="*/ 4 h 12"/>
                    <a:gd name="T16" fmla="*/ 0 w 12"/>
                    <a:gd name="T17" fmla="*/ 5 h 12"/>
                    <a:gd name="T18" fmla="*/ 0 w 12"/>
                    <a:gd name="T19" fmla="*/ 7 h 12"/>
                    <a:gd name="T20" fmla="*/ 0 w 12"/>
                    <a:gd name="T21" fmla="*/ 8 h 12"/>
                    <a:gd name="T22" fmla="*/ 4 w 12"/>
                    <a:gd name="T23" fmla="*/ 8 h 12"/>
                    <a:gd name="T24" fmla="*/ 4 w 12"/>
                    <a:gd name="T25" fmla="*/ 11 h 12"/>
                    <a:gd name="T26" fmla="*/ 4 w 12"/>
                    <a:gd name="T27" fmla="*/ 12 h 12"/>
                    <a:gd name="T28" fmla="*/ 7 w 12"/>
                    <a:gd name="T29" fmla="*/ 12 h 12"/>
                    <a:gd name="T30" fmla="*/ 8 w 12"/>
                    <a:gd name="T31" fmla="*/ 11 h 12"/>
                    <a:gd name="T32" fmla="*/ 8 w 12"/>
                    <a:gd name="T33" fmla="*/ 8 h 12"/>
                    <a:gd name="T34" fmla="*/ 11 w 12"/>
                    <a:gd name="T35" fmla="*/ 8 h 12"/>
                    <a:gd name="T36" fmla="*/ 12 w 12"/>
                    <a:gd name="T37" fmla="*/ 7 h 12"/>
                    <a:gd name="T38" fmla="*/ 12 w 12"/>
                    <a:gd name="T39" fmla="*/ 5 h 12"/>
                    <a:gd name="T40" fmla="*/ 11 w 12"/>
                    <a:gd name="T4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2">
                      <a:moveTo>
                        <a:pt x="11" y="4"/>
                      </a:moveTo>
                      <a:cubicBezTo>
                        <a:pt x="8" y="4"/>
                        <a:pt x="8" y="4"/>
                        <a:pt x="8" y="4"/>
                      </a:cubicBezTo>
                      <a:cubicBezTo>
                        <a:pt x="8" y="0"/>
                        <a:pt x="8" y="0"/>
                        <a:pt x="8" y="0"/>
                      </a:cubicBezTo>
                      <a:cubicBezTo>
                        <a:pt x="8" y="0"/>
                        <a:pt x="7" y="0"/>
                        <a:pt x="7" y="0"/>
                      </a:cubicBezTo>
                      <a:cubicBezTo>
                        <a:pt x="4" y="0"/>
                        <a:pt x="4" y="0"/>
                        <a:pt x="4" y="0"/>
                      </a:cubicBezTo>
                      <a:cubicBezTo>
                        <a:pt x="4" y="0"/>
                        <a:pt x="4" y="0"/>
                        <a:pt x="4" y="0"/>
                      </a:cubicBezTo>
                      <a:cubicBezTo>
                        <a:pt x="4" y="4"/>
                        <a:pt x="4" y="4"/>
                        <a:pt x="4" y="4"/>
                      </a:cubicBezTo>
                      <a:cubicBezTo>
                        <a:pt x="0" y="4"/>
                        <a:pt x="0" y="4"/>
                        <a:pt x="0" y="4"/>
                      </a:cubicBezTo>
                      <a:cubicBezTo>
                        <a:pt x="0" y="4"/>
                        <a:pt x="0" y="4"/>
                        <a:pt x="0" y="5"/>
                      </a:cubicBezTo>
                      <a:cubicBezTo>
                        <a:pt x="0" y="7"/>
                        <a:pt x="0" y="7"/>
                        <a:pt x="0" y="7"/>
                      </a:cubicBezTo>
                      <a:cubicBezTo>
                        <a:pt x="0" y="8"/>
                        <a:pt x="0" y="8"/>
                        <a:pt x="0" y="8"/>
                      </a:cubicBezTo>
                      <a:cubicBezTo>
                        <a:pt x="4" y="8"/>
                        <a:pt x="4" y="8"/>
                        <a:pt x="4" y="8"/>
                      </a:cubicBezTo>
                      <a:cubicBezTo>
                        <a:pt x="4" y="11"/>
                        <a:pt x="4" y="11"/>
                        <a:pt x="4" y="11"/>
                      </a:cubicBezTo>
                      <a:cubicBezTo>
                        <a:pt x="4" y="12"/>
                        <a:pt x="4" y="12"/>
                        <a:pt x="4" y="12"/>
                      </a:cubicBezTo>
                      <a:cubicBezTo>
                        <a:pt x="7" y="12"/>
                        <a:pt x="7" y="12"/>
                        <a:pt x="7" y="12"/>
                      </a:cubicBezTo>
                      <a:cubicBezTo>
                        <a:pt x="7" y="12"/>
                        <a:pt x="8" y="12"/>
                        <a:pt x="8" y="11"/>
                      </a:cubicBezTo>
                      <a:cubicBezTo>
                        <a:pt x="8" y="8"/>
                        <a:pt x="8" y="8"/>
                        <a:pt x="8" y="8"/>
                      </a:cubicBezTo>
                      <a:cubicBezTo>
                        <a:pt x="11" y="8"/>
                        <a:pt x="11" y="8"/>
                        <a:pt x="11" y="8"/>
                      </a:cubicBezTo>
                      <a:cubicBezTo>
                        <a:pt x="11" y="8"/>
                        <a:pt x="12" y="8"/>
                        <a:pt x="12" y="7"/>
                      </a:cubicBezTo>
                      <a:cubicBezTo>
                        <a:pt x="12" y="5"/>
                        <a:pt x="12" y="5"/>
                        <a:pt x="12" y="5"/>
                      </a:cubicBezTo>
                      <a:cubicBezTo>
                        <a:pt x="12" y="4"/>
                        <a:pt x="11"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6" name="Oval 71">
                  <a:extLst>
                    <a:ext uri="{FF2B5EF4-FFF2-40B4-BE49-F238E27FC236}">
                      <a16:creationId xmlns:a16="http://schemas.microsoft.com/office/drawing/2014/main" id="{9394BF14-15C4-47D9-9BAF-10CC1AE9E30E}"/>
                    </a:ext>
                  </a:extLst>
                </p:cNvPr>
                <p:cNvSpPr>
                  <a:spLocks noChangeArrowheads="1"/>
                </p:cNvSpPr>
                <p:nvPr/>
              </p:nvSpPr>
              <p:spPr bwMode="auto">
                <a:xfrm>
                  <a:off x="2033588" y="1941513"/>
                  <a:ext cx="26988"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7" name="Rectangle 72">
                  <a:extLst>
                    <a:ext uri="{FF2B5EF4-FFF2-40B4-BE49-F238E27FC236}">
                      <a16:creationId xmlns:a16="http://schemas.microsoft.com/office/drawing/2014/main" id="{EA324551-4DB2-4284-8283-70E7BE644897}"/>
                    </a:ext>
                  </a:extLst>
                </p:cNvPr>
                <p:cNvSpPr>
                  <a:spLocks noChangeArrowheads="1"/>
                </p:cNvSpPr>
                <p:nvPr/>
              </p:nvSpPr>
              <p:spPr bwMode="auto">
                <a:xfrm>
                  <a:off x="2009776" y="2387601"/>
                  <a:ext cx="214313" cy="144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8" name="Rectangle 73">
                  <a:extLst>
                    <a:ext uri="{FF2B5EF4-FFF2-40B4-BE49-F238E27FC236}">
                      <a16:creationId xmlns:a16="http://schemas.microsoft.com/office/drawing/2014/main" id="{6AC16EEF-40ED-4E55-B974-F21CC52C5BD7}"/>
                    </a:ext>
                  </a:extLst>
                </p:cNvPr>
                <p:cNvSpPr>
                  <a:spLocks noChangeArrowheads="1"/>
                </p:cNvSpPr>
                <p:nvPr/>
              </p:nvSpPr>
              <p:spPr bwMode="auto">
                <a:xfrm>
                  <a:off x="2014538" y="2397126"/>
                  <a:ext cx="201613"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9" name="Freeform 74">
                  <a:extLst>
                    <a:ext uri="{FF2B5EF4-FFF2-40B4-BE49-F238E27FC236}">
                      <a16:creationId xmlns:a16="http://schemas.microsoft.com/office/drawing/2014/main" id="{D44849E0-D114-4E30-BAD9-D2E8DB120C77}"/>
                    </a:ext>
                  </a:extLst>
                </p:cNvPr>
                <p:cNvSpPr>
                  <a:spLocks/>
                </p:cNvSpPr>
                <p:nvPr/>
              </p:nvSpPr>
              <p:spPr bwMode="auto">
                <a:xfrm>
                  <a:off x="1974851" y="2535238"/>
                  <a:ext cx="279400" cy="11113"/>
                </a:xfrm>
                <a:custGeom>
                  <a:avLst/>
                  <a:gdLst>
                    <a:gd name="T0" fmla="*/ 0 w 104"/>
                    <a:gd name="T1" fmla="*/ 0 h 4"/>
                    <a:gd name="T2" fmla="*/ 0 w 104"/>
                    <a:gd name="T3" fmla="*/ 1 h 4"/>
                    <a:gd name="T4" fmla="*/ 4 w 104"/>
                    <a:gd name="T5" fmla="*/ 4 h 4"/>
                    <a:gd name="T6" fmla="*/ 100 w 104"/>
                    <a:gd name="T7" fmla="*/ 4 h 4"/>
                    <a:gd name="T8" fmla="*/ 104 w 104"/>
                    <a:gd name="T9" fmla="*/ 1 h 4"/>
                    <a:gd name="T10" fmla="*/ 104 w 104"/>
                    <a:gd name="T11" fmla="*/ 0 h 4"/>
                    <a:gd name="T12" fmla="*/ 0 w 10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4" h="4">
                      <a:moveTo>
                        <a:pt x="0" y="0"/>
                      </a:moveTo>
                      <a:cubicBezTo>
                        <a:pt x="0" y="1"/>
                        <a:pt x="0" y="1"/>
                        <a:pt x="0" y="1"/>
                      </a:cubicBezTo>
                      <a:cubicBezTo>
                        <a:pt x="0" y="3"/>
                        <a:pt x="2" y="4"/>
                        <a:pt x="4" y="4"/>
                      </a:cubicBezTo>
                      <a:cubicBezTo>
                        <a:pt x="100" y="4"/>
                        <a:pt x="100" y="4"/>
                        <a:pt x="100" y="4"/>
                      </a:cubicBezTo>
                      <a:cubicBezTo>
                        <a:pt x="102" y="4"/>
                        <a:pt x="104" y="3"/>
                        <a:pt x="104" y="1"/>
                      </a:cubicBezTo>
                      <a:cubicBezTo>
                        <a:pt x="104" y="0"/>
                        <a:pt x="104" y="0"/>
                        <a:pt x="104"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0" name="Rectangle 75">
                  <a:extLst>
                    <a:ext uri="{FF2B5EF4-FFF2-40B4-BE49-F238E27FC236}">
                      <a16:creationId xmlns:a16="http://schemas.microsoft.com/office/drawing/2014/main" id="{B6883547-308E-4A4B-83BC-ABAC2FC3435A}"/>
                    </a:ext>
                  </a:extLst>
                </p:cNvPr>
                <p:cNvSpPr>
                  <a:spLocks noChangeArrowheads="1"/>
                </p:cNvSpPr>
                <p:nvPr/>
              </p:nvSpPr>
              <p:spPr bwMode="auto">
                <a:xfrm>
                  <a:off x="2030413" y="2435226"/>
                  <a:ext cx="42863"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1" name="Rectangle 76">
                  <a:extLst>
                    <a:ext uri="{FF2B5EF4-FFF2-40B4-BE49-F238E27FC236}">
                      <a16:creationId xmlns:a16="http://schemas.microsoft.com/office/drawing/2014/main" id="{4B6477E8-8C44-46D8-B12B-10D722B1C9A0}"/>
                    </a:ext>
                  </a:extLst>
                </p:cNvPr>
                <p:cNvSpPr>
                  <a:spLocks noChangeArrowheads="1"/>
                </p:cNvSpPr>
                <p:nvPr/>
              </p:nvSpPr>
              <p:spPr bwMode="auto">
                <a:xfrm>
                  <a:off x="2030413" y="2454276"/>
                  <a:ext cx="42863"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2" name="Rectangle 77">
                  <a:extLst>
                    <a:ext uri="{FF2B5EF4-FFF2-40B4-BE49-F238E27FC236}">
                      <a16:creationId xmlns:a16="http://schemas.microsoft.com/office/drawing/2014/main" id="{6D5337DC-7880-4C75-AB42-F282FA58D7F0}"/>
                    </a:ext>
                  </a:extLst>
                </p:cNvPr>
                <p:cNvSpPr>
                  <a:spLocks noChangeArrowheads="1"/>
                </p:cNvSpPr>
                <p:nvPr/>
              </p:nvSpPr>
              <p:spPr bwMode="auto">
                <a:xfrm>
                  <a:off x="2119313" y="2435226"/>
                  <a:ext cx="42863"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3" name="Rectangle 78">
                  <a:extLst>
                    <a:ext uri="{FF2B5EF4-FFF2-40B4-BE49-F238E27FC236}">
                      <a16:creationId xmlns:a16="http://schemas.microsoft.com/office/drawing/2014/main" id="{A7001A13-4ACF-47AF-9CEC-383E095363AB}"/>
                    </a:ext>
                  </a:extLst>
                </p:cNvPr>
                <p:cNvSpPr>
                  <a:spLocks noChangeArrowheads="1"/>
                </p:cNvSpPr>
                <p:nvPr/>
              </p:nvSpPr>
              <p:spPr bwMode="auto">
                <a:xfrm>
                  <a:off x="2119313" y="2454276"/>
                  <a:ext cx="42863"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4" name="Rectangle 79">
                  <a:extLst>
                    <a:ext uri="{FF2B5EF4-FFF2-40B4-BE49-F238E27FC236}">
                      <a16:creationId xmlns:a16="http://schemas.microsoft.com/office/drawing/2014/main" id="{827506BC-23C4-42D5-A9CD-44C7A13612F2}"/>
                    </a:ext>
                  </a:extLst>
                </p:cNvPr>
                <p:cNvSpPr>
                  <a:spLocks noChangeArrowheads="1"/>
                </p:cNvSpPr>
                <p:nvPr/>
              </p:nvSpPr>
              <p:spPr bwMode="auto">
                <a:xfrm>
                  <a:off x="2030413" y="247015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5" name="Rectangle 80">
                  <a:extLst>
                    <a:ext uri="{FF2B5EF4-FFF2-40B4-BE49-F238E27FC236}">
                      <a16:creationId xmlns:a16="http://schemas.microsoft.com/office/drawing/2014/main" id="{828F52CB-E7C3-4DB1-A775-75EA88DFA8E7}"/>
                    </a:ext>
                  </a:extLst>
                </p:cNvPr>
                <p:cNvSpPr>
                  <a:spLocks noChangeArrowheads="1"/>
                </p:cNvSpPr>
                <p:nvPr/>
              </p:nvSpPr>
              <p:spPr bwMode="auto">
                <a:xfrm>
                  <a:off x="2052638"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6" name="Rectangle 81">
                  <a:extLst>
                    <a:ext uri="{FF2B5EF4-FFF2-40B4-BE49-F238E27FC236}">
                      <a16:creationId xmlns:a16="http://schemas.microsoft.com/office/drawing/2014/main" id="{36FA947E-7412-4664-96CF-21D134802ABF}"/>
                    </a:ext>
                  </a:extLst>
                </p:cNvPr>
                <p:cNvSpPr>
                  <a:spLocks noChangeArrowheads="1"/>
                </p:cNvSpPr>
                <p:nvPr/>
              </p:nvSpPr>
              <p:spPr bwMode="auto">
                <a:xfrm>
                  <a:off x="2030413" y="2489201"/>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7" name="Rectangle 82">
                  <a:extLst>
                    <a:ext uri="{FF2B5EF4-FFF2-40B4-BE49-F238E27FC236}">
                      <a16:creationId xmlns:a16="http://schemas.microsoft.com/office/drawing/2014/main" id="{4458DA22-9DC6-455B-A019-FC55D29BCF4B}"/>
                    </a:ext>
                  </a:extLst>
                </p:cNvPr>
                <p:cNvSpPr>
                  <a:spLocks noChangeArrowheads="1"/>
                </p:cNvSpPr>
                <p:nvPr/>
              </p:nvSpPr>
              <p:spPr bwMode="auto">
                <a:xfrm>
                  <a:off x="2052638" y="248920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8" name="Rectangle 83">
                  <a:extLst>
                    <a:ext uri="{FF2B5EF4-FFF2-40B4-BE49-F238E27FC236}">
                      <a16:creationId xmlns:a16="http://schemas.microsoft.com/office/drawing/2014/main" id="{BE49D03D-DF2D-4C5D-9EDC-D5B26B2B8FEC}"/>
                    </a:ext>
                  </a:extLst>
                </p:cNvPr>
                <p:cNvSpPr>
                  <a:spLocks noChangeArrowheads="1"/>
                </p:cNvSpPr>
                <p:nvPr/>
              </p:nvSpPr>
              <p:spPr bwMode="auto">
                <a:xfrm>
                  <a:off x="2073276" y="2435226"/>
                  <a:ext cx="25400"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9" name="Rectangle 84">
                  <a:extLst>
                    <a:ext uri="{FF2B5EF4-FFF2-40B4-BE49-F238E27FC236}">
                      <a16:creationId xmlns:a16="http://schemas.microsoft.com/office/drawing/2014/main" id="{8A71163E-E66E-4641-A558-7B9C4952FBDC}"/>
                    </a:ext>
                  </a:extLst>
                </p:cNvPr>
                <p:cNvSpPr>
                  <a:spLocks noChangeArrowheads="1"/>
                </p:cNvSpPr>
                <p:nvPr/>
              </p:nvSpPr>
              <p:spPr bwMode="auto">
                <a:xfrm>
                  <a:off x="2098676" y="2435226"/>
                  <a:ext cx="206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0" name="Rectangle 85">
                  <a:extLst>
                    <a:ext uri="{FF2B5EF4-FFF2-40B4-BE49-F238E27FC236}">
                      <a16:creationId xmlns:a16="http://schemas.microsoft.com/office/drawing/2014/main" id="{B6C2FB8E-DB83-42B8-B559-99BF3C15CBC6}"/>
                    </a:ext>
                  </a:extLst>
                </p:cNvPr>
                <p:cNvSpPr>
                  <a:spLocks noChangeArrowheads="1"/>
                </p:cNvSpPr>
                <p:nvPr/>
              </p:nvSpPr>
              <p:spPr bwMode="auto">
                <a:xfrm>
                  <a:off x="2073276" y="2454276"/>
                  <a:ext cx="25400"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1" name="Rectangle 86">
                  <a:extLst>
                    <a:ext uri="{FF2B5EF4-FFF2-40B4-BE49-F238E27FC236}">
                      <a16:creationId xmlns:a16="http://schemas.microsoft.com/office/drawing/2014/main" id="{3DDD1642-88D5-4142-8DF5-F156B6144EC2}"/>
                    </a:ext>
                  </a:extLst>
                </p:cNvPr>
                <p:cNvSpPr>
                  <a:spLocks noChangeArrowheads="1"/>
                </p:cNvSpPr>
                <p:nvPr/>
              </p:nvSpPr>
              <p:spPr bwMode="auto">
                <a:xfrm>
                  <a:off x="2098676" y="2454276"/>
                  <a:ext cx="20638" cy="158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2" name="Rectangle 87">
                  <a:extLst>
                    <a:ext uri="{FF2B5EF4-FFF2-40B4-BE49-F238E27FC236}">
                      <a16:creationId xmlns:a16="http://schemas.microsoft.com/office/drawing/2014/main" id="{188D4419-D019-414D-82C6-3E4E6AB2566C}"/>
                    </a:ext>
                  </a:extLst>
                </p:cNvPr>
                <p:cNvSpPr>
                  <a:spLocks noChangeArrowheads="1"/>
                </p:cNvSpPr>
                <p:nvPr/>
              </p:nvSpPr>
              <p:spPr bwMode="auto">
                <a:xfrm>
                  <a:off x="2119313"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3" name="Rectangle 88">
                  <a:extLst>
                    <a:ext uri="{FF2B5EF4-FFF2-40B4-BE49-F238E27FC236}">
                      <a16:creationId xmlns:a16="http://schemas.microsoft.com/office/drawing/2014/main" id="{2763A9A6-A118-4014-9BF4-9E5BF4427856}"/>
                    </a:ext>
                  </a:extLst>
                </p:cNvPr>
                <p:cNvSpPr>
                  <a:spLocks noChangeArrowheads="1"/>
                </p:cNvSpPr>
                <p:nvPr/>
              </p:nvSpPr>
              <p:spPr bwMode="auto">
                <a:xfrm>
                  <a:off x="2141538" y="2470151"/>
                  <a:ext cx="20638" cy="19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4" name="Rectangle 89">
                  <a:extLst>
                    <a:ext uri="{FF2B5EF4-FFF2-40B4-BE49-F238E27FC236}">
                      <a16:creationId xmlns:a16="http://schemas.microsoft.com/office/drawing/2014/main" id="{9EDD8C6A-2CE0-4189-91F2-77C3238F5036}"/>
                    </a:ext>
                  </a:extLst>
                </p:cNvPr>
                <p:cNvSpPr>
                  <a:spLocks noChangeArrowheads="1"/>
                </p:cNvSpPr>
                <p:nvPr/>
              </p:nvSpPr>
              <p:spPr bwMode="auto">
                <a:xfrm>
                  <a:off x="2119313" y="2489201"/>
                  <a:ext cx="22225"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5" name="Rectangle 90">
                  <a:extLst>
                    <a:ext uri="{FF2B5EF4-FFF2-40B4-BE49-F238E27FC236}">
                      <a16:creationId xmlns:a16="http://schemas.microsoft.com/office/drawing/2014/main" id="{185639B1-245C-49D9-A99B-186765B8CA29}"/>
                    </a:ext>
                  </a:extLst>
                </p:cNvPr>
                <p:cNvSpPr>
                  <a:spLocks noChangeArrowheads="1"/>
                </p:cNvSpPr>
                <p:nvPr/>
              </p:nvSpPr>
              <p:spPr bwMode="auto">
                <a:xfrm>
                  <a:off x="2141538"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6" name="Rectangle 91">
                  <a:extLst>
                    <a:ext uri="{FF2B5EF4-FFF2-40B4-BE49-F238E27FC236}">
                      <a16:creationId xmlns:a16="http://schemas.microsoft.com/office/drawing/2014/main" id="{2C4DFFA0-C348-4F03-B49E-69BCB719E714}"/>
                    </a:ext>
                  </a:extLst>
                </p:cNvPr>
                <p:cNvSpPr>
                  <a:spLocks noChangeArrowheads="1"/>
                </p:cNvSpPr>
                <p:nvPr/>
              </p:nvSpPr>
              <p:spPr bwMode="auto">
                <a:xfrm>
                  <a:off x="2173288" y="2470151"/>
                  <a:ext cx="222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7" name="Rectangle 92">
                  <a:extLst>
                    <a:ext uri="{FF2B5EF4-FFF2-40B4-BE49-F238E27FC236}">
                      <a16:creationId xmlns:a16="http://schemas.microsoft.com/office/drawing/2014/main" id="{DE393D06-88EF-4438-9F59-37CC7C6E9F10}"/>
                    </a:ext>
                  </a:extLst>
                </p:cNvPr>
                <p:cNvSpPr>
                  <a:spLocks noChangeArrowheads="1"/>
                </p:cNvSpPr>
                <p:nvPr/>
              </p:nvSpPr>
              <p:spPr bwMode="auto">
                <a:xfrm>
                  <a:off x="2195513" y="2470151"/>
                  <a:ext cx="20638" cy="190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8" name="Rectangle 93">
                  <a:extLst>
                    <a:ext uri="{FF2B5EF4-FFF2-40B4-BE49-F238E27FC236}">
                      <a16:creationId xmlns:a16="http://schemas.microsoft.com/office/drawing/2014/main" id="{4F6B95CC-8EAF-4450-9D98-5E817878757E}"/>
                    </a:ext>
                  </a:extLst>
                </p:cNvPr>
                <p:cNvSpPr>
                  <a:spLocks noChangeArrowheads="1"/>
                </p:cNvSpPr>
                <p:nvPr/>
              </p:nvSpPr>
              <p:spPr bwMode="auto">
                <a:xfrm>
                  <a:off x="2173288" y="2489201"/>
                  <a:ext cx="22225"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9" name="Rectangle 94">
                  <a:extLst>
                    <a:ext uri="{FF2B5EF4-FFF2-40B4-BE49-F238E27FC236}">
                      <a16:creationId xmlns:a16="http://schemas.microsoft.com/office/drawing/2014/main" id="{524F9D8C-4B78-42A0-BC69-6CB6CAD31E5A}"/>
                    </a:ext>
                  </a:extLst>
                </p:cNvPr>
                <p:cNvSpPr>
                  <a:spLocks noChangeArrowheads="1"/>
                </p:cNvSpPr>
                <p:nvPr/>
              </p:nvSpPr>
              <p:spPr bwMode="auto">
                <a:xfrm>
                  <a:off x="2195513" y="2489201"/>
                  <a:ext cx="20638"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0" name="Rectangle 95">
                  <a:extLst>
                    <a:ext uri="{FF2B5EF4-FFF2-40B4-BE49-F238E27FC236}">
                      <a16:creationId xmlns:a16="http://schemas.microsoft.com/office/drawing/2014/main" id="{C3603940-6925-4017-89A5-B9DD1BD04ECA}"/>
                    </a:ext>
                  </a:extLst>
                </p:cNvPr>
                <p:cNvSpPr>
                  <a:spLocks noChangeArrowheads="1"/>
                </p:cNvSpPr>
                <p:nvPr/>
              </p:nvSpPr>
              <p:spPr bwMode="auto">
                <a:xfrm>
                  <a:off x="2173288" y="2435226"/>
                  <a:ext cx="22225" cy="190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1" name="Rectangle 96">
                  <a:extLst>
                    <a:ext uri="{FF2B5EF4-FFF2-40B4-BE49-F238E27FC236}">
                      <a16:creationId xmlns:a16="http://schemas.microsoft.com/office/drawing/2014/main" id="{7E6C1186-CE35-4B55-B827-BE66EAF26164}"/>
                    </a:ext>
                  </a:extLst>
                </p:cNvPr>
                <p:cNvSpPr>
                  <a:spLocks noChangeArrowheads="1"/>
                </p:cNvSpPr>
                <p:nvPr/>
              </p:nvSpPr>
              <p:spPr bwMode="auto">
                <a:xfrm>
                  <a:off x="2195513" y="2435226"/>
                  <a:ext cx="206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2" name="Rectangle 97">
                  <a:extLst>
                    <a:ext uri="{FF2B5EF4-FFF2-40B4-BE49-F238E27FC236}">
                      <a16:creationId xmlns:a16="http://schemas.microsoft.com/office/drawing/2014/main" id="{2EEE3808-689B-4067-9FAA-F7FCFEAAD817}"/>
                    </a:ext>
                  </a:extLst>
                </p:cNvPr>
                <p:cNvSpPr>
                  <a:spLocks noChangeArrowheads="1"/>
                </p:cNvSpPr>
                <p:nvPr/>
              </p:nvSpPr>
              <p:spPr bwMode="auto">
                <a:xfrm>
                  <a:off x="2173288" y="2454276"/>
                  <a:ext cx="22225" cy="158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3" name="Rectangle 98">
                  <a:extLst>
                    <a:ext uri="{FF2B5EF4-FFF2-40B4-BE49-F238E27FC236}">
                      <a16:creationId xmlns:a16="http://schemas.microsoft.com/office/drawing/2014/main" id="{09C77CD1-F769-48DD-A568-316E94C5533D}"/>
                    </a:ext>
                  </a:extLst>
                </p:cNvPr>
                <p:cNvSpPr>
                  <a:spLocks noChangeArrowheads="1"/>
                </p:cNvSpPr>
                <p:nvPr/>
              </p:nvSpPr>
              <p:spPr bwMode="auto">
                <a:xfrm>
                  <a:off x="2195513" y="2454276"/>
                  <a:ext cx="20638" cy="1587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4" name="Rectangle 99">
                  <a:extLst>
                    <a:ext uri="{FF2B5EF4-FFF2-40B4-BE49-F238E27FC236}">
                      <a16:creationId xmlns:a16="http://schemas.microsoft.com/office/drawing/2014/main" id="{F093C399-A5B5-4617-B1E1-11EE34F0DC92}"/>
                    </a:ext>
                  </a:extLst>
                </p:cNvPr>
                <p:cNvSpPr>
                  <a:spLocks noChangeArrowheads="1"/>
                </p:cNvSpPr>
                <p:nvPr/>
              </p:nvSpPr>
              <p:spPr bwMode="auto">
                <a:xfrm>
                  <a:off x="2073276" y="2470151"/>
                  <a:ext cx="46038" cy="1905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5" name="Rectangle 100">
                  <a:extLst>
                    <a:ext uri="{FF2B5EF4-FFF2-40B4-BE49-F238E27FC236}">
                      <a16:creationId xmlns:a16="http://schemas.microsoft.com/office/drawing/2014/main" id="{E41F0578-BA11-4A0B-B691-B86B21A49DC4}"/>
                    </a:ext>
                  </a:extLst>
                </p:cNvPr>
                <p:cNvSpPr>
                  <a:spLocks noChangeArrowheads="1"/>
                </p:cNvSpPr>
                <p:nvPr/>
              </p:nvSpPr>
              <p:spPr bwMode="auto">
                <a:xfrm>
                  <a:off x="2073276" y="2489201"/>
                  <a:ext cx="460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6" name="Rectangle 101">
                  <a:extLst>
                    <a:ext uri="{FF2B5EF4-FFF2-40B4-BE49-F238E27FC236}">
                      <a16:creationId xmlns:a16="http://schemas.microsoft.com/office/drawing/2014/main" id="{582BF4F8-25A3-45B5-BF55-BE86FCF1CFDD}"/>
                    </a:ext>
                  </a:extLst>
                </p:cNvPr>
                <p:cNvSpPr>
                  <a:spLocks noChangeArrowheads="1"/>
                </p:cNvSpPr>
                <p:nvPr/>
              </p:nvSpPr>
              <p:spPr bwMode="auto">
                <a:xfrm>
                  <a:off x="2200276" y="2414588"/>
                  <a:ext cx="7938" cy="793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7" name="Rectangle 102">
                  <a:extLst>
                    <a:ext uri="{FF2B5EF4-FFF2-40B4-BE49-F238E27FC236}">
                      <a16:creationId xmlns:a16="http://schemas.microsoft.com/office/drawing/2014/main" id="{769F60C0-7D41-4801-A280-DF14244BE61B}"/>
                    </a:ext>
                  </a:extLst>
                </p:cNvPr>
                <p:cNvSpPr>
                  <a:spLocks noChangeArrowheads="1"/>
                </p:cNvSpPr>
                <p:nvPr/>
              </p:nvSpPr>
              <p:spPr bwMode="auto">
                <a:xfrm>
                  <a:off x="1803401" y="1885949"/>
                  <a:ext cx="136011" cy="1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480" b="0" i="0" u="none" strike="noStrike" kern="0" cap="none" spc="0" normalizeH="0" baseline="0" noProof="0">
                      <a:ln>
                        <a:noFill/>
                      </a:ln>
                      <a:solidFill>
                        <a:srgbClr val="000000"/>
                      </a:solidFill>
                      <a:effectLst/>
                      <a:uLnTx/>
                      <a:uFillTx/>
                      <a:latin typeface="Segoe UI" panose="020B0502040204020203" pitchFamily="34" charset="0"/>
                      <a:ea typeface="+mn-ea"/>
                      <a:cs typeface="+mn-cs"/>
                    </a:rPr>
                    <a:t>$50</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68" name="Rectangle 103">
                  <a:extLst>
                    <a:ext uri="{FF2B5EF4-FFF2-40B4-BE49-F238E27FC236}">
                      <a16:creationId xmlns:a16="http://schemas.microsoft.com/office/drawing/2014/main" id="{D790CDD3-E5E9-4E37-A750-F5909B625A9A}"/>
                    </a:ext>
                  </a:extLst>
                </p:cNvPr>
                <p:cNvSpPr>
                  <a:spLocks noChangeArrowheads="1"/>
                </p:cNvSpPr>
                <p:nvPr/>
              </p:nvSpPr>
              <p:spPr bwMode="auto">
                <a:xfrm>
                  <a:off x="1785936" y="2130426"/>
                  <a:ext cx="181347" cy="1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480" b="0" i="0" u="none" strike="noStrike" kern="0" cap="none" spc="0" normalizeH="0" baseline="0" noProof="0">
                      <a:ln>
                        <a:noFill/>
                      </a:ln>
                      <a:solidFill>
                        <a:srgbClr val="000000"/>
                      </a:solidFill>
                      <a:effectLst/>
                      <a:uLnTx/>
                      <a:uFillTx/>
                      <a:latin typeface="Segoe UI" panose="020B0502040204020203" pitchFamily="34" charset="0"/>
                      <a:ea typeface="+mn-ea"/>
                      <a:cs typeface="+mn-cs"/>
                    </a:rPr>
                    <a:t>$560</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69" name="Rectangle 104">
                  <a:extLst>
                    <a:ext uri="{FF2B5EF4-FFF2-40B4-BE49-F238E27FC236}">
                      <a16:creationId xmlns:a16="http://schemas.microsoft.com/office/drawing/2014/main" id="{9C10DC9C-A6D7-4C6C-B98A-56A573A7ACD9}"/>
                    </a:ext>
                  </a:extLst>
                </p:cNvPr>
                <p:cNvSpPr>
                  <a:spLocks noChangeArrowheads="1"/>
                </p:cNvSpPr>
                <p:nvPr/>
              </p:nvSpPr>
              <p:spPr bwMode="auto">
                <a:xfrm>
                  <a:off x="1785936" y="2373314"/>
                  <a:ext cx="181347" cy="1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480" b="0" i="0" u="none" strike="noStrike" kern="0" cap="none" spc="0" normalizeH="0" baseline="0" noProof="0">
                      <a:ln>
                        <a:noFill/>
                      </a:ln>
                      <a:solidFill>
                        <a:srgbClr val="000000"/>
                      </a:solidFill>
                      <a:effectLst/>
                      <a:uLnTx/>
                      <a:uFillTx/>
                      <a:latin typeface="Segoe UI" panose="020B0502040204020203" pitchFamily="34" charset="0"/>
                      <a:ea typeface="+mn-ea"/>
                      <a:cs typeface="+mn-cs"/>
                    </a:rPr>
                    <a:t>$600</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70" name="Freeform 105">
                  <a:extLst>
                    <a:ext uri="{FF2B5EF4-FFF2-40B4-BE49-F238E27FC236}">
                      <a16:creationId xmlns:a16="http://schemas.microsoft.com/office/drawing/2014/main" id="{655D6F69-9CDC-470A-9FCE-58092121A761}"/>
                    </a:ext>
                  </a:extLst>
                </p:cNvPr>
                <p:cNvSpPr>
                  <a:spLocks/>
                </p:cNvSpPr>
                <p:nvPr/>
              </p:nvSpPr>
              <p:spPr bwMode="auto">
                <a:xfrm>
                  <a:off x="1806576" y="1995488"/>
                  <a:ext cx="115888" cy="38100"/>
                </a:xfrm>
                <a:custGeom>
                  <a:avLst/>
                  <a:gdLst>
                    <a:gd name="T0" fmla="*/ 43 w 43"/>
                    <a:gd name="T1" fmla="*/ 11 h 14"/>
                    <a:gd name="T2" fmla="*/ 39 w 43"/>
                    <a:gd name="T3" fmla="*/ 14 h 14"/>
                    <a:gd name="T4" fmla="*/ 4 w 43"/>
                    <a:gd name="T5" fmla="*/ 14 h 14"/>
                    <a:gd name="T6" fmla="*/ 0 w 43"/>
                    <a:gd name="T7" fmla="*/ 11 h 14"/>
                    <a:gd name="T8" fmla="*/ 0 w 43"/>
                    <a:gd name="T9" fmla="*/ 3 h 14"/>
                    <a:gd name="T10" fmla="*/ 4 w 43"/>
                    <a:gd name="T11" fmla="*/ 0 h 14"/>
                    <a:gd name="T12" fmla="*/ 39 w 43"/>
                    <a:gd name="T13" fmla="*/ 0 h 14"/>
                    <a:gd name="T14" fmla="*/ 43 w 43"/>
                    <a:gd name="T15" fmla="*/ 3 h 14"/>
                    <a:gd name="T16" fmla="*/ 43 w 43"/>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43" y="11"/>
                      </a:moveTo>
                      <a:cubicBezTo>
                        <a:pt x="43" y="13"/>
                        <a:pt x="41" y="14"/>
                        <a:pt x="39" y="14"/>
                      </a:cubicBezTo>
                      <a:cubicBezTo>
                        <a:pt x="4" y="14"/>
                        <a:pt x="4" y="14"/>
                        <a:pt x="4" y="14"/>
                      </a:cubicBezTo>
                      <a:cubicBezTo>
                        <a:pt x="2" y="14"/>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1" name="Rectangle 106">
                  <a:extLst>
                    <a:ext uri="{FF2B5EF4-FFF2-40B4-BE49-F238E27FC236}">
                      <a16:creationId xmlns:a16="http://schemas.microsoft.com/office/drawing/2014/main" id="{0ADB8D6A-566E-4354-99D7-C2814DDB92B2}"/>
                    </a:ext>
                  </a:extLst>
                </p:cNvPr>
                <p:cNvSpPr>
                  <a:spLocks noChangeArrowheads="1"/>
                </p:cNvSpPr>
                <p:nvPr/>
              </p:nvSpPr>
              <p:spPr bwMode="auto">
                <a:xfrm>
                  <a:off x="1836738" y="1985963"/>
                  <a:ext cx="86356" cy="6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288" b="0" i="0" u="none" strike="noStrike" kern="0" cap="none" spc="0" normalizeH="0" baseline="0" noProof="0">
                      <a:ln>
                        <a:noFill/>
                      </a:ln>
                      <a:solidFill>
                        <a:srgbClr val="FFFFFF"/>
                      </a:solidFill>
                      <a:effectLst/>
                      <a:uLnTx/>
                      <a:uFillTx/>
                      <a:latin typeface="Segoe UI" panose="020B0502040204020203" pitchFamily="34" charset="0"/>
                      <a:ea typeface="+mn-ea"/>
                      <a:cs typeface="+mn-cs"/>
                    </a:rPr>
                    <a:t>add</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72" name="Freeform 107">
                  <a:extLst>
                    <a:ext uri="{FF2B5EF4-FFF2-40B4-BE49-F238E27FC236}">
                      <a16:creationId xmlns:a16="http://schemas.microsoft.com/office/drawing/2014/main" id="{A32673B0-08B9-482E-9117-76F05BF8660D}"/>
                    </a:ext>
                  </a:extLst>
                </p:cNvPr>
                <p:cNvSpPr>
                  <a:spLocks/>
                </p:cNvSpPr>
                <p:nvPr/>
              </p:nvSpPr>
              <p:spPr bwMode="auto">
                <a:xfrm>
                  <a:off x="1806576" y="223837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4 h 15"/>
                    <a:gd name="T10" fmla="*/ 4 w 43"/>
                    <a:gd name="T11" fmla="*/ 0 h 15"/>
                    <a:gd name="T12" fmla="*/ 39 w 43"/>
                    <a:gd name="T13" fmla="*/ 0 h 15"/>
                    <a:gd name="T14" fmla="*/ 43 w 43"/>
                    <a:gd name="T15" fmla="*/ 4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4"/>
                        <a:pt x="0" y="4"/>
                        <a:pt x="0" y="4"/>
                      </a:cubicBezTo>
                      <a:cubicBezTo>
                        <a:pt x="0" y="2"/>
                        <a:pt x="2" y="0"/>
                        <a:pt x="4" y="0"/>
                      </a:cubicBezTo>
                      <a:cubicBezTo>
                        <a:pt x="39" y="0"/>
                        <a:pt x="39" y="0"/>
                        <a:pt x="39" y="0"/>
                      </a:cubicBezTo>
                      <a:cubicBezTo>
                        <a:pt x="41" y="0"/>
                        <a:pt x="43" y="2"/>
                        <a:pt x="43" y="4"/>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3" name="Rectangle 108">
                  <a:extLst>
                    <a:ext uri="{FF2B5EF4-FFF2-40B4-BE49-F238E27FC236}">
                      <a16:creationId xmlns:a16="http://schemas.microsoft.com/office/drawing/2014/main" id="{5B622817-CFE3-4A7C-AFCB-1A3E4A60E383}"/>
                    </a:ext>
                  </a:extLst>
                </p:cNvPr>
                <p:cNvSpPr>
                  <a:spLocks noChangeArrowheads="1"/>
                </p:cNvSpPr>
                <p:nvPr/>
              </p:nvSpPr>
              <p:spPr bwMode="auto">
                <a:xfrm>
                  <a:off x="1836738" y="2232026"/>
                  <a:ext cx="86356" cy="6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288" b="0" i="0" u="none" strike="noStrike" kern="0" cap="none" spc="0" normalizeH="0" baseline="0" noProof="0">
                      <a:ln>
                        <a:noFill/>
                      </a:ln>
                      <a:solidFill>
                        <a:srgbClr val="FFFFFF"/>
                      </a:solidFill>
                      <a:effectLst/>
                      <a:uLnTx/>
                      <a:uFillTx/>
                      <a:latin typeface="Segoe UI" panose="020B0502040204020203" pitchFamily="34" charset="0"/>
                      <a:ea typeface="+mn-ea"/>
                      <a:cs typeface="+mn-cs"/>
                    </a:rPr>
                    <a:t>add</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74" name="Freeform 109">
                  <a:extLst>
                    <a:ext uri="{FF2B5EF4-FFF2-40B4-BE49-F238E27FC236}">
                      <a16:creationId xmlns:a16="http://schemas.microsoft.com/office/drawing/2014/main" id="{2D2F2007-7185-463E-83EB-27D5E3676C85}"/>
                    </a:ext>
                  </a:extLst>
                </p:cNvPr>
                <p:cNvSpPr>
                  <a:spLocks/>
                </p:cNvSpPr>
                <p:nvPr/>
              </p:nvSpPr>
              <p:spPr bwMode="auto">
                <a:xfrm>
                  <a:off x="1806576" y="2473326"/>
                  <a:ext cx="115888" cy="41275"/>
                </a:xfrm>
                <a:custGeom>
                  <a:avLst/>
                  <a:gdLst>
                    <a:gd name="T0" fmla="*/ 43 w 43"/>
                    <a:gd name="T1" fmla="*/ 11 h 15"/>
                    <a:gd name="T2" fmla="*/ 39 w 43"/>
                    <a:gd name="T3" fmla="*/ 15 h 15"/>
                    <a:gd name="T4" fmla="*/ 4 w 43"/>
                    <a:gd name="T5" fmla="*/ 15 h 15"/>
                    <a:gd name="T6" fmla="*/ 0 w 43"/>
                    <a:gd name="T7" fmla="*/ 11 h 15"/>
                    <a:gd name="T8" fmla="*/ 0 w 43"/>
                    <a:gd name="T9" fmla="*/ 3 h 15"/>
                    <a:gd name="T10" fmla="*/ 4 w 43"/>
                    <a:gd name="T11" fmla="*/ 0 h 15"/>
                    <a:gd name="T12" fmla="*/ 39 w 43"/>
                    <a:gd name="T13" fmla="*/ 0 h 15"/>
                    <a:gd name="T14" fmla="*/ 43 w 43"/>
                    <a:gd name="T15" fmla="*/ 3 h 15"/>
                    <a:gd name="T16" fmla="*/ 43 w 43"/>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
                      <a:moveTo>
                        <a:pt x="43" y="11"/>
                      </a:moveTo>
                      <a:cubicBezTo>
                        <a:pt x="43" y="13"/>
                        <a:pt x="41" y="15"/>
                        <a:pt x="39" y="15"/>
                      </a:cubicBezTo>
                      <a:cubicBezTo>
                        <a:pt x="4" y="15"/>
                        <a:pt x="4" y="15"/>
                        <a:pt x="4" y="15"/>
                      </a:cubicBezTo>
                      <a:cubicBezTo>
                        <a:pt x="2" y="15"/>
                        <a:pt x="0" y="13"/>
                        <a:pt x="0" y="11"/>
                      </a:cubicBezTo>
                      <a:cubicBezTo>
                        <a:pt x="0" y="3"/>
                        <a:pt x="0" y="3"/>
                        <a:pt x="0" y="3"/>
                      </a:cubicBezTo>
                      <a:cubicBezTo>
                        <a:pt x="0" y="1"/>
                        <a:pt x="2" y="0"/>
                        <a:pt x="4" y="0"/>
                      </a:cubicBezTo>
                      <a:cubicBezTo>
                        <a:pt x="39" y="0"/>
                        <a:pt x="39" y="0"/>
                        <a:pt x="39" y="0"/>
                      </a:cubicBezTo>
                      <a:cubicBezTo>
                        <a:pt x="41" y="0"/>
                        <a:pt x="43" y="1"/>
                        <a:pt x="43" y="3"/>
                      </a:cubicBezTo>
                      <a:lnTo>
                        <a:pt x="43" y="11"/>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5" name="Rectangle 110">
                  <a:extLst>
                    <a:ext uri="{FF2B5EF4-FFF2-40B4-BE49-F238E27FC236}">
                      <a16:creationId xmlns:a16="http://schemas.microsoft.com/office/drawing/2014/main" id="{DD24B1C6-217C-4575-9035-8182A4044E81}"/>
                    </a:ext>
                  </a:extLst>
                </p:cNvPr>
                <p:cNvSpPr>
                  <a:spLocks noChangeArrowheads="1"/>
                </p:cNvSpPr>
                <p:nvPr/>
              </p:nvSpPr>
              <p:spPr bwMode="auto">
                <a:xfrm>
                  <a:off x="1836738" y="2463800"/>
                  <a:ext cx="86356" cy="6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288" b="0" i="0" u="none" strike="noStrike" kern="0" cap="none" spc="0" normalizeH="0" baseline="0" noProof="0">
                      <a:ln>
                        <a:noFill/>
                      </a:ln>
                      <a:solidFill>
                        <a:srgbClr val="FFFFFF"/>
                      </a:solidFill>
                      <a:effectLst/>
                      <a:uLnTx/>
                      <a:uFillTx/>
                      <a:latin typeface="Segoe UI" panose="020B0502040204020203" pitchFamily="34" charset="0"/>
                      <a:ea typeface="+mn-ea"/>
                      <a:cs typeface="+mn-cs"/>
                    </a:rPr>
                    <a:t>add</a:t>
                  </a:r>
                  <a:endParaRPr kumimoji="0" lang="en-US" altLang="en-US" sz="173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476" name="Rectangle 111">
                  <a:extLst>
                    <a:ext uri="{FF2B5EF4-FFF2-40B4-BE49-F238E27FC236}">
                      <a16:creationId xmlns:a16="http://schemas.microsoft.com/office/drawing/2014/main" id="{B0F335C5-42A2-4D02-949C-6D011499E00E}"/>
                    </a:ext>
                  </a:extLst>
                </p:cNvPr>
                <p:cNvSpPr>
                  <a:spLocks noChangeArrowheads="1"/>
                </p:cNvSpPr>
                <p:nvPr/>
              </p:nvSpPr>
              <p:spPr bwMode="auto">
                <a:xfrm>
                  <a:off x="766764" y="2025652"/>
                  <a:ext cx="793672" cy="17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78727" rtl="0" eaLnBrk="0" fontAlgn="base" latinLnBrk="0" hangingPunct="0">
                    <a:lnSpc>
                      <a:spcPct val="100000"/>
                    </a:lnSpc>
                    <a:spcBef>
                      <a:spcPct val="0"/>
                    </a:spcBef>
                    <a:spcAft>
                      <a:spcPct val="0"/>
                    </a:spcAft>
                    <a:buClrTx/>
                    <a:buSzTx/>
                    <a:buFontTx/>
                    <a:buNone/>
                    <a:tabLst/>
                    <a:defRPr/>
                  </a:pPr>
                  <a:r>
                    <a:rPr kumimoji="0" lang="en-US" altLang="en-US" sz="784" b="0" i="0" u="none" strike="noStrike" kern="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rPr>
                    <a:t>Deals for you</a:t>
                  </a:r>
                  <a:endParaRPr kumimoji="0" lang="en-US" alt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350" name="Freeform 166">
                <a:extLst>
                  <a:ext uri="{FF2B5EF4-FFF2-40B4-BE49-F238E27FC236}">
                    <a16:creationId xmlns:a16="http://schemas.microsoft.com/office/drawing/2014/main" id="{D9E5B637-3393-4CF9-82D9-22E6159F7F88}"/>
                  </a:ext>
                </a:extLst>
              </p:cNvPr>
              <p:cNvSpPr>
                <a:spLocks/>
              </p:cNvSpPr>
              <p:nvPr/>
            </p:nvSpPr>
            <p:spPr bwMode="auto">
              <a:xfrm>
                <a:off x="1852345" y="3416604"/>
                <a:ext cx="503622" cy="495499"/>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1" name="Freeform 167">
                <a:extLst>
                  <a:ext uri="{FF2B5EF4-FFF2-40B4-BE49-F238E27FC236}">
                    <a16:creationId xmlns:a16="http://schemas.microsoft.com/office/drawing/2014/main" id="{6F5C2F5E-6EF8-4766-A0C4-3AFC9B78E301}"/>
                  </a:ext>
                </a:extLst>
              </p:cNvPr>
              <p:cNvSpPr>
                <a:spLocks/>
              </p:cNvSpPr>
              <p:nvPr/>
            </p:nvSpPr>
            <p:spPr bwMode="auto">
              <a:xfrm>
                <a:off x="1878744" y="3434881"/>
                <a:ext cx="142151" cy="148244"/>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168">
                <a:extLst>
                  <a:ext uri="{FF2B5EF4-FFF2-40B4-BE49-F238E27FC236}">
                    <a16:creationId xmlns:a16="http://schemas.microsoft.com/office/drawing/2014/main" id="{46E65A7F-0D64-489B-A680-0AF505339968}"/>
                  </a:ext>
                </a:extLst>
              </p:cNvPr>
              <p:cNvSpPr>
                <a:spLocks/>
              </p:cNvSpPr>
              <p:nvPr/>
            </p:nvSpPr>
            <p:spPr bwMode="auto">
              <a:xfrm>
                <a:off x="1949820" y="3512049"/>
                <a:ext cx="71075" cy="6498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169">
                <a:extLst>
                  <a:ext uri="{FF2B5EF4-FFF2-40B4-BE49-F238E27FC236}">
                    <a16:creationId xmlns:a16="http://schemas.microsoft.com/office/drawing/2014/main" id="{5E5F1D40-9F3E-4019-82D6-D78DD1A0DAC6}"/>
                  </a:ext>
                </a:extLst>
              </p:cNvPr>
              <p:cNvSpPr>
                <a:spLocks/>
              </p:cNvSpPr>
              <p:nvPr/>
            </p:nvSpPr>
            <p:spPr bwMode="auto">
              <a:xfrm>
                <a:off x="2014804" y="3577033"/>
                <a:ext cx="62952" cy="6498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4" name="Freeform 170">
                <a:extLst>
                  <a:ext uri="{FF2B5EF4-FFF2-40B4-BE49-F238E27FC236}">
                    <a16:creationId xmlns:a16="http://schemas.microsoft.com/office/drawing/2014/main" id="{0C330D34-27DD-46EB-A954-288A02169265}"/>
                  </a:ext>
                </a:extLst>
              </p:cNvPr>
              <p:cNvSpPr>
                <a:spLocks/>
              </p:cNvSpPr>
              <p:nvPr/>
            </p:nvSpPr>
            <p:spPr bwMode="auto">
              <a:xfrm>
                <a:off x="2039173" y="3603432"/>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171">
                <a:extLst>
                  <a:ext uri="{FF2B5EF4-FFF2-40B4-BE49-F238E27FC236}">
                    <a16:creationId xmlns:a16="http://schemas.microsoft.com/office/drawing/2014/main" id="{FFD898F0-F15E-47A7-9A6B-1B8B3D4952CD}"/>
                  </a:ext>
                </a:extLst>
              </p:cNvPr>
              <p:cNvSpPr>
                <a:spLocks/>
              </p:cNvSpPr>
              <p:nvPr/>
            </p:nvSpPr>
            <p:spPr bwMode="auto">
              <a:xfrm>
                <a:off x="2039173" y="3597340"/>
                <a:ext cx="32492" cy="32492"/>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6" name="Freeform 172">
                <a:extLst>
                  <a:ext uri="{FF2B5EF4-FFF2-40B4-BE49-F238E27FC236}">
                    <a16:creationId xmlns:a16="http://schemas.microsoft.com/office/drawing/2014/main" id="{8EEB84AD-FF2D-4321-AB9B-E04C3AAB8FC5}"/>
                  </a:ext>
                </a:extLst>
              </p:cNvPr>
              <p:cNvSpPr>
                <a:spLocks/>
              </p:cNvSpPr>
              <p:nvPr/>
            </p:nvSpPr>
            <p:spPr bwMode="auto">
              <a:xfrm>
                <a:off x="2053387" y="3609524"/>
                <a:ext cx="30460" cy="38585"/>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7" name="Freeform 173">
                <a:extLst>
                  <a:ext uri="{FF2B5EF4-FFF2-40B4-BE49-F238E27FC236}">
                    <a16:creationId xmlns:a16="http://schemas.microsoft.com/office/drawing/2014/main" id="{75B16727-269A-4F9B-AABF-335BE37CEED9}"/>
                  </a:ext>
                </a:extLst>
              </p:cNvPr>
              <p:cNvSpPr>
                <a:spLocks/>
              </p:cNvSpPr>
              <p:nvPr/>
            </p:nvSpPr>
            <p:spPr bwMode="auto">
              <a:xfrm>
                <a:off x="2154924" y="3713091"/>
                <a:ext cx="64983" cy="6498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Freeform 174">
                <a:extLst>
                  <a:ext uri="{FF2B5EF4-FFF2-40B4-BE49-F238E27FC236}">
                    <a16:creationId xmlns:a16="http://schemas.microsoft.com/office/drawing/2014/main" id="{1B1D050A-F9CE-4DBD-A3A7-BB53D6BA873F}"/>
                  </a:ext>
                </a:extLst>
              </p:cNvPr>
              <p:cNvSpPr>
                <a:spLocks/>
              </p:cNvSpPr>
              <p:nvPr/>
            </p:nvSpPr>
            <p:spPr bwMode="auto">
              <a:xfrm>
                <a:off x="2181324" y="3745583"/>
                <a:ext cx="64983" cy="6498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Freeform 175">
                <a:extLst>
                  <a:ext uri="{FF2B5EF4-FFF2-40B4-BE49-F238E27FC236}">
                    <a16:creationId xmlns:a16="http://schemas.microsoft.com/office/drawing/2014/main" id="{B631E477-E3B2-417F-8F98-EC934D7BE2BF}"/>
                  </a:ext>
                </a:extLst>
              </p:cNvPr>
              <p:cNvSpPr>
                <a:spLocks/>
              </p:cNvSpPr>
              <p:nvPr/>
            </p:nvSpPr>
            <p:spPr bwMode="auto">
              <a:xfrm>
                <a:off x="2175231" y="3739491"/>
                <a:ext cx="38583" cy="30462"/>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176">
                <a:extLst>
                  <a:ext uri="{FF2B5EF4-FFF2-40B4-BE49-F238E27FC236}">
                    <a16:creationId xmlns:a16="http://schemas.microsoft.com/office/drawing/2014/main" id="{AA0225B7-5368-4102-B438-9328C397B13B}"/>
                  </a:ext>
                </a:extLst>
              </p:cNvPr>
              <p:cNvSpPr>
                <a:spLocks/>
              </p:cNvSpPr>
              <p:nvPr/>
            </p:nvSpPr>
            <p:spPr bwMode="auto">
              <a:xfrm>
                <a:off x="2193508" y="3751676"/>
                <a:ext cx="32492" cy="32492"/>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1" name="Freeform 177">
                <a:extLst>
                  <a:ext uri="{FF2B5EF4-FFF2-40B4-BE49-F238E27FC236}">
                    <a16:creationId xmlns:a16="http://schemas.microsoft.com/office/drawing/2014/main" id="{418D5577-F8F9-42C9-B5A4-C7F76F2B0ADC}"/>
                  </a:ext>
                </a:extLst>
              </p:cNvPr>
              <p:cNvSpPr>
                <a:spLocks/>
              </p:cNvSpPr>
              <p:nvPr/>
            </p:nvSpPr>
            <p:spPr bwMode="auto">
              <a:xfrm>
                <a:off x="2278799" y="3467373"/>
                <a:ext cx="495499" cy="335072"/>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2" name="Freeform 178">
                <a:extLst>
                  <a:ext uri="{FF2B5EF4-FFF2-40B4-BE49-F238E27FC236}">
                    <a16:creationId xmlns:a16="http://schemas.microsoft.com/office/drawing/2014/main" id="{5C7BC3E6-D739-4050-8831-8C96BE373AD9}"/>
                  </a:ext>
                </a:extLst>
              </p:cNvPr>
              <p:cNvSpPr>
                <a:spLocks/>
              </p:cNvSpPr>
              <p:nvPr/>
            </p:nvSpPr>
            <p:spPr bwMode="auto">
              <a:xfrm>
                <a:off x="2219907" y="3544541"/>
                <a:ext cx="869154" cy="859001"/>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3" name="Freeform 179">
                <a:extLst>
                  <a:ext uri="{FF2B5EF4-FFF2-40B4-BE49-F238E27FC236}">
                    <a16:creationId xmlns:a16="http://schemas.microsoft.com/office/drawing/2014/main" id="{4694583F-EAF7-4B23-A13B-C6B00F9BC1A6}"/>
                  </a:ext>
                </a:extLst>
              </p:cNvPr>
              <p:cNvSpPr>
                <a:spLocks/>
              </p:cNvSpPr>
              <p:nvPr/>
            </p:nvSpPr>
            <p:spPr bwMode="auto">
              <a:xfrm>
                <a:off x="2323475" y="3654201"/>
                <a:ext cx="186827" cy="186827"/>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4" name="Freeform 180">
                <a:extLst>
                  <a:ext uri="{FF2B5EF4-FFF2-40B4-BE49-F238E27FC236}">
                    <a16:creationId xmlns:a16="http://schemas.microsoft.com/office/drawing/2014/main" id="{BC8AB095-3809-4FAE-A154-FAF2F6619F71}"/>
                  </a:ext>
                </a:extLst>
              </p:cNvPr>
              <p:cNvSpPr>
                <a:spLocks/>
              </p:cNvSpPr>
              <p:nvPr/>
            </p:nvSpPr>
            <p:spPr bwMode="auto">
              <a:xfrm>
                <a:off x="2463595" y="3577033"/>
                <a:ext cx="186827" cy="186827"/>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5" name="Freeform 181">
                <a:extLst>
                  <a:ext uri="{FF2B5EF4-FFF2-40B4-BE49-F238E27FC236}">
                    <a16:creationId xmlns:a16="http://schemas.microsoft.com/office/drawing/2014/main" id="{2FDCAFBF-01EC-4BCB-9751-8B19A06603AF}"/>
                  </a:ext>
                </a:extLst>
              </p:cNvPr>
              <p:cNvSpPr>
                <a:spLocks/>
              </p:cNvSpPr>
              <p:nvPr/>
            </p:nvSpPr>
            <p:spPr bwMode="auto">
              <a:xfrm>
                <a:off x="2626054" y="3512049"/>
                <a:ext cx="154336" cy="188859"/>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182">
                <a:extLst>
                  <a:ext uri="{FF2B5EF4-FFF2-40B4-BE49-F238E27FC236}">
                    <a16:creationId xmlns:a16="http://schemas.microsoft.com/office/drawing/2014/main" id="{C63EF27B-103C-4280-9862-F51301E4D2BA}"/>
                  </a:ext>
                </a:extLst>
              </p:cNvPr>
              <p:cNvSpPr>
                <a:spLocks/>
              </p:cNvSpPr>
              <p:nvPr/>
            </p:nvSpPr>
            <p:spPr bwMode="auto">
              <a:xfrm>
                <a:off x="2232092" y="3950688"/>
                <a:ext cx="566574" cy="406147"/>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183">
                <a:extLst>
                  <a:ext uri="{FF2B5EF4-FFF2-40B4-BE49-F238E27FC236}">
                    <a16:creationId xmlns:a16="http://schemas.microsoft.com/office/drawing/2014/main" id="{D50F618F-BD5A-4978-8F1E-E55D10C677E3}"/>
                  </a:ext>
                </a:extLst>
              </p:cNvPr>
              <p:cNvSpPr>
                <a:spLocks/>
              </p:cNvSpPr>
              <p:nvPr/>
            </p:nvSpPr>
            <p:spPr bwMode="auto">
              <a:xfrm>
                <a:off x="2193508" y="3912103"/>
                <a:ext cx="316794" cy="328979"/>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184">
                <a:extLst>
                  <a:ext uri="{FF2B5EF4-FFF2-40B4-BE49-F238E27FC236}">
                    <a16:creationId xmlns:a16="http://schemas.microsoft.com/office/drawing/2014/main" id="{F5653AD3-B758-4455-A008-3AB03F8F33E9}"/>
                  </a:ext>
                </a:extLst>
              </p:cNvPr>
              <p:cNvSpPr>
                <a:spLocks/>
              </p:cNvSpPr>
              <p:nvPr/>
            </p:nvSpPr>
            <p:spPr bwMode="auto">
              <a:xfrm>
                <a:off x="2219907" y="3893827"/>
                <a:ext cx="180735" cy="205105"/>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185">
                <a:extLst>
                  <a:ext uri="{FF2B5EF4-FFF2-40B4-BE49-F238E27FC236}">
                    <a16:creationId xmlns:a16="http://schemas.microsoft.com/office/drawing/2014/main" id="{83985791-83AD-499C-82DB-8FDDF907A3EF}"/>
                  </a:ext>
                </a:extLst>
              </p:cNvPr>
              <p:cNvSpPr>
                <a:spLocks/>
              </p:cNvSpPr>
              <p:nvPr/>
            </p:nvSpPr>
            <p:spPr bwMode="auto">
              <a:xfrm>
                <a:off x="2020895" y="3834935"/>
                <a:ext cx="335070" cy="233535"/>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0" name="Freeform 186">
                <a:extLst>
                  <a:ext uri="{FF2B5EF4-FFF2-40B4-BE49-F238E27FC236}">
                    <a16:creationId xmlns:a16="http://schemas.microsoft.com/office/drawing/2014/main" id="{3302E6F0-4213-43B1-A768-44E6E8104798}"/>
                  </a:ext>
                </a:extLst>
              </p:cNvPr>
              <p:cNvSpPr>
                <a:spLocks/>
              </p:cNvSpPr>
              <p:nvPr/>
            </p:nvSpPr>
            <p:spPr bwMode="auto">
              <a:xfrm>
                <a:off x="2020895" y="3906011"/>
                <a:ext cx="121844" cy="91384"/>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1" name="Freeform 187">
                <a:extLst>
                  <a:ext uri="{FF2B5EF4-FFF2-40B4-BE49-F238E27FC236}">
                    <a16:creationId xmlns:a16="http://schemas.microsoft.com/office/drawing/2014/main" id="{888915D7-2065-4B4D-9C11-556D04C3BA9E}"/>
                  </a:ext>
                </a:extLst>
              </p:cNvPr>
              <p:cNvSpPr>
                <a:spLocks/>
              </p:cNvSpPr>
              <p:nvPr/>
            </p:nvSpPr>
            <p:spPr bwMode="auto">
              <a:xfrm>
                <a:off x="2136648" y="3855242"/>
                <a:ext cx="180735" cy="142151"/>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2" name="Freeform 318">
                <a:extLst>
                  <a:ext uri="{FF2B5EF4-FFF2-40B4-BE49-F238E27FC236}">
                    <a16:creationId xmlns:a16="http://schemas.microsoft.com/office/drawing/2014/main" id="{665BEA6F-025D-4570-9806-5F7D381D6281}"/>
                  </a:ext>
                </a:extLst>
              </p:cNvPr>
              <p:cNvSpPr>
                <a:spLocks/>
              </p:cNvSpPr>
              <p:nvPr/>
            </p:nvSpPr>
            <p:spPr bwMode="auto">
              <a:xfrm rot="20961204">
                <a:off x="2658398" y="3942396"/>
                <a:ext cx="893908" cy="761333"/>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cxnSp>
        <p:nvCxnSpPr>
          <p:cNvPr id="479" name="Straight Connector 478">
            <a:extLst>
              <a:ext uri="{FF2B5EF4-FFF2-40B4-BE49-F238E27FC236}">
                <a16:creationId xmlns:a16="http://schemas.microsoft.com/office/drawing/2014/main" id="{204DED0B-24E5-4335-BC87-1072C6FD641F}"/>
              </a:ext>
            </a:extLst>
          </p:cNvPr>
          <p:cNvCxnSpPr>
            <a:cxnSpLocks/>
          </p:cNvCxnSpPr>
          <p:nvPr/>
        </p:nvCxnSpPr>
        <p:spPr>
          <a:xfrm>
            <a:off x="2427934" y="4321279"/>
            <a:ext cx="0" cy="2245209"/>
          </a:xfrm>
          <a:prstGeom prst="line">
            <a:avLst/>
          </a:prstGeom>
          <a:solidFill>
            <a:schemeClr val="bg2"/>
          </a:solidFill>
          <a:ln w="22225">
            <a:solidFill>
              <a:srgbClr val="004C9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81" name="TextBox 480">
            <a:extLst>
              <a:ext uri="{FF2B5EF4-FFF2-40B4-BE49-F238E27FC236}">
                <a16:creationId xmlns:a16="http://schemas.microsoft.com/office/drawing/2014/main" id="{6FC43384-2BA1-4843-A388-4EDB4BAC4840}"/>
              </a:ext>
            </a:extLst>
          </p:cNvPr>
          <p:cNvSpPr txBox="1"/>
          <p:nvPr/>
        </p:nvSpPr>
        <p:spPr>
          <a:xfrm>
            <a:off x="10133474" y="2883664"/>
            <a:ext cx="894076"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Redis</a:t>
            </a: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cache</a:t>
            </a:r>
          </a:p>
        </p:txBody>
      </p:sp>
      <p:sp>
        <p:nvSpPr>
          <p:cNvPr id="487" name="TextBox 486">
            <a:extLst>
              <a:ext uri="{FF2B5EF4-FFF2-40B4-BE49-F238E27FC236}">
                <a16:creationId xmlns:a16="http://schemas.microsoft.com/office/drawing/2014/main" id="{BBBCC654-7A93-4024-8C25-77C850E7B903}"/>
              </a:ext>
            </a:extLst>
          </p:cNvPr>
          <p:cNvSpPr txBox="1"/>
          <p:nvPr/>
        </p:nvSpPr>
        <p:spPr>
          <a:xfrm>
            <a:off x="10697628" y="2883663"/>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Auto scale on demand</a:t>
            </a:r>
          </a:p>
        </p:txBody>
      </p:sp>
      <p:pic>
        <p:nvPicPr>
          <p:cNvPr id="488" name="Picture 487">
            <a:extLst>
              <a:ext uri="{FF2B5EF4-FFF2-40B4-BE49-F238E27FC236}">
                <a16:creationId xmlns:a16="http://schemas.microsoft.com/office/drawing/2014/main" id="{1E7C7B40-5A4E-4AD2-B25A-DA63AD6FC716}"/>
              </a:ext>
            </a:extLst>
          </p:cNvPr>
          <p:cNvPicPr>
            <a:picLocks noChangeAspect="1"/>
          </p:cNvPicPr>
          <p:nvPr/>
        </p:nvPicPr>
        <p:blipFill>
          <a:blip r:embed="rId3"/>
          <a:stretch>
            <a:fillRect/>
          </a:stretch>
        </p:blipFill>
        <p:spPr>
          <a:xfrm>
            <a:off x="10404564" y="2471182"/>
            <a:ext cx="351896" cy="358570"/>
          </a:xfrm>
          <a:prstGeom prst="rect">
            <a:avLst/>
          </a:prstGeom>
        </p:spPr>
      </p:pic>
      <p:sp>
        <p:nvSpPr>
          <p:cNvPr id="489" name="TextBox 488">
            <a:extLst>
              <a:ext uri="{FF2B5EF4-FFF2-40B4-BE49-F238E27FC236}">
                <a16:creationId xmlns:a16="http://schemas.microsoft.com/office/drawing/2014/main" id="{C87828B6-58F1-4862-894A-828364ED3551}"/>
              </a:ext>
            </a:extLst>
          </p:cNvPr>
          <p:cNvSpPr txBox="1"/>
          <p:nvPr/>
        </p:nvSpPr>
        <p:spPr>
          <a:xfrm>
            <a:off x="10153117" y="3987323"/>
            <a:ext cx="854790"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A/B testing</a:t>
            </a:r>
          </a:p>
        </p:txBody>
      </p:sp>
      <p:sp>
        <p:nvSpPr>
          <p:cNvPr id="490" name="TextBox 489">
            <a:extLst>
              <a:ext uri="{FF2B5EF4-FFF2-40B4-BE49-F238E27FC236}">
                <a16:creationId xmlns:a16="http://schemas.microsoft.com/office/drawing/2014/main" id="{F92FC641-1852-4F00-A5BD-2CC840A8949D}"/>
              </a:ext>
            </a:extLst>
          </p:cNvPr>
          <p:cNvSpPr txBox="1"/>
          <p:nvPr/>
        </p:nvSpPr>
        <p:spPr>
          <a:xfrm>
            <a:off x="10697628" y="3976898"/>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Monitoring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diagnostic</a:t>
            </a:r>
          </a:p>
        </p:txBody>
      </p:sp>
      <p:grpSp>
        <p:nvGrpSpPr>
          <p:cNvPr id="491" name="Group 490">
            <a:extLst>
              <a:ext uri="{FF2B5EF4-FFF2-40B4-BE49-F238E27FC236}">
                <a16:creationId xmlns:a16="http://schemas.microsoft.com/office/drawing/2014/main" id="{925703F7-32E9-4451-AE61-9E4DF85EE757}"/>
              </a:ext>
            </a:extLst>
          </p:cNvPr>
          <p:cNvGrpSpPr>
            <a:grpSpLocks noChangeAspect="1"/>
          </p:cNvGrpSpPr>
          <p:nvPr/>
        </p:nvGrpSpPr>
        <p:grpSpPr>
          <a:xfrm>
            <a:off x="11217677" y="3612432"/>
            <a:ext cx="394183" cy="358570"/>
            <a:chOff x="4048125" y="3987800"/>
            <a:chExt cx="773113" cy="703263"/>
          </a:xfrm>
          <a:solidFill>
            <a:schemeClr val="accent1"/>
          </a:solidFill>
        </p:grpSpPr>
        <p:sp>
          <p:nvSpPr>
            <p:cNvPr id="492" name="Freeform 20">
              <a:extLst>
                <a:ext uri="{FF2B5EF4-FFF2-40B4-BE49-F238E27FC236}">
                  <a16:creationId xmlns:a16="http://schemas.microsoft.com/office/drawing/2014/main" id="{A253C819-C53F-4955-9233-E326B478768F}"/>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493" name="Freeform 21">
              <a:extLst>
                <a:ext uri="{FF2B5EF4-FFF2-40B4-BE49-F238E27FC236}">
                  <a16:creationId xmlns:a16="http://schemas.microsoft.com/office/drawing/2014/main" id="{304E93F0-1AD7-49F2-B6C8-148AAA55860E}"/>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494" name="Freeform 22">
              <a:extLst>
                <a:ext uri="{FF2B5EF4-FFF2-40B4-BE49-F238E27FC236}">
                  <a16:creationId xmlns:a16="http://schemas.microsoft.com/office/drawing/2014/main" id="{D68A929D-0E1A-4188-AE1A-2364875A6478}"/>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495" name="Rectangle 23">
              <a:extLst>
                <a:ext uri="{FF2B5EF4-FFF2-40B4-BE49-F238E27FC236}">
                  <a16:creationId xmlns:a16="http://schemas.microsoft.com/office/drawing/2014/main" id="{2C0D73C7-1AD1-4015-B392-F5CBA1DFB993}"/>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497" name="TextBox 496">
            <a:extLst>
              <a:ext uri="{FF2B5EF4-FFF2-40B4-BE49-F238E27FC236}">
                <a16:creationId xmlns:a16="http://schemas.microsoft.com/office/drawing/2014/main" id="{D0F4ED00-4EAD-4A97-8A87-B7DEE6E98FFE}"/>
              </a:ext>
            </a:extLst>
          </p:cNvPr>
          <p:cNvSpPr txBox="1"/>
          <p:nvPr/>
        </p:nvSpPr>
        <p:spPr>
          <a:xfrm>
            <a:off x="4882496" y="3868675"/>
            <a:ext cx="1434280" cy="387447"/>
          </a:xfrm>
          <a:prstGeom prst="rect">
            <a:avLst/>
          </a:prstGeom>
          <a:noFill/>
        </p:spPr>
        <p:txBody>
          <a:bodyPr wrap="square" lIns="87880" tIns="43940" rIns="87880" bIns="43940" rtlCol="0" anchor="b">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SCC integration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CICD</a:t>
            </a:r>
          </a:p>
        </p:txBody>
      </p:sp>
      <p:sp>
        <p:nvSpPr>
          <p:cNvPr id="498" name="TextBox 497">
            <a:extLst>
              <a:ext uri="{FF2B5EF4-FFF2-40B4-BE49-F238E27FC236}">
                <a16:creationId xmlns:a16="http://schemas.microsoft.com/office/drawing/2014/main" id="{D0A5065C-9260-47AA-AF85-C876D4479AED}"/>
              </a:ext>
            </a:extLst>
          </p:cNvPr>
          <p:cNvSpPr txBox="1"/>
          <p:nvPr/>
        </p:nvSpPr>
        <p:spPr>
          <a:xfrm>
            <a:off x="5806649" y="3868675"/>
            <a:ext cx="1434280" cy="536802"/>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Staged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deployments with slots</a:t>
            </a:r>
          </a:p>
        </p:txBody>
      </p:sp>
      <p:sp>
        <p:nvSpPr>
          <p:cNvPr id="504" name="TextBox 503">
            <a:extLst>
              <a:ext uri="{FF2B5EF4-FFF2-40B4-BE49-F238E27FC236}">
                <a16:creationId xmlns:a16="http://schemas.microsoft.com/office/drawing/2014/main" id="{9D2D7CEE-9AAB-4549-BBBE-5BA30EE72F6E}"/>
              </a:ext>
            </a:extLst>
          </p:cNvPr>
          <p:cNvSpPr txBox="1"/>
          <p:nvPr/>
        </p:nvSpPr>
        <p:spPr>
          <a:xfrm>
            <a:off x="9845664" y="5133189"/>
            <a:ext cx="463487"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WAF</a:t>
            </a:r>
          </a:p>
        </p:txBody>
      </p:sp>
      <p:sp>
        <p:nvSpPr>
          <p:cNvPr id="505" name="TextBox 504">
            <a:extLst>
              <a:ext uri="{FF2B5EF4-FFF2-40B4-BE49-F238E27FC236}">
                <a16:creationId xmlns:a16="http://schemas.microsoft.com/office/drawing/2014/main" id="{D1DBD46C-5676-4582-98B5-7D81AD2F0CA0}"/>
              </a:ext>
            </a:extLst>
          </p:cNvPr>
          <p:cNvSpPr txBox="1"/>
          <p:nvPr/>
        </p:nvSpPr>
        <p:spPr>
          <a:xfrm>
            <a:off x="11100288" y="5103308"/>
            <a:ext cx="655210"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VPN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support</a:t>
            </a:r>
          </a:p>
        </p:txBody>
      </p:sp>
      <p:pic>
        <p:nvPicPr>
          <p:cNvPr id="509" name="Picture 508">
            <a:extLst>
              <a:ext uri="{FF2B5EF4-FFF2-40B4-BE49-F238E27FC236}">
                <a16:creationId xmlns:a16="http://schemas.microsoft.com/office/drawing/2014/main" id="{C6F5B1F5-1F6B-450E-9F7B-0092D854B270}"/>
              </a:ext>
            </a:extLst>
          </p:cNvPr>
          <p:cNvPicPr>
            <a:picLocks noChangeAspect="1"/>
          </p:cNvPicPr>
          <p:nvPr/>
        </p:nvPicPr>
        <p:blipFill>
          <a:blip r:embed="rId4"/>
          <a:stretch>
            <a:fillRect/>
          </a:stretch>
        </p:blipFill>
        <p:spPr>
          <a:xfrm>
            <a:off x="11259083" y="4784038"/>
            <a:ext cx="337623" cy="358570"/>
          </a:xfrm>
          <a:prstGeom prst="rect">
            <a:avLst/>
          </a:prstGeom>
        </p:spPr>
      </p:pic>
      <p:sp>
        <p:nvSpPr>
          <p:cNvPr id="510" name="TextBox 509">
            <a:extLst>
              <a:ext uri="{FF2B5EF4-FFF2-40B4-BE49-F238E27FC236}">
                <a16:creationId xmlns:a16="http://schemas.microsoft.com/office/drawing/2014/main" id="{44BAC838-D7BD-403E-B7DA-6B4E5C82C9AB}"/>
              </a:ext>
            </a:extLst>
          </p:cNvPr>
          <p:cNvSpPr txBox="1"/>
          <p:nvPr/>
        </p:nvSpPr>
        <p:spPr>
          <a:xfrm>
            <a:off x="10219509" y="5103655"/>
            <a:ext cx="980762"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sp>
        <p:nvSpPr>
          <p:cNvPr id="512" name="TextBox 511">
            <a:extLst>
              <a:ext uri="{FF2B5EF4-FFF2-40B4-BE49-F238E27FC236}">
                <a16:creationId xmlns:a16="http://schemas.microsoft.com/office/drawing/2014/main" id="{9851A470-D607-4B0C-8522-319DC1487D40}"/>
              </a:ext>
            </a:extLst>
          </p:cNvPr>
          <p:cNvSpPr txBox="1"/>
          <p:nvPr/>
        </p:nvSpPr>
        <p:spPr>
          <a:xfrm>
            <a:off x="5728600" y="4998145"/>
            <a:ext cx="667782"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Express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routes</a:t>
            </a:r>
          </a:p>
        </p:txBody>
      </p:sp>
      <p:sp>
        <p:nvSpPr>
          <p:cNvPr id="514" name="TextBox 513">
            <a:extLst>
              <a:ext uri="{FF2B5EF4-FFF2-40B4-BE49-F238E27FC236}">
                <a16:creationId xmlns:a16="http://schemas.microsoft.com/office/drawing/2014/main" id="{C2F093ED-24DB-41F3-9AFD-DD4223C78D96}"/>
              </a:ext>
            </a:extLst>
          </p:cNvPr>
          <p:cNvSpPr txBox="1"/>
          <p:nvPr/>
        </p:nvSpPr>
        <p:spPr>
          <a:xfrm>
            <a:off x="6451924" y="5020690"/>
            <a:ext cx="540491"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Logic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a:t>
            </a:r>
          </a:p>
        </p:txBody>
      </p:sp>
      <p:sp>
        <p:nvSpPr>
          <p:cNvPr id="515" name="TextBox 514">
            <a:extLst>
              <a:ext uri="{FF2B5EF4-FFF2-40B4-BE49-F238E27FC236}">
                <a16:creationId xmlns:a16="http://schemas.microsoft.com/office/drawing/2014/main" id="{9DF22A93-37CE-4ED8-9B26-23DEF4D39479}"/>
              </a:ext>
            </a:extLst>
          </p:cNvPr>
          <p:cNvSpPr txBox="1"/>
          <p:nvPr/>
        </p:nvSpPr>
        <p:spPr>
          <a:xfrm>
            <a:off x="5021303" y="4971804"/>
            <a:ext cx="850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VNET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integration</a:t>
            </a:r>
          </a:p>
        </p:txBody>
      </p:sp>
      <p:pic>
        <p:nvPicPr>
          <p:cNvPr id="519" name="Picture 518">
            <a:extLst>
              <a:ext uri="{FF2B5EF4-FFF2-40B4-BE49-F238E27FC236}">
                <a16:creationId xmlns:a16="http://schemas.microsoft.com/office/drawing/2014/main" id="{40CE5242-10C0-4E98-9D99-5BB98509D5F7}"/>
              </a:ext>
            </a:extLst>
          </p:cNvPr>
          <p:cNvPicPr>
            <a:picLocks noChangeAspect="1"/>
          </p:cNvPicPr>
          <p:nvPr/>
        </p:nvPicPr>
        <p:blipFill>
          <a:blip r:embed="rId5"/>
          <a:stretch>
            <a:fillRect/>
          </a:stretch>
        </p:blipFill>
        <p:spPr>
          <a:xfrm>
            <a:off x="5772444" y="4580629"/>
            <a:ext cx="580094" cy="425568"/>
          </a:xfrm>
          <a:prstGeom prst="rect">
            <a:avLst/>
          </a:prstGeom>
        </p:spPr>
      </p:pic>
      <p:sp>
        <p:nvSpPr>
          <p:cNvPr id="520" name="TextBox 519">
            <a:extLst>
              <a:ext uri="{FF2B5EF4-FFF2-40B4-BE49-F238E27FC236}">
                <a16:creationId xmlns:a16="http://schemas.microsoft.com/office/drawing/2014/main" id="{E72B59AB-AB9B-4F78-A7D2-42E1BF968FAB}"/>
              </a:ext>
            </a:extLst>
          </p:cNvPr>
          <p:cNvSpPr txBox="1"/>
          <p:nvPr/>
        </p:nvSpPr>
        <p:spPr>
          <a:xfrm>
            <a:off x="5574328" y="6059436"/>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Easy authentication </a:t>
            </a:r>
          </a:p>
        </p:txBody>
      </p:sp>
      <p:pic>
        <p:nvPicPr>
          <p:cNvPr id="521" name="Picture 520">
            <a:extLst>
              <a:ext uri="{FF2B5EF4-FFF2-40B4-BE49-F238E27FC236}">
                <a16:creationId xmlns:a16="http://schemas.microsoft.com/office/drawing/2014/main" id="{D10D34C5-85A4-48D8-BA01-B2C2C3D6C928}"/>
              </a:ext>
            </a:extLst>
          </p:cNvPr>
          <p:cNvPicPr>
            <a:picLocks noChangeAspect="1"/>
          </p:cNvPicPr>
          <p:nvPr/>
        </p:nvPicPr>
        <p:blipFill>
          <a:blip r:embed="rId6">
            <a:duotone>
              <a:schemeClr val="accent1">
                <a:shade val="45000"/>
                <a:satMod val="135000"/>
              </a:schemeClr>
              <a:prstClr val="white"/>
            </a:duotone>
          </a:blip>
          <a:stretch>
            <a:fillRect/>
          </a:stretch>
        </p:blipFill>
        <p:spPr>
          <a:xfrm>
            <a:off x="5759543" y="5744091"/>
            <a:ext cx="1063850" cy="232925"/>
          </a:xfrm>
          <a:prstGeom prst="rect">
            <a:avLst/>
          </a:prstGeom>
        </p:spPr>
      </p:pic>
      <p:sp>
        <p:nvSpPr>
          <p:cNvPr id="522" name="Rectangle 521">
            <a:extLst>
              <a:ext uri="{FF2B5EF4-FFF2-40B4-BE49-F238E27FC236}">
                <a16:creationId xmlns:a16="http://schemas.microsoft.com/office/drawing/2014/main" id="{DF5BFADA-4F63-4C10-B484-46344A4B7C8C}"/>
              </a:ext>
            </a:extLst>
          </p:cNvPr>
          <p:cNvSpPr/>
          <p:nvPr/>
        </p:nvSpPr>
        <p:spPr>
          <a:xfrm>
            <a:off x="10266843" y="6150040"/>
            <a:ext cx="627340" cy="389227"/>
          </a:xfrm>
          <a:prstGeom prst="rect">
            <a:avLst/>
          </a:prstGeom>
        </p:spPr>
        <p:txBody>
          <a:bodyPr wrap="non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Offline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sync</a:t>
            </a:r>
          </a:p>
        </p:txBody>
      </p:sp>
      <p:sp>
        <p:nvSpPr>
          <p:cNvPr id="523" name="Rectangle 522">
            <a:extLst>
              <a:ext uri="{FF2B5EF4-FFF2-40B4-BE49-F238E27FC236}">
                <a16:creationId xmlns:a16="http://schemas.microsoft.com/office/drawing/2014/main" id="{154FEE76-70BB-453E-B5C0-A3E477F6A073}"/>
              </a:ext>
            </a:extLst>
          </p:cNvPr>
          <p:cNvSpPr/>
          <p:nvPr/>
        </p:nvSpPr>
        <p:spPr>
          <a:xfrm>
            <a:off x="10948665" y="6150040"/>
            <a:ext cx="932208" cy="389227"/>
          </a:xfrm>
          <a:prstGeom prst="rect">
            <a:avLst/>
          </a:prstGeom>
        </p:spPr>
        <p:txBody>
          <a:bodyPr wrap="non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Push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notifications</a:t>
            </a:r>
          </a:p>
        </p:txBody>
      </p:sp>
      <p:pic>
        <p:nvPicPr>
          <p:cNvPr id="524" name="Picture 523">
            <a:extLst>
              <a:ext uri="{FF2B5EF4-FFF2-40B4-BE49-F238E27FC236}">
                <a16:creationId xmlns:a16="http://schemas.microsoft.com/office/drawing/2014/main" id="{81015886-D7C4-49A9-A61A-4B713E9AB282}"/>
              </a:ext>
            </a:extLst>
          </p:cNvPr>
          <p:cNvPicPr>
            <a:picLocks noChangeAspect="1"/>
          </p:cNvPicPr>
          <p:nvPr/>
        </p:nvPicPr>
        <p:blipFill>
          <a:blip r:embed="rId7"/>
          <a:stretch>
            <a:fillRect/>
          </a:stretch>
        </p:blipFill>
        <p:spPr>
          <a:xfrm>
            <a:off x="11235623" y="5776758"/>
            <a:ext cx="358292" cy="358570"/>
          </a:xfrm>
          <a:prstGeom prst="rect">
            <a:avLst/>
          </a:prstGeom>
        </p:spPr>
      </p:pic>
      <p:pic>
        <p:nvPicPr>
          <p:cNvPr id="525" name="Picture 524">
            <a:extLst>
              <a:ext uri="{FF2B5EF4-FFF2-40B4-BE49-F238E27FC236}">
                <a16:creationId xmlns:a16="http://schemas.microsoft.com/office/drawing/2014/main" id="{64231074-874A-452F-8908-29A4E99F4009}"/>
              </a:ext>
            </a:extLst>
          </p:cNvPr>
          <p:cNvPicPr>
            <a:picLocks noChangeAspect="1"/>
          </p:cNvPicPr>
          <p:nvPr/>
        </p:nvPicPr>
        <p:blipFill>
          <a:blip r:embed="rId8"/>
          <a:stretch>
            <a:fillRect/>
          </a:stretch>
        </p:blipFill>
        <p:spPr>
          <a:xfrm>
            <a:off x="10387148" y="5776758"/>
            <a:ext cx="386729" cy="358570"/>
          </a:xfrm>
          <a:prstGeom prst="rect">
            <a:avLst/>
          </a:prstGeom>
        </p:spPr>
      </p:pic>
      <p:grpSp>
        <p:nvGrpSpPr>
          <p:cNvPr id="238" name="Group 4">
            <a:extLst>
              <a:ext uri="{FF2B5EF4-FFF2-40B4-BE49-F238E27FC236}">
                <a16:creationId xmlns:a16="http://schemas.microsoft.com/office/drawing/2014/main" id="{D9D8EF51-C9D2-4E5F-801D-00CF51D42E9F}"/>
              </a:ext>
            </a:extLst>
          </p:cNvPr>
          <p:cNvGrpSpPr>
            <a:grpSpLocks noChangeAspect="1"/>
          </p:cNvGrpSpPr>
          <p:nvPr/>
        </p:nvGrpSpPr>
        <p:grpSpPr bwMode="auto">
          <a:xfrm>
            <a:off x="9898395" y="4787618"/>
            <a:ext cx="358024" cy="354990"/>
            <a:chOff x="2482" y="821"/>
            <a:chExt cx="2714" cy="2691"/>
          </a:xfrm>
          <a:solidFill>
            <a:schemeClr val="tx2"/>
          </a:solidFill>
        </p:grpSpPr>
        <p:sp>
          <p:nvSpPr>
            <p:cNvPr id="239" name="Freeform 6">
              <a:extLst>
                <a:ext uri="{FF2B5EF4-FFF2-40B4-BE49-F238E27FC236}">
                  <a16:creationId xmlns:a16="http://schemas.microsoft.com/office/drawing/2014/main" id="{8E7ABAC2-3303-4053-8DB3-72FEFBEFA325}"/>
                </a:ext>
              </a:extLst>
            </p:cNvPr>
            <p:cNvSpPr>
              <a:spLocks/>
            </p:cNvSpPr>
            <p:nvPr/>
          </p:nvSpPr>
          <p:spPr bwMode="auto">
            <a:xfrm>
              <a:off x="2482" y="2992"/>
              <a:ext cx="1671" cy="518"/>
            </a:xfrm>
            <a:custGeom>
              <a:avLst/>
              <a:gdLst>
                <a:gd name="T0" fmla="*/ 0 w 888"/>
                <a:gd name="T1" fmla="*/ 46 h 276"/>
                <a:gd name="T2" fmla="*/ 18 w 888"/>
                <a:gd name="T3" fmla="*/ 16 h 276"/>
                <a:gd name="T4" fmla="*/ 57 w 888"/>
                <a:gd name="T5" fmla="*/ 0 h 276"/>
                <a:gd name="T6" fmla="*/ 68 w 888"/>
                <a:gd name="T7" fmla="*/ 0 h 276"/>
                <a:gd name="T8" fmla="*/ 824 w 888"/>
                <a:gd name="T9" fmla="*/ 0 h 276"/>
                <a:gd name="T10" fmla="*/ 867 w 888"/>
                <a:gd name="T11" fmla="*/ 12 h 276"/>
                <a:gd name="T12" fmla="*/ 888 w 888"/>
                <a:gd name="T13" fmla="*/ 53 h 276"/>
                <a:gd name="T14" fmla="*/ 888 w 888"/>
                <a:gd name="T15" fmla="*/ 223 h 276"/>
                <a:gd name="T16" fmla="*/ 833 w 888"/>
                <a:gd name="T17" fmla="*/ 276 h 276"/>
                <a:gd name="T18" fmla="*/ 823 w 888"/>
                <a:gd name="T19" fmla="*/ 276 h 276"/>
                <a:gd name="T20" fmla="*/ 65 w 888"/>
                <a:gd name="T21" fmla="*/ 276 h 276"/>
                <a:gd name="T22" fmla="*/ 2 w 888"/>
                <a:gd name="T23" fmla="*/ 233 h 276"/>
                <a:gd name="T24" fmla="*/ 0 w 888"/>
                <a:gd name="T25" fmla="*/ 230 h 276"/>
                <a:gd name="T26" fmla="*/ 0 w 888"/>
                <a:gd name="T27" fmla="*/ 4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8" h="276">
                  <a:moveTo>
                    <a:pt x="0" y="46"/>
                  </a:moveTo>
                  <a:cubicBezTo>
                    <a:pt x="6" y="36"/>
                    <a:pt x="11" y="25"/>
                    <a:pt x="18" y="16"/>
                  </a:cubicBezTo>
                  <a:cubicBezTo>
                    <a:pt x="28" y="4"/>
                    <a:pt x="42" y="0"/>
                    <a:pt x="57" y="0"/>
                  </a:cubicBezTo>
                  <a:cubicBezTo>
                    <a:pt x="61" y="0"/>
                    <a:pt x="64" y="0"/>
                    <a:pt x="68" y="0"/>
                  </a:cubicBezTo>
                  <a:cubicBezTo>
                    <a:pt x="320" y="0"/>
                    <a:pt x="572" y="0"/>
                    <a:pt x="824" y="0"/>
                  </a:cubicBezTo>
                  <a:cubicBezTo>
                    <a:pt x="839" y="0"/>
                    <a:pt x="854" y="2"/>
                    <a:pt x="867" y="12"/>
                  </a:cubicBezTo>
                  <a:cubicBezTo>
                    <a:pt x="880" y="23"/>
                    <a:pt x="888" y="36"/>
                    <a:pt x="888" y="53"/>
                  </a:cubicBezTo>
                  <a:cubicBezTo>
                    <a:pt x="888" y="110"/>
                    <a:pt x="888" y="167"/>
                    <a:pt x="888" y="223"/>
                  </a:cubicBezTo>
                  <a:cubicBezTo>
                    <a:pt x="887" y="252"/>
                    <a:pt x="863" y="275"/>
                    <a:pt x="833" y="276"/>
                  </a:cubicBezTo>
                  <a:cubicBezTo>
                    <a:pt x="830" y="276"/>
                    <a:pt x="827" y="276"/>
                    <a:pt x="823" y="276"/>
                  </a:cubicBezTo>
                  <a:cubicBezTo>
                    <a:pt x="571" y="276"/>
                    <a:pt x="318" y="276"/>
                    <a:pt x="65" y="276"/>
                  </a:cubicBezTo>
                  <a:cubicBezTo>
                    <a:pt x="30" y="276"/>
                    <a:pt x="14" y="265"/>
                    <a:pt x="2" y="233"/>
                  </a:cubicBezTo>
                  <a:cubicBezTo>
                    <a:pt x="2" y="232"/>
                    <a:pt x="1" y="231"/>
                    <a:pt x="0" y="230"/>
                  </a:cubicBezTo>
                  <a:cubicBezTo>
                    <a:pt x="0" y="168"/>
                    <a:pt x="0" y="107"/>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7">
              <a:extLst>
                <a:ext uri="{FF2B5EF4-FFF2-40B4-BE49-F238E27FC236}">
                  <a16:creationId xmlns:a16="http://schemas.microsoft.com/office/drawing/2014/main" id="{58300F1E-E3CE-448C-AF37-27CD564464B4}"/>
                </a:ext>
              </a:extLst>
            </p:cNvPr>
            <p:cNvSpPr>
              <a:spLocks/>
            </p:cNvSpPr>
            <p:nvPr/>
          </p:nvSpPr>
          <p:spPr bwMode="auto">
            <a:xfrm>
              <a:off x="3527" y="2366"/>
              <a:ext cx="1669" cy="520"/>
            </a:xfrm>
            <a:custGeom>
              <a:avLst/>
              <a:gdLst>
                <a:gd name="T0" fmla="*/ 887 w 887"/>
                <a:gd name="T1" fmla="*/ 231 h 277"/>
                <a:gd name="T2" fmla="*/ 884 w 887"/>
                <a:gd name="T3" fmla="*/ 238 h 277"/>
                <a:gd name="T4" fmla="*/ 840 w 887"/>
                <a:gd name="T5" fmla="*/ 276 h 277"/>
                <a:gd name="T6" fmla="*/ 824 w 887"/>
                <a:gd name="T7" fmla="*/ 277 h 277"/>
                <a:gd name="T8" fmla="*/ 61 w 887"/>
                <a:gd name="T9" fmla="*/ 277 h 277"/>
                <a:gd name="T10" fmla="*/ 1 w 887"/>
                <a:gd name="T11" fmla="*/ 234 h 277"/>
                <a:gd name="T12" fmla="*/ 0 w 887"/>
                <a:gd name="T13" fmla="*/ 217 h 277"/>
                <a:gd name="T14" fmla="*/ 0 w 887"/>
                <a:gd name="T15" fmla="*/ 62 h 277"/>
                <a:gd name="T16" fmla="*/ 61 w 887"/>
                <a:gd name="T17" fmla="*/ 1 h 277"/>
                <a:gd name="T18" fmla="*/ 606 w 887"/>
                <a:gd name="T19" fmla="*/ 1 h 277"/>
                <a:gd name="T20" fmla="*/ 826 w 887"/>
                <a:gd name="T21" fmla="*/ 0 h 277"/>
                <a:gd name="T22" fmla="*/ 883 w 887"/>
                <a:gd name="T23" fmla="*/ 35 h 277"/>
                <a:gd name="T24" fmla="*/ 887 w 887"/>
                <a:gd name="T25" fmla="*/ 46 h 277"/>
                <a:gd name="T26" fmla="*/ 887 w 887"/>
                <a:gd name="T27" fmla="*/ 23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7" h="277">
                  <a:moveTo>
                    <a:pt x="887" y="231"/>
                  </a:moveTo>
                  <a:cubicBezTo>
                    <a:pt x="886" y="234"/>
                    <a:pt x="885" y="236"/>
                    <a:pt x="884" y="238"/>
                  </a:cubicBezTo>
                  <a:cubicBezTo>
                    <a:pt x="877" y="259"/>
                    <a:pt x="862" y="272"/>
                    <a:pt x="840" y="276"/>
                  </a:cubicBezTo>
                  <a:cubicBezTo>
                    <a:pt x="835" y="276"/>
                    <a:pt x="830" y="277"/>
                    <a:pt x="824" y="277"/>
                  </a:cubicBezTo>
                  <a:cubicBezTo>
                    <a:pt x="570" y="277"/>
                    <a:pt x="315" y="277"/>
                    <a:pt x="61" y="277"/>
                  </a:cubicBezTo>
                  <a:cubicBezTo>
                    <a:pt x="29" y="277"/>
                    <a:pt x="8" y="261"/>
                    <a:pt x="1" y="234"/>
                  </a:cubicBezTo>
                  <a:cubicBezTo>
                    <a:pt x="0" y="228"/>
                    <a:pt x="0" y="222"/>
                    <a:pt x="0" y="217"/>
                  </a:cubicBezTo>
                  <a:cubicBezTo>
                    <a:pt x="0" y="165"/>
                    <a:pt x="0" y="113"/>
                    <a:pt x="0" y="62"/>
                  </a:cubicBezTo>
                  <a:cubicBezTo>
                    <a:pt x="0" y="23"/>
                    <a:pt x="22" y="1"/>
                    <a:pt x="61" y="1"/>
                  </a:cubicBezTo>
                  <a:cubicBezTo>
                    <a:pt x="243" y="1"/>
                    <a:pt x="424" y="1"/>
                    <a:pt x="606" y="1"/>
                  </a:cubicBezTo>
                  <a:cubicBezTo>
                    <a:pt x="679" y="1"/>
                    <a:pt x="753" y="1"/>
                    <a:pt x="826" y="0"/>
                  </a:cubicBezTo>
                  <a:cubicBezTo>
                    <a:pt x="852" y="0"/>
                    <a:pt x="872" y="10"/>
                    <a:pt x="883" y="35"/>
                  </a:cubicBezTo>
                  <a:cubicBezTo>
                    <a:pt x="884" y="38"/>
                    <a:pt x="886" y="42"/>
                    <a:pt x="887" y="46"/>
                  </a:cubicBezTo>
                  <a:cubicBezTo>
                    <a:pt x="887" y="108"/>
                    <a:pt x="887" y="170"/>
                    <a:pt x="887" y="231"/>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Freeform 8">
              <a:extLst>
                <a:ext uri="{FF2B5EF4-FFF2-40B4-BE49-F238E27FC236}">
                  <a16:creationId xmlns:a16="http://schemas.microsoft.com/office/drawing/2014/main" id="{EDEF0EE2-6D79-4520-BBA9-8D37F7D4FFEF}"/>
                </a:ext>
              </a:extLst>
            </p:cNvPr>
            <p:cNvSpPr>
              <a:spLocks/>
            </p:cNvSpPr>
            <p:nvPr/>
          </p:nvSpPr>
          <p:spPr bwMode="auto">
            <a:xfrm>
              <a:off x="4259" y="2992"/>
              <a:ext cx="937" cy="520"/>
            </a:xfrm>
            <a:custGeom>
              <a:avLst/>
              <a:gdLst>
                <a:gd name="T0" fmla="*/ 498 w 498"/>
                <a:gd name="T1" fmla="*/ 230 h 277"/>
                <a:gd name="T2" fmla="*/ 493 w 498"/>
                <a:gd name="T3" fmla="*/ 244 h 277"/>
                <a:gd name="T4" fmla="*/ 442 w 498"/>
                <a:gd name="T5" fmla="*/ 276 h 277"/>
                <a:gd name="T6" fmla="*/ 371 w 498"/>
                <a:gd name="T7" fmla="*/ 276 h 277"/>
                <a:gd name="T8" fmla="*/ 59 w 498"/>
                <a:gd name="T9" fmla="*/ 276 h 277"/>
                <a:gd name="T10" fmla="*/ 2 w 498"/>
                <a:gd name="T11" fmla="*/ 234 h 277"/>
                <a:gd name="T12" fmla="*/ 0 w 498"/>
                <a:gd name="T13" fmla="*/ 199 h 277"/>
                <a:gd name="T14" fmla="*/ 1 w 498"/>
                <a:gd name="T15" fmla="*/ 57 h 277"/>
                <a:gd name="T16" fmla="*/ 40 w 498"/>
                <a:gd name="T17" fmla="*/ 2 h 277"/>
                <a:gd name="T18" fmla="*/ 61 w 498"/>
                <a:gd name="T19" fmla="*/ 0 h 277"/>
                <a:gd name="T20" fmla="*/ 437 w 498"/>
                <a:gd name="T21" fmla="*/ 0 h 277"/>
                <a:gd name="T22" fmla="*/ 496 w 498"/>
                <a:gd name="T23" fmla="*/ 42 h 277"/>
                <a:gd name="T24" fmla="*/ 498 w 498"/>
                <a:gd name="T25" fmla="*/ 46 h 277"/>
                <a:gd name="T26" fmla="*/ 498 w 498"/>
                <a:gd name="T27" fmla="*/ 23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498" y="230"/>
                  </a:moveTo>
                  <a:cubicBezTo>
                    <a:pt x="497" y="234"/>
                    <a:pt x="495" y="239"/>
                    <a:pt x="493" y="244"/>
                  </a:cubicBezTo>
                  <a:cubicBezTo>
                    <a:pt x="483" y="265"/>
                    <a:pt x="465" y="275"/>
                    <a:pt x="442" y="276"/>
                  </a:cubicBezTo>
                  <a:cubicBezTo>
                    <a:pt x="418" y="277"/>
                    <a:pt x="394" y="276"/>
                    <a:pt x="371" y="276"/>
                  </a:cubicBezTo>
                  <a:cubicBezTo>
                    <a:pt x="267" y="276"/>
                    <a:pt x="163" y="276"/>
                    <a:pt x="59" y="276"/>
                  </a:cubicBezTo>
                  <a:cubicBezTo>
                    <a:pt x="31" y="276"/>
                    <a:pt x="8" y="260"/>
                    <a:pt x="2" y="234"/>
                  </a:cubicBezTo>
                  <a:cubicBezTo>
                    <a:pt x="0" y="223"/>
                    <a:pt x="0" y="211"/>
                    <a:pt x="0" y="199"/>
                  </a:cubicBezTo>
                  <a:cubicBezTo>
                    <a:pt x="0" y="151"/>
                    <a:pt x="0" y="104"/>
                    <a:pt x="1" y="57"/>
                  </a:cubicBezTo>
                  <a:cubicBezTo>
                    <a:pt x="1" y="29"/>
                    <a:pt x="15" y="10"/>
                    <a:pt x="40" y="2"/>
                  </a:cubicBezTo>
                  <a:cubicBezTo>
                    <a:pt x="47" y="0"/>
                    <a:pt x="54" y="0"/>
                    <a:pt x="61" y="0"/>
                  </a:cubicBezTo>
                  <a:cubicBezTo>
                    <a:pt x="186" y="0"/>
                    <a:pt x="312" y="0"/>
                    <a:pt x="437" y="0"/>
                  </a:cubicBezTo>
                  <a:cubicBezTo>
                    <a:pt x="469" y="0"/>
                    <a:pt x="485" y="12"/>
                    <a:pt x="496" y="42"/>
                  </a:cubicBezTo>
                  <a:cubicBezTo>
                    <a:pt x="497" y="44"/>
                    <a:pt x="498" y="45"/>
                    <a:pt x="498" y="46"/>
                  </a:cubicBezTo>
                  <a:cubicBezTo>
                    <a:pt x="498" y="107"/>
                    <a:pt x="498" y="168"/>
                    <a:pt x="498" y="230"/>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Freeform 9">
              <a:extLst>
                <a:ext uri="{FF2B5EF4-FFF2-40B4-BE49-F238E27FC236}">
                  <a16:creationId xmlns:a16="http://schemas.microsoft.com/office/drawing/2014/main" id="{CA311578-B97A-47A1-98C6-0C377B5D69C2}"/>
                </a:ext>
              </a:extLst>
            </p:cNvPr>
            <p:cNvSpPr>
              <a:spLocks/>
            </p:cNvSpPr>
            <p:nvPr/>
          </p:nvSpPr>
          <p:spPr bwMode="auto">
            <a:xfrm>
              <a:off x="2482" y="2366"/>
              <a:ext cx="937" cy="520"/>
            </a:xfrm>
            <a:custGeom>
              <a:avLst/>
              <a:gdLst>
                <a:gd name="T0" fmla="*/ 0 w 498"/>
                <a:gd name="T1" fmla="*/ 46 h 277"/>
                <a:gd name="T2" fmla="*/ 3 w 498"/>
                <a:gd name="T3" fmla="*/ 39 h 277"/>
                <a:gd name="T4" fmla="*/ 47 w 498"/>
                <a:gd name="T5" fmla="*/ 2 h 277"/>
                <a:gd name="T6" fmla="*/ 64 w 498"/>
                <a:gd name="T7" fmla="*/ 1 h 277"/>
                <a:gd name="T8" fmla="*/ 436 w 498"/>
                <a:gd name="T9" fmla="*/ 0 h 277"/>
                <a:gd name="T10" fmla="*/ 493 w 498"/>
                <a:gd name="T11" fmla="*/ 33 h 277"/>
                <a:gd name="T12" fmla="*/ 498 w 498"/>
                <a:gd name="T13" fmla="*/ 58 h 277"/>
                <a:gd name="T14" fmla="*/ 498 w 498"/>
                <a:gd name="T15" fmla="*/ 218 h 277"/>
                <a:gd name="T16" fmla="*/ 440 w 498"/>
                <a:gd name="T17" fmla="*/ 277 h 277"/>
                <a:gd name="T18" fmla="*/ 384 w 498"/>
                <a:gd name="T19" fmla="*/ 277 h 277"/>
                <a:gd name="T20" fmla="*/ 62 w 498"/>
                <a:gd name="T21" fmla="*/ 277 h 277"/>
                <a:gd name="T22" fmla="*/ 5 w 498"/>
                <a:gd name="T23" fmla="*/ 244 h 277"/>
                <a:gd name="T24" fmla="*/ 0 w 498"/>
                <a:gd name="T25" fmla="*/ 231 h 277"/>
                <a:gd name="T26" fmla="*/ 0 w 498"/>
                <a:gd name="T27" fmla="*/ 4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0" y="46"/>
                  </a:moveTo>
                  <a:cubicBezTo>
                    <a:pt x="1" y="44"/>
                    <a:pt x="3" y="41"/>
                    <a:pt x="3" y="39"/>
                  </a:cubicBezTo>
                  <a:cubicBezTo>
                    <a:pt x="11" y="18"/>
                    <a:pt x="25" y="5"/>
                    <a:pt x="47" y="2"/>
                  </a:cubicBezTo>
                  <a:cubicBezTo>
                    <a:pt x="52" y="1"/>
                    <a:pt x="58" y="1"/>
                    <a:pt x="64" y="1"/>
                  </a:cubicBezTo>
                  <a:cubicBezTo>
                    <a:pt x="188" y="1"/>
                    <a:pt x="312" y="1"/>
                    <a:pt x="436" y="0"/>
                  </a:cubicBezTo>
                  <a:cubicBezTo>
                    <a:pt x="462" y="0"/>
                    <a:pt x="482" y="9"/>
                    <a:pt x="493" y="33"/>
                  </a:cubicBezTo>
                  <a:cubicBezTo>
                    <a:pt x="496" y="40"/>
                    <a:pt x="498" y="49"/>
                    <a:pt x="498" y="58"/>
                  </a:cubicBezTo>
                  <a:cubicBezTo>
                    <a:pt x="498" y="111"/>
                    <a:pt x="498" y="165"/>
                    <a:pt x="498" y="218"/>
                  </a:cubicBezTo>
                  <a:cubicBezTo>
                    <a:pt x="498" y="253"/>
                    <a:pt x="476" y="276"/>
                    <a:pt x="440" y="277"/>
                  </a:cubicBezTo>
                  <a:cubicBezTo>
                    <a:pt x="421" y="277"/>
                    <a:pt x="402" y="277"/>
                    <a:pt x="384" y="277"/>
                  </a:cubicBezTo>
                  <a:cubicBezTo>
                    <a:pt x="276" y="277"/>
                    <a:pt x="169" y="277"/>
                    <a:pt x="62" y="277"/>
                  </a:cubicBezTo>
                  <a:cubicBezTo>
                    <a:pt x="37" y="277"/>
                    <a:pt x="17" y="268"/>
                    <a:pt x="5" y="244"/>
                  </a:cubicBezTo>
                  <a:cubicBezTo>
                    <a:pt x="4" y="240"/>
                    <a:pt x="2" y="235"/>
                    <a:pt x="0" y="231"/>
                  </a:cubicBezTo>
                  <a:cubicBezTo>
                    <a:pt x="0" y="170"/>
                    <a:pt x="0" y="108"/>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0">
              <a:extLst>
                <a:ext uri="{FF2B5EF4-FFF2-40B4-BE49-F238E27FC236}">
                  <a16:creationId xmlns:a16="http://schemas.microsoft.com/office/drawing/2014/main" id="{5B26C690-B0E9-4829-8781-C7FD9707203A}"/>
                </a:ext>
              </a:extLst>
            </p:cNvPr>
            <p:cNvSpPr>
              <a:spLocks/>
            </p:cNvSpPr>
            <p:nvPr/>
          </p:nvSpPr>
          <p:spPr bwMode="auto">
            <a:xfrm>
              <a:off x="3118" y="821"/>
              <a:ext cx="1432" cy="1509"/>
            </a:xfrm>
            <a:custGeom>
              <a:avLst/>
              <a:gdLst>
                <a:gd name="T0" fmla="*/ 230 w 761"/>
                <a:gd name="T1" fmla="*/ 5 h 803"/>
                <a:gd name="T2" fmla="*/ 419 w 761"/>
                <a:gd name="T3" fmla="*/ 60 h 803"/>
                <a:gd name="T4" fmla="*/ 480 w 761"/>
                <a:gd name="T5" fmla="*/ 227 h 803"/>
                <a:gd name="T6" fmla="*/ 467 w 761"/>
                <a:gd name="T7" fmla="*/ 299 h 803"/>
                <a:gd name="T8" fmla="*/ 465 w 761"/>
                <a:gd name="T9" fmla="*/ 321 h 803"/>
                <a:gd name="T10" fmla="*/ 491 w 761"/>
                <a:gd name="T11" fmla="*/ 356 h 803"/>
                <a:gd name="T12" fmla="*/ 564 w 761"/>
                <a:gd name="T13" fmla="*/ 315 h 803"/>
                <a:gd name="T14" fmla="*/ 569 w 761"/>
                <a:gd name="T15" fmla="*/ 231 h 803"/>
                <a:gd name="T16" fmla="*/ 567 w 761"/>
                <a:gd name="T17" fmla="*/ 219 h 803"/>
                <a:gd name="T18" fmla="*/ 672 w 761"/>
                <a:gd name="T19" fmla="*/ 297 h 803"/>
                <a:gd name="T20" fmla="*/ 682 w 761"/>
                <a:gd name="T21" fmla="*/ 363 h 803"/>
                <a:gd name="T22" fmla="*/ 661 w 761"/>
                <a:gd name="T23" fmla="*/ 452 h 803"/>
                <a:gd name="T24" fmla="*/ 650 w 761"/>
                <a:gd name="T25" fmla="*/ 516 h 803"/>
                <a:gd name="T26" fmla="*/ 679 w 761"/>
                <a:gd name="T27" fmla="*/ 588 h 803"/>
                <a:gd name="T28" fmla="*/ 729 w 761"/>
                <a:gd name="T29" fmla="*/ 659 h 803"/>
                <a:gd name="T30" fmla="*/ 760 w 761"/>
                <a:gd name="T31" fmla="*/ 756 h 803"/>
                <a:gd name="T32" fmla="*/ 760 w 761"/>
                <a:gd name="T33" fmla="*/ 766 h 803"/>
                <a:gd name="T34" fmla="*/ 719 w 761"/>
                <a:gd name="T35" fmla="*/ 766 h 803"/>
                <a:gd name="T36" fmla="*/ 564 w 761"/>
                <a:gd name="T37" fmla="*/ 766 h 803"/>
                <a:gd name="T38" fmla="*/ 556 w 761"/>
                <a:gd name="T39" fmla="*/ 757 h 803"/>
                <a:gd name="T40" fmla="*/ 558 w 761"/>
                <a:gd name="T41" fmla="*/ 713 h 803"/>
                <a:gd name="T42" fmla="*/ 536 w 761"/>
                <a:gd name="T43" fmla="*/ 662 h 803"/>
                <a:gd name="T44" fmla="*/ 488 w 761"/>
                <a:gd name="T45" fmla="*/ 621 h 803"/>
                <a:gd name="T46" fmla="*/ 492 w 761"/>
                <a:gd name="T47" fmla="*/ 657 h 803"/>
                <a:gd name="T48" fmla="*/ 480 w 761"/>
                <a:gd name="T49" fmla="*/ 707 h 803"/>
                <a:gd name="T50" fmla="*/ 384 w 761"/>
                <a:gd name="T51" fmla="*/ 716 h 803"/>
                <a:gd name="T52" fmla="*/ 363 w 761"/>
                <a:gd name="T53" fmla="*/ 667 h 803"/>
                <a:gd name="T54" fmla="*/ 370 w 761"/>
                <a:gd name="T55" fmla="*/ 643 h 803"/>
                <a:gd name="T56" fmla="*/ 406 w 761"/>
                <a:gd name="T57" fmla="*/ 552 h 803"/>
                <a:gd name="T58" fmla="*/ 389 w 761"/>
                <a:gd name="T59" fmla="*/ 454 h 803"/>
                <a:gd name="T60" fmla="*/ 360 w 761"/>
                <a:gd name="T61" fmla="*/ 416 h 803"/>
                <a:gd name="T62" fmla="*/ 358 w 761"/>
                <a:gd name="T63" fmla="*/ 417 h 803"/>
                <a:gd name="T64" fmla="*/ 358 w 761"/>
                <a:gd name="T65" fmla="*/ 423 h 803"/>
                <a:gd name="T66" fmla="*/ 320 w 761"/>
                <a:gd name="T67" fmla="*/ 552 h 803"/>
                <a:gd name="T68" fmla="*/ 256 w 761"/>
                <a:gd name="T69" fmla="*/ 627 h 803"/>
                <a:gd name="T70" fmla="*/ 215 w 761"/>
                <a:gd name="T71" fmla="*/ 776 h 803"/>
                <a:gd name="T72" fmla="*/ 213 w 761"/>
                <a:gd name="T73" fmla="*/ 784 h 803"/>
                <a:gd name="T74" fmla="*/ 188 w 761"/>
                <a:gd name="T75" fmla="*/ 803 h 803"/>
                <a:gd name="T76" fmla="*/ 169 w 761"/>
                <a:gd name="T77" fmla="*/ 787 h 803"/>
                <a:gd name="T78" fmla="*/ 86 w 761"/>
                <a:gd name="T79" fmla="*/ 766 h 803"/>
                <a:gd name="T80" fmla="*/ 33 w 761"/>
                <a:gd name="T81" fmla="*/ 766 h 803"/>
                <a:gd name="T82" fmla="*/ 23 w 761"/>
                <a:gd name="T83" fmla="*/ 759 h 803"/>
                <a:gd name="T84" fmla="*/ 11 w 761"/>
                <a:gd name="T85" fmla="*/ 606 h 803"/>
                <a:gd name="T86" fmla="*/ 57 w 761"/>
                <a:gd name="T87" fmla="*/ 526 h 803"/>
                <a:gd name="T88" fmla="*/ 82 w 761"/>
                <a:gd name="T89" fmla="*/ 499 h 803"/>
                <a:gd name="T90" fmla="*/ 102 w 761"/>
                <a:gd name="T91" fmla="*/ 420 h 803"/>
                <a:gd name="T92" fmla="*/ 77 w 761"/>
                <a:gd name="T93" fmla="*/ 349 h 803"/>
                <a:gd name="T94" fmla="*/ 63 w 761"/>
                <a:gd name="T95" fmla="*/ 336 h 803"/>
                <a:gd name="T96" fmla="*/ 141 w 761"/>
                <a:gd name="T97" fmla="*/ 333 h 803"/>
                <a:gd name="T98" fmla="*/ 173 w 761"/>
                <a:gd name="T99" fmla="*/ 348 h 803"/>
                <a:gd name="T100" fmla="*/ 262 w 761"/>
                <a:gd name="T101" fmla="*/ 316 h 803"/>
                <a:gd name="T102" fmla="*/ 284 w 761"/>
                <a:gd name="T103" fmla="*/ 216 h 803"/>
                <a:gd name="T104" fmla="*/ 267 w 761"/>
                <a:gd name="T105" fmla="*/ 74 h 803"/>
                <a:gd name="T106" fmla="*/ 238 w 761"/>
                <a:gd name="T107" fmla="*/ 17 h 803"/>
                <a:gd name="T108" fmla="*/ 230 w 761"/>
                <a:gd name="T109" fmla="*/ 5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803">
                  <a:moveTo>
                    <a:pt x="230" y="5"/>
                  </a:moveTo>
                  <a:cubicBezTo>
                    <a:pt x="301" y="0"/>
                    <a:pt x="366" y="12"/>
                    <a:pt x="419" y="60"/>
                  </a:cubicBezTo>
                  <a:cubicBezTo>
                    <a:pt x="469" y="105"/>
                    <a:pt x="491" y="160"/>
                    <a:pt x="480" y="227"/>
                  </a:cubicBezTo>
                  <a:cubicBezTo>
                    <a:pt x="476" y="251"/>
                    <a:pt x="471" y="275"/>
                    <a:pt x="467" y="299"/>
                  </a:cubicBezTo>
                  <a:cubicBezTo>
                    <a:pt x="466" y="306"/>
                    <a:pt x="465" y="314"/>
                    <a:pt x="465" y="321"/>
                  </a:cubicBezTo>
                  <a:cubicBezTo>
                    <a:pt x="465" y="339"/>
                    <a:pt x="474" y="350"/>
                    <a:pt x="491" y="356"/>
                  </a:cubicBezTo>
                  <a:cubicBezTo>
                    <a:pt x="530" y="368"/>
                    <a:pt x="553" y="350"/>
                    <a:pt x="564" y="315"/>
                  </a:cubicBezTo>
                  <a:cubicBezTo>
                    <a:pt x="572" y="288"/>
                    <a:pt x="571" y="260"/>
                    <a:pt x="569" y="231"/>
                  </a:cubicBezTo>
                  <a:cubicBezTo>
                    <a:pt x="568" y="228"/>
                    <a:pt x="568" y="224"/>
                    <a:pt x="567" y="219"/>
                  </a:cubicBezTo>
                  <a:cubicBezTo>
                    <a:pt x="611" y="235"/>
                    <a:pt x="650" y="254"/>
                    <a:pt x="672" y="297"/>
                  </a:cubicBezTo>
                  <a:cubicBezTo>
                    <a:pt x="683" y="317"/>
                    <a:pt x="686" y="340"/>
                    <a:pt x="682" y="363"/>
                  </a:cubicBezTo>
                  <a:cubicBezTo>
                    <a:pt x="676" y="393"/>
                    <a:pt x="668" y="422"/>
                    <a:pt x="661" y="452"/>
                  </a:cubicBezTo>
                  <a:cubicBezTo>
                    <a:pt x="657" y="473"/>
                    <a:pt x="651" y="495"/>
                    <a:pt x="650" y="516"/>
                  </a:cubicBezTo>
                  <a:cubicBezTo>
                    <a:pt x="649" y="544"/>
                    <a:pt x="663" y="567"/>
                    <a:pt x="679" y="588"/>
                  </a:cubicBezTo>
                  <a:cubicBezTo>
                    <a:pt x="696" y="612"/>
                    <a:pt x="713" y="635"/>
                    <a:pt x="729" y="659"/>
                  </a:cubicBezTo>
                  <a:cubicBezTo>
                    <a:pt x="748" y="688"/>
                    <a:pt x="758" y="721"/>
                    <a:pt x="760" y="756"/>
                  </a:cubicBezTo>
                  <a:cubicBezTo>
                    <a:pt x="761" y="759"/>
                    <a:pt x="760" y="762"/>
                    <a:pt x="760" y="766"/>
                  </a:cubicBezTo>
                  <a:cubicBezTo>
                    <a:pt x="746" y="766"/>
                    <a:pt x="732" y="766"/>
                    <a:pt x="719" y="766"/>
                  </a:cubicBezTo>
                  <a:cubicBezTo>
                    <a:pt x="667" y="766"/>
                    <a:pt x="616" y="766"/>
                    <a:pt x="564" y="766"/>
                  </a:cubicBezTo>
                  <a:cubicBezTo>
                    <a:pt x="557" y="766"/>
                    <a:pt x="556" y="764"/>
                    <a:pt x="556" y="757"/>
                  </a:cubicBezTo>
                  <a:cubicBezTo>
                    <a:pt x="557" y="743"/>
                    <a:pt x="559" y="728"/>
                    <a:pt x="558" y="713"/>
                  </a:cubicBezTo>
                  <a:cubicBezTo>
                    <a:pt x="556" y="694"/>
                    <a:pt x="549" y="677"/>
                    <a:pt x="536" y="662"/>
                  </a:cubicBezTo>
                  <a:cubicBezTo>
                    <a:pt x="523" y="646"/>
                    <a:pt x="507" y="632"/>
                    <a:pt x="488" y="621"/>
                  </a:cubicBezTo>
                  <a:cubicBezTo>
                    <a:pt x="489" y="634"/>
                    <a:pt x="491" y="645"/>
                    <a:pt x="492" y="657"/>
                  </a:cubicBezTo>
                  <a:cubicBezTo>
                    <a:pt x="492" y="675"/>
                    <a:pt x="489" y="692"/>
                    <a:pt x="480" y="707"/>
                  </a:cubicBezTo>
                  <a:cubicBezTo>
                    <a:pt x="458" y="743"/>
                    <a:pt x="412" y="747"/>
                    <a:pt x="384" y="716"/>
                  </a:cubicBezTo>
                  <a:cubicBezTo>
                    <a:pt x="371" y="702"/>
                    <a:pt x="362" y="686"/>
                    <a:pt x="363" y="667"/>
                  </a:cubicBezTo>
                  <a:cubicBezTo>
                    <a:pt x="364" y="659"/>
                    <a:pt x="367" y="651"/>
                    <a:pt x="370" y="643"/>
                  </a:cubicBezTo>
                  <a:cubicBezTo>
                    <a:pt x="382" y="613"/>
                    <a:pt x="396" y="583"/>
                    <a:pt x="406" y="552"/>
                  </a:cubicBezTo>
                  <a:cubicBezTo>
                    <a:pt x="417" y="517"/>
                    <a:pt x="410" y="484"/>
                    <a:pt x="389" y="454"/>
                  </a:cubicBezTo>
                  <a:cubicBezTo>
                    <a:pt x="379" y="441"/>
                    <a:pt x="370" y="429"/>
                    <a:pt x="360" y="416"/>
                  </a:cubicBezTo>
                  <a:cubicBezTo>
                    <a:pt x="359" y="416"/>
                    <a:pt x="358" y="416"/>
                    <a:pt x="358" y="417"/>
                  </a:cubicBezTo>
                  <a:cubicBezTo>
                    <a:pt x="358" y="419"/>
                    <a:pt x="357" y="421"/>
                    <a:pt x="358" y="423"/>
                  </a:cubicBezTo>
                  <a:cubicBezTo>
                    <a:pt x="367" y="472"/>
                    <a:pt x="352" y="515"/>
                    <a:pt x="320" y="552"/>
                  </a:cubicBezTo>
                  <a:cubicBezTo>
                    <a:pt x="299" y="577"/>
                    <a:pt x="276" y="601"/>
                    <a:pt x="256" y="627"/>
                  </a:cubicBezTo>
                  <a:cubicBezTo>
                    <a:pt x="222" y="671"/>
                    <a:pt x="207" y="720"/>
                    <a:pt x="215" y="776"/>
                  </a:cubicBezTo>
                  <a:cubicBezTo>
                    <a:pt x="215" y="778"/>
                    <a:pt x="215" y="782"/>
                    <a:pt x="213" y="784"/>
                  </a:cubicBezTo>
                  <a:cubicBezTo>
                    <a:pt x="205" y="791"/>
                    <a:pt x="197" y="797"/>
                    <a:pt x="188" y="803"/>
                  </a:cubicBezTo>
                  <a:cubicBezTo>
                    <a:pt x="182" y="798"/>
                    <a:pt x="176" y="792"/>
                    <a:pt x="169" y="787"/>
                  </a:cubicBezTo>
                  <a:cubicBezTo>
                    <a:pt x="144" y="769"/>
                    <a:pt x="115" y="765"/>
                    <a:pt x="86" y="766"/>
                  </a:cubicBezTo>
                  <a:cubicBezTo>
                    <a:pt x="68" y="767"/>
                    <a:pt x="50" y="766"/>
                    <a:pt x="33" y="766"/>
                  </a:cubicBezTo>
                  <a:cubicBezTo>
                    <a:pt x="27" y="767"/>
                    <a:pt x="25" y="764"/>
                    <a:pt x="23" y="759"/>
                  </a:cubicBezTo>
                  <a:cubicBezTo>
                    <a:pt x="6" y="709"/>
                    <a:pt x="0" y="658"/>
                    <a:pt x="11" y="606"/>
                  </a:cubicBezTo>
                  <a:cubicBezTo>
                    <a:pt x="18" y="575"/>
                    <a:pt x="35" y="549"/>
                    <a:pt x="57" y="526"/>
                  </a:cubicBezTo>
                  <a:cubicBezTo>
                    <a:pt x="66" y="518"/>
                    <a:pt x="75" y="509"/>
                    <a:pt x="82" y="499"/>
                  </a:cubicBezTo>
                  <a:cubicBezTo>
                    <a:pt x="100" y="476"/>
                    <a:pt x="103" y="448"/>
                    <a:pt x="102" y="420"/>
                  </a:cubicBezTo>
                  <a:cubicBezTo>
                    <a:pt x="101" y="394"/>
                    <a:pt x="94" y="369"/>
                    <a:pt x="77" y="349"/>
                  </a:cubicBezTo>
                  <a:cubicBezTo>
                    <a:pt x="73" y="345"/>
                    <a:pt x="68" y="341"/>
                    <a:pt x="63" y="336"/>
                  </a:cubicBezTo>
                  <a:cubicBezTo>
                    <a:pt x="89" y="323"/>
                    <a:pt x="115" y="322"/>
                    <a:pt x="141" y="333"/>
                  </a:cubicBezTo>
                  <a:cubicBezTo>
                    <a:pt x="152" y="338"/>
                    <a:pt x="162" y="343"/>
                    <a:pt x="173" y="348"/>
                  </a:cubicBezTo>
                  <a:cubicBezTo>
                    <a:pt x="209" y="364"/>
                    <a:pt x="245" y="351"/>
                    <a:pt x="262" y="316"/>
                  </a:cubicBezTo>
                  <a:cubicBezTo>
                    <a:pt x="277" y="284"/>
                    <a:pt x="282" y="250"/>
                    <a:pt x="284" y="216"/>
                  </a:cubicBezTo>
                  <a:cubicBezTo>
                    <a:pt x="288" y="168"/>
                    <a:pt x="284" y="119"/>
                    <a:pt x="267" y="74"/>
                  </a:cubicBezTo>
                  <a:cubicBezTo>
                    <a:pt x="260" y="54"/>
                    <a:pt x="248" y="36"/>
                    <a:pt x="238" y="17"/>
                  </a:cubicBezTo>
                  <a:cubicBezTo>
                    <a:pt x="237" y="13"/>
                    <a:pt x="234" y="10"/>
                    <a:pt x="2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pic>
        <p:nvPicPr>
          <p:cNvPr id="248" name="Picture 247">
            <a:extLst>
              <a:ext uri="{FF2B5EF4-FFF2-40B4-BE49-F238E27FC236}">
                <a16:creationId xmlns:a16="http://schemas.microsoft.com/office/drawing/2014/main" id="{D68F083E-88A7-4C46-8F57-343169B7510A}"/>
              </a:ext>
            </a:extLst>
          </p:cNvPr>
          <p:cNvPicPr>
            <a:picLocks noChangeAspect="1"/>
          </p:cNvPicPr>
          <p:nvPr/>
        </p:nvPicPr>
        <p:blipFill>
          <a:blip r:embed="rId9"/>
          <a:stretch>
            <a:fillRect/>
          </a:stretch>
        </p:blipFill>
        <p:spPr>
          <a:xfrm>
            <a:off x="10536758" y="4773623"/>
            <a:ext cx="346266" cy="346533"/>
          </a:xfrm>
          <a:prstGeom prst="rect">
            <a:avLst/>
          </a:prstGeom>
        </p:spPr>
      </p:pic>
      <p:pic>
        <p:nvPicPr>
          <p:cNvPr id="249" name="Picture 248">
            <a:extLst>
              <a:ext uri="{FF2B5EF4-FFF2-40B4-BE49-F238E27FC236}">
                <a16:creationId xmlns:a16="http://schemas.microsoft.com/office/drawing/2014/main" id="{C76E1B92-B051-4B11-97AA-7C59B4F1DCD7}"/>
              </a:ext>
            </a:extLst>
          </p:cNvPr>
          <p:cNvPicPr>
            <a:picLocks noChangeAspect="1"/>
          </p:cNvPicPr>
          <p:nvPr/>
        </p:nvPicPr>
        <p:blipFill>
          <a:blip r:embed="rId10"/>
          <a:stretch>
            <a:fillRect/>
          </a:stretch>
        </p:blipFill>
        <p:spPr>
          <a:xfrm>
            <a:off x="6542475" y="4573935"/>
            <a:ext cx="359388" cy="358551"/>
          </a:xfrm>
          <a:prstGeom prst="rect">
            <a:avLst/>
          </a:prstGeom>
        </p:spPr>
      </p:pic>
      <p:sp>
        <p:nvSpPr>
          <p:cNvPr id="245" name="Freeform 82"/>
          <p:cNvSpPr>
            <a:spLocks noChangeAspect="1" noEditPoints="1"/>
          </p:cNvSpPr>
          <p:nvPr/>
        </p:nvSpPr>
        <p:spPr bwMode="auto">
          <a:xfrm>
            <a:off x="11235483" y="2522599"/>
            <a:ext cx="358570" cy="30715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47" name="Group 538">
            <a:extLst/>
          </p:cNvPr>
          <p:cNvGrpSpPr>
            <a:grpSpLocks noChangeAspect="1"/>
          </p:cNvGrpSpPr>
          <p:nvPr/>
        </p:nvGrpSpPr>
        <p:grpSpPr bwMode="auto">
          <a:xfrm>
            <a:off x="5436154" y="2455557"/>
            <a:ext cx="343935" cy="376498"/>
            <a:chOff x="6703" y="2838"/>
            <a:chExt cx="169" cy="185"/>
          </a:xfrm>
        </p:grpSpPr>
        <p:sp>
          <p:nvSpPr>
            <p:cNvPr id="250" name="Line 539">
              <a:extLst/>
            </p:cNvPr>
            <p:cNvSpPr>
              <a:spLocks noChangeShapeType="1"/>
            </p:cNvSpPr>
            <p:nvPr/>
          </p:nvSpPr>
          <p:spPr bwMode="auto">
            <a:xfrm>
              <a:off x="6803"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Line 540">
              <a:extLst/>
            </p:cNvPr>
            <p:cNvSpPr>
              <a:spLocks noChangeShapeType="1"/>
            </p:cNvSpPr>
            <p:nvPr/>
          </p:nvSpPr>
          <p:spPr bwMode="auto">
            <a:xfrm>
              <a:off x="6768"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Line 541">
              <a:extLst/>
            </p:cNvPr>
            <p:cNvSpPr>
              <a:spLocks noChangeShapeType="1"/>
            </p:cNvSpPr>
            <p:nvPr/>
          </p:nvSpPr>
          <p:spPr bwMode="auto">
            <a:xfrm flipH="1">
              <a:off x="6768"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Line 542">
              <a:extLst/>
            </p:cNvPr>
            <p:cNvSpPr>
              <a:spLocks noChangeShapeType="1"/>
            </p:cNvSpPr>
            <p:nvPr/>
          </p:nvSpPr>
          <p:spPr bwMode="auto">
            <a:xfrm flipH="1">
              <a:off x="6803"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Line 543">
              <a:extLst/>
            </p:cNvPr>
            <p:cNvSpPr>
              <a:spLocks noChangeShapeType="1"/>
            </p:cNvSpPr>
            <p:nvPr/>
          </p:nvSpPr>
          <p:spPr bwMode="auto">
            <a:xfrm>
              <a:off x="6824"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Line 544">
              <a:extLst/>
            </p:cNvPr>
            <p:cNvSpPr>
              <a:spLocks noChangeShapeType="1"/>
            </p:cNvSpPr>
            <p:nvPr/>
          </p:nvSpPr>
          <p:spPr bwMode="auto">
            <a:xfrm>
              <a:off x="6741"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Line 545">
              <a:extLst/>
            </p:cNvPr>
            <p:cNvSpPr>
              <a:spLocks noChangeShapeType="1"/>
            </p:cNvSpPr>
            <p:nvPr/>
          </p:nvSpPr>
          <p:spPr bwMode="auto">
            <a:xfrm flipV="1">
              <a:off x="6824"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Line 546">
              <a:extLst/>
            </p:cNvPr>
            <p:cNvSpPr>
              <a:spLocks noChangeShapeType="1"/>
            </p:cNvSpPr>
            <p:nvPr/>
          </p:nvSpPr>
          <p:spPr bwMode="auto">
            <a:xfrm flipV="1">
              <a:off x="6741"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Oval 547">
              <a:extLst/>
            </p:cNvPr>
            <p:cNvSpPr>
              <a:spLocks noChangeArrowheads="1"/>
            </p:cNvSpPr>
            <p:nvPr/>
          </p:nvSpPr>
          <p:spPr bwMode="auto">
            <a:xfrm>
              <a:off x="6753" y="2896"/>
              <a:ext cx="69" cy="71"/>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263" name="Picture 262">
            <a:extLst/>
          </p:cNvPr>
          <p:cNvPicPr>
            <a:picLocks noChangeAspect="1"/>
          </p:cNvPicPr>
          <p:nvPr/>
        </p:nvPicPr>
        <p:blipFill>
          <a:blip r:embed="rId11"/>
          <a:stretch>
            <a:fillRect/>
          </a:stretch>
        </p:blipFill>
        <p:spPr>
          <a:xfrm>
            <a:off x="5174609" y="4619987"/>
            <a:ext cx="543462" cy="327035"/>
          </a:xfrm>
          <a:prstGeom prst="rect">
            <a:avLst/>
          </a:prstGeom>
        </p:spPr>
      </p:pic>
      <p:sp>
        <p:nvSpPr>
          <p:cNvPr id="244" name="Freeform 149">
            <a:extLst>
              <a:ext uri="{FF2B5EF4-FFF2-40B4-BE49-F238E27FC236}">
                <a16:creationId xmlns:a16="http://schemas.microsoft.com/office/drawing/2014/main" id="{E42073B0-856A-4018-8999-19EDDE8465BD}"/>
              </a:ext>
            </a:extLst>
          </p:cNvPr>
          <p:cNvSpPr>
            <a:spLocks noChangeAspect="1" noEditPoints="1"/>
          </p:cNvSpPr>
          <p:nvPr/>
        </p:nvSpPr>
        <p:spPr bwMode="auto">
          <a:xfrm>
            <a:off x="6499730" y="2383843"/>
            <a:ext cx="370833" cy="448212"/>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64" name="Group 263">
            <a:extLst>
              <a:ext uri="{FF2B5EF4-FFF2-40B4-BE49-F238E27FC236}">
                <a16:creationId xmlns:a16="http://schemas.microsoft.com/office/drawing/2014/main" id="{6E83FCB4-5EA0-482D-8B0B-F563BFB2CD8B}"/>
              </a:ext>
            </a:extLst>
          </p:cNvPr>
          <p:cNvGrpSpPr>
            <a:grpSpLocks noChangeAspect="1"/>
          </p:cNvGrpSpPr>
          <p:nvPr/>
        </p:nvGrpSpPr>
        <p:grpSpPr>
          <a:xfrm>
            <a:off x="6593644" y="3502792"/>
            <a:ext cx="309129" cy="372541"/>
            <a:chOff x="5480050" y="2681288"/>
            <a:chExt cx="1238250" cy="1492251"/>
          </a:xfrm>
          <a:solidFill>
            <a:schemeClr val="tx2"/>
          </a:solidFill>
        </p:grpSpPr>
        <p:sp>
          <p:nvSpPr>
            <p:cNvPr id="265" name="Freeform 35">
              <a:extLst>
                <a:ext uri="{FF2B5EF4-FFF2-40B4-BE49-F238E27FC236}">
                  <a16:creationId xmlns:a16="http://schemas.microsoft.com/office/drawing/2014/main" id="{555505F4-7ACA-4986-962C-DE595A1EFAC1}"/>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Rectangle 265">
              <a:extLst>
                <a:ext uri="{FF2B5EF4-FFF2-40B4-BE49-F238E27FC236}">
                  <a16:creationId xmlns:a16="http://schemas.microsoft.com/office/drawing/2014/main" id="{B7144EC6-18B7-4430-8CE1-21E9EFCD4B1E}"/>
                </a:ext>
              </a:extLst>
            </p:cNvPr>
            <p:cNvSpPr>
              <a:spLocks noChangeArrowheads="1"/>
            </p:cNvSpPr>
            <p:nvPr/>
          </p:nvSpPr>
          <p:spPr bwMode="auto">
            <a:xfrm>
              <a:off x="640715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Rectangle 266">
              <a:extLst>
                <a:ext uri="{FF2B5EF4-FFF2-40B4-BE49-F238E27FC236}">
                  <a16:creationId xmlns:a16="http://schemas.microsoft.com/office/drawing/2014/main" id="{A1773D1A-F935-4D18-B127-0263E15DDF15}"/>
                </a:ext>
              </a:extLst>
            </p:cNvPr>
            <p:cNvSpPr>
              <a:spLocks noChangeArrowheads="1"/>
            </p:cNvSpPr>
            <p:nvPr/>
          </p:nvSpPr>
          <p:spPr bwMode="auto">
            <a:xfrm>
              <a:off x="6223000"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Rectangle 267">
              <a:extLst>
                <a:ext uri="{FF2B5EF4-FFF2-40B4-BE49-F238E27FC236}">
                  <a16:creationId xmlns:a16="http://schemas.microsoft.com/office/drawing/2014/main" id="{37BE7FCF-BEAB-4295-960C-B3F60D819BBE}"/>
                </a:ext>
              </a:extLst>
            </p:cNvPr>
            <p:cNvSpPr>
              <a:spLocks noChangeArrowheads="1"/>
            </p:cNvSpPr>
            <p:nvPr/>
          </p:nvSpPr>
          <p:spPr bwMode="auto">
            <a:xfrm>
              <a:off x="6043613" y="332263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Rectangle 268">
              <a:extLst>
                <a:ext uri="{FF2B5EF4-FFF2-40B4-BE49-F238E27FC236}">
                  <a16:creationId xmlns:a16="http://schemas.microsoft.com/office/drawing/2014/main" id="{B7712BE3-B61D-4566-BF33-26B75EFD2663}"/>
                </a:ext>
              </a:extLst>
            </p:cNvPr>
            <p:cNvSpPr>
              <a:spLocks noChangeArrowheads="1"/>
            </p:cNvSpPr>
            <p:nvPr/>
          </p:nvSpPr>
          <p:spPr bwMode="auto">
            <a:xfrm>
              <a:off x="640715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Rectangle 269">
              <a:extLst>
                <a:ext uri="{FF2B5EF4-FFF2-40B4-BE49-F238E27FC236}">
                  <a16:creationId xmlns:a16="http://schemas.microsoft.com/office/drawing/2014/main" id="{C0FCF85C-5B94-4CE7-AE93-8474C58D8324}"/>
                </a:ext>
              </a:extLst>
            </p:cNvPr>
            <p:cNvSpPr>
              <a:spLocks noChangeArrowheads="1"/>
            </p:cNvSpPr>
            <p:nvPr/>
          </p:nvSpPr>
          <p:spPr bwMode="auto">
            <a:xfrm>
              <a:off x="6223000"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Rectangle 270">
              <a:extLst>
                <a:ext uri="{FF2B5EF4-FFF2-40B4-BE49-F238E27FC236}">
                  <a16:creationId xmlns:a16="http://schemas.microsoft.com/office/drawing/2014/main" id="{4BA6557D-4DDF-491F-9B56-F1CBF84F40FB}"/>
                </a:ext>
              </a:extLst>
            </p:cNvPr>
            <p:cNvSpPr>
              <a:spLocks noChangeArrowheads="1"/>
            </p:cNvSpPr>
            <p:nvPr/>
          </p:nvSpPr>
          <p:spPr bwMode="auto">
            <a:xfrm>
              <a:off x="6043613"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Rectangle 271">
              <a:extLst>
                <a:ext uri="{FF2B5EF4-FFF2-40B4-BE49-F238E27FC236}">
                  <a16:creationId xmlns:a16="http://schemas.microsoft.com/office/drawing/2014/main" id="{1C808D5C-9C15-4099-9287-222EAAAC289D}"/>
                </a:ext>
              </a:extLst>
            </p:cNvPr>
            <p:cNvSpPr>
              <a:spLocks noChangeArrowheads="1"/>
            </p:cNvSpPr>
            <p:nvPr/>
          </p:nvSpPr>
          <p:spPr bwMode="auto">
            <a:xfrm>
              <a:off x="5862638"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Rectangle 272">
              <a:extLst>
                <a:ext uri="{FF2B5EF4-FFF2-40B4-BE49-F238E27FC236}">
                  <a16:creationId xmlns:a16="http://schemas.microsoft.com/office/drawing/2014/main" id="{BDBA5F85-31A6-47E7-AE22-57AEC7D7EDA3}"/>
                </a:ext>
              </a:extLst>
            </p:cNvPr>
            <p:cNvSpPr>
              <a:spLocks noChangeArrowheads="1"/>
            </p:cNvSpPr>
            <p:nvPr/>
          </p:nvSpPr>
          <p:spPr bwMode="auto">
            <a:xfrm>
              <a:off x="5680075" y="3502026"/>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Rectangle 273">
              <a:extLst>
                <a:ext uri="{FF2B5EF4-FFF2-40B4-BE49-F238E27FC236}">
                  <a16:creationId xmlns:a16="http://schemas.microsoft.com/office/drawing/2014/main" id="{04C2DFB2-A6FD-4816-BE77-705EA6DB8674}"/>
                </a:ext>
              </a:extLst>
            </p:cNvPr>
            <p:cNvSpPr>
              <a:spLocks noChangeArrowheads="1"/>
            </p:cNvSpPr>
            <p:nvPr/>
          </p:nvSpPr>
          <p:spPr bwMode="auto">
            <a:xfrm>
              <a:off x="640715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Rectangle 274">
              <a:extLst>
                <a:ext uri="{FF2B5EF4-FFF2-40B4-BE49-F238E27FC236}">
                  <a16:creationId xmlns:a16="http://schemas.microsoft.com/office/drawing/2014/main" id="{9ACA7D35-0339-4596-B214-9D37EE0E3F79}"/>
                </a:ext>
              </a:extLst>
            </p:cNvPr>
            <p:cNvSpPr>
              <a:spLocks noChangeArrowheads="1"/>
            </p:cNvSpPr>
            <p:nvPr/>
          </p:nvSpPr>
          <p:spPr bwMode="auto">
            <a:xfrm>
              <a:off x="6223000"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Rectangle 275">
              <a:extLst>
                <a:ext uri="{FF2B5EF4-FFF2-40B4-BE49-F238E27FC236}">
                  <a16:creationId xmlns:a16="http://schemas.microsoft.com/office/drawing/2014/main" id="{F326FFCD-9058-4904-9D27-2ECE30AB8BEB}"/>
                </a:ext>
              </a:extLst>
            </p:cNvPr>
            <p:cNvSpPr>
              <a:spLocks noChangeArrowheads="1"/>
            </p:cNvSpPr>
            <p:nvPr/>
          </p:nvSpPr>
          <p:spPr bwMode="auto">
            <a:xfrm>
              <a:off x="6043613"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Rectangle 276">
              <a:extLst>
                <a:ext uri="{FF2B5EF4-FFF2-40B4-BE49-F238E27FC236}">
                  <a16:creationId xmlns:a16="http://schemas.microsoft.com/office/drawing/2014/main" id="{91919F75-E0A4-473F-AFAD-F2D383E49659}"/>
                </a:ext>
              </a:extLst>
            </p:cNvPr>
            <p:cNvSpPr>
              <a:spLocks noChangeArrowheads="1"/>
            </p:cNvSpPr>
            <p:nvPr/>
          </p:nvSpPr>
          <p:spPr bwMode="auto">
            <a:xfrm>
              <a:off x="5862638" y="3683001"/>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Rectangle 277">
              <a:extLst>
                <a:ext uri="{FF2B5EF4-FFF2-40B4-BE49-F238E27FC236}">
                  <a16:creationId xmlns:a16="http://schemas.microsoft.com/office/drawing/2014/main" id="{04F9BE8F-768A-4CEA-88ED-4FAEE0384689}"/>
                </a:ext>
              </a:extLst>
            </p:cNvPr>
            <p:cNvSpPr>
              <a:spLocks noChangeArrowheads="1"/>
            </p:cNvSpPr>
            <p:nvPr/>
          </p:nvSpPr>
          <p:spPr bwMode="auto">
            <a:xfrm>
              <a:off x="5680075" y="3683001"/>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Rectangle 31">
              <a:extLst>
                <a:ext uri="{FF2B5EF4-FFF2-40B4-BE49-F238E27FC236}">
                  <a16:creationId xmlns:a16="http://schemas.microsoft.com/office/drawing/2014/main" id="{0330810B-B61D-4A05-AA3B-E0357133C52E}"/>
                </a:ext>
              </a:extLst>
            </p:cNvPr>
            <p:cNvSpPr>
              <a:spLocks noChangeArrowheads="1"/>
            </p:cNvSpPr>
            <p:nvPr/>
          </p:nvSpPr>
          <p:spPr bwMode="auto">
            <a:xfrm>
              <a:off x="6223000"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Rectangle 32">
              <a:extLst>
                <a:ext uri="{FF2B5EF4-FFF2-40B4-BE49-F238E27FC236}">
                  <a16:creationId xmlns:a16="http://schemas.microsoft.com/office/drawing/2014/main" id="{62299B29-1126-4CB1-9257-803877731F57}"/>
                </a:ext>
              </a:extLst>
            </p:cNvPr>
            <p:cNvSpPr>
              <a:spLocks noChangeArrowheads="1"/>
            </p:cNvSpPr>
            <p:nvPr/>
          </p:nvSpPr>
          <p:spPr bwMode="auto">
            <a:xfrm>
              <a:off x="6043613" y="3862388"/>
              <a:ext cx="123825" cy="1270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Rectangle 33">
              <a:extLst>
                <a:ext uri="{FF2B5EF4-FFF2-40B4-BE49-F238E27FC236}">
                  <a16:creationId xmlns:a16="http://schemas.microsoft.com/office/drawing/2014/main" id="{554F1A69-AF21-48D2-9C99-0382803C3071}"/>
                </a:ext>
              </a:extLst>
            </p:cNvPr>
            <p:cNvSpPr>
              <a:spLocks noChangeArrowheads="1"/>
            </p:cNvSpPr>
            <p:nvPr/>
          </p:nvSpPr>
          <p:spPr bwMode="auto">
            <a:xfrm>
              <a:off x="5862638"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Rectangle 34">
              <a:extLst>
                <a:ext uri="{FF2B5EF4-FFF2-40B4-BE49-F238E27FC236}">
                  <a16:creationId xmlns:a16="http://schemas.microsoft.com/office/drawing/2014/main" id="{BF2E4E04-8B5A-4032-9924-B7E2FB0D2C0A}"/>
                </a:ext>
              </a:extLst>
            </p:cNvPr>
            <p:cNvSpPr>
              <a:spLocks noChangeArrowheads="1"/>
            </p:cNvSpPr>
            <p:nvPr/>
          </p:nvSpPr>
          <p:spPr bwMode="auto">
            <a:xfrm>
              <a:off x="5680075" y="3862388"/>
              <a:ext cx="123825" cy="127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Freeform 35">
              <a:extLst>
                <a:ext uri="{FF2B5EF4-FFF2-40B4-BE49-F238E27FC236}">
                  <a16:creationId xmlns:a16="http://schemas.microsoft.com/office/drawing/2014/main" id="{A45BB4E5-DB86-4B48-8DF9-93B1DA0DCF30}"/>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36">
              <a:extLst>
                <a:ext uri="{FF2B5EF4-FFF2-40B4-BE49-F238E27FC236}">
                  <a16:creationId xmlns:a16="http://schemas.microsoft.com/office/drawing/2014/main" id="{0CC78C14-5387-4310-A0F0-E175E5679695}"/>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85" name="Group 284">
            <a:extLst>
              <a:ext uri="{FF2B5EF4-FFF2-40B4-BE49-F238E27FC236}">
                <a16:creationId xmlns:a16="http://schemas.microsoft.com/office/drawing/2014/main" id="{B22FB761-C4EA-4186-8030-27F49108790E}"/>
              </a:ext>
            </a:extLst>
          </p:cNvPr>
          <p:cNvGrpSpPr>
            <a:grpSpLocks noChangeAspect="1"/>
          </p:cNvGrpSpPr>
          <p:nvPr/>
        </p:nvGrpSpPr>
        <p:grpSpPr>
          <a:xfrm>
            <a:off x="5392745" y="3516762"/>
            <a:ext cx="413784" cy="358570"/>
            <a:chOff x="6596640" y="681108"/>
            <a:chExt cx="1125281" cy="876566"/>
          </a:xfrm>
          <a:noFill/>
        </p:grpSpPr>
        <p:pic>
          <p:nvPicPr>
            <p:cNvPr id="286" name="Picture 285">
              <a:extLst>
                <a:ext uri="{FF2B5EF4-FFF2-40B4-BE49-F238E27FC236}">
                  <a16:creationId xmlns:a16="http://schemas.microsoft.com/office/drawing/2014/main" id="{FC36A256-C0B1-409C-8878-82408098D86A}"/>
                </a:ext>
              </a:extLst>
            </p:cNvPr>
            <p:cNvPicPr>
              <a:picLocks noChangeAspect="1"/>
            </p:cNvPicPr>
            <p:nvPr/>
          </p:nvPicPr>
          <p:blipFill>
            <a:blip r:embed="rId12">
              <a:lum bright="-20000" contrast="20000"/>
            </a:blip>
            <a:stretch>
              <a:fillRect/>
            </a:stretch>
          </p:blipFill>
          <p:spPr>
            <a:xfrm>
              <a:off x="7156959" y="804575"/>
              <a:ext cx="564962" cy="561271"/>
            </a:xfrm>
            <a:prstGeom prst="rect">
              <a:avLst/>
            </a:prstGeom>
            <a:grpFill/>
          </p:spPr>
        </p:pic>
        <p:pic>
          <p:nvPicPr>
            <p:cNvPr id="287" name="Picture 286">
              <a:extLst>
                <a:ext uri="{FF2B5EF4-FFF2-40B4-BE49-F238E27FC236}">
                  <a16:creationId xmlns:a16="http://schemas.microsoft.com/office/drawing/2014/main" id="{22754D56-46B0-4553-B3E9-5F32FEACF8A7}"/>
                </a:ext>
              </a:extLst>
            </p:cNvPr>
            <p:cNvPicPr>
              <a:picLocks noChangeAspect="1"/>
            </p:cNvPicPr>
            <p:nvPr/>
          </p:nvPicPr>
          <p:blipFill>
            <a:blip r:embed="rId13">
              <a:lum bright="-20000" contrast="20000"/>
            </a:blip>
            <a:stretch>
              <a:fillRect/>
            </a:stretch>
          </p:blipFill>
          <p:spPr>
            <a:xfrm>
              <a:off x="6596640" y="681108"/>
              <a:ext cx="509844" cy="506511"/>
            </a:xfrm>
            <a:prstGeom prst="rect">
              <a:avLst/>
            </a:prstGeom>
            <a:grpFill/>
          </p:spPr>
        </p:pic>
        <p:pic>
          <p:nvPicPr>
            <p:cNvPr id="288" name="Picture 287">
              <a:extLst>
                <a:ext uri="{FF2B5EF4-FFF2-40B4-BE49-F238E27FC236}">
                  <a16:creationId xmlns:a16="http://schemas.microsoft.com/office/drawing/2014/main" id="{87008C61-ABF2-444A-80BE-36F53B5B0B66}"/>
                </a:ext>
              </a:extLst>
            </p:cNvPr>
            <p:cNvPicPr>
              <a:picLocks noChangeAspect="1"/>
            </p:cNvPicPr>
            <p:nvPr/>
          </p:nvPicPr>
          <p:blipFill>
            <a:blip r:embed="rId14">
              <a:lum bright="-20000" contrast="20000"/>
            </a:blip>
            <a:stretch>
              <a:fillRect/>
            </a:stretch>
          </p:blipFill>
          <p:spPr>
            <a:xfrm>
              <a:off x="6842261" y="1023783"/>
              <a:ext cx="468505" cy="533891"/>
            </a:xfrm>
            <a:prstGeom prst="rect">
              <a:avLst/>
            </a:prstGeom>
            <a:grpFill/>
          </p:spPr>
        </p:pic>
      </p:grpSp>
      <p:cxnSp>
        <p:nvCxnSpPr>
          <p:cNvPr id="237" name="Straight Connector 236">
            <a:extLst>
              <a:ext uri="{FF2B5EF4-FFF2-40B4-BE49-F238E27FC236}">
                <a16:creationId xmlns:a16="http://schemas.microsoft.com/office/drawing/2014/main" id="{9FD52ABA-2CA7-4531-883E-790C2FB417AA}"/>
              </a:ext>
            </a:extLst>
          </p:cNvPr>
          <p:cNvCxnSpPr>
            <a:cxnSpLocks/>
          </p:cNvCxnSpPr>
          <p:nvPr/>
        </p:nvCxnSpPr>
        <p:spPr>
          <a:xfrm>
            <a:off x="2958504" y="4486146"/>
            <a:ext cx="3944269"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4" name="Picture 233">
            <a:extLst>
              <a:ext uri="{FF2B5EF4-FFF2-40B4-BE49-F238E27FC236}">
                <a16:creationId xmlns:a16="http://schemas.microsoft.com/office/drawing/2014/main" id="{E9119081-7211-42F5-AF53-CBEBCA305F8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84243" y="3580885"/>
            <a:ext cx="353116" cy="353116"/>
          </a:xfrm>
          <a:prstGeom prst="rect">
            <a:avLst/>
          </a:prstGeom>
        </p:spPr>
      </p:pic>
    </p:spTree>
    <p:extLst>
      <p:ext uri="{BB962C8B-B14F-4D97-AF65-F5344CB8AC3E}">
        <p14:creationId xmlns:p14="http://schemas.microsoft.com/office/powerpoint/2010/main" val="29538874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268928" y="286381"/>
            <a:ext cx="12236837" cy="774046"/>
          </a:xfrm>
        </p:spPr>
        <p:txBody>
          <a:bodyPr/>
          <a:lstStyle/>
          <a:p>
            <a:r>
              <a:rPr lang="en-US" sz="3600" dirty="0"/>
              <a:t>Fault-tolerant E-Commerce with personalized recommendations</a:t>
            </a:r>
            <a:br>
              <a:rPr lang="en-US" sz="3600" dirty="0"/>
            </a:br>
            <a:endParaRPr lang="en-US" sz="3600" dirty="0"/>
          </a:p>
        </p:txBody>
      </p:sp>
      <p:cxnSp>
        <p:nvCxnSpPr>
          <p:cNvPr id="13" name="Straight Connector 12"/>
          <p:cNvCxnSpPr/>
          <p:nvPr/>
        </p:nvCxnSpPr>
        <p:spPr>
          <a:xfrm>
            <a:off x="4600116" y="3224639"/>
            <a:ext cx="2965619"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274160" y="4139232"/>
            <a:ext cx="9744821"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321702" y="2536896"/>
            <a:ext cx="13377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Traffic Manager</a:t>
            </a:r>
          </a:p>
        </p:txBody>
      </p:sp>
      <p:pic>
        <p:nvPicPr>
          <p:cNvPr id="168" name="Picture 167"/>
          <p:cNvPicPr>
            <a:picLocks noChangeAspect="1"/>
          </p:cNvPicPr>
          <p:nvPr/>
        </p:nvPicPr>
        <p:blipFill>
          <a:blip r:embed="rId3"/>
          <a:stretch>
            <a:fillRect/>
          </a:stretch>
        </p:blipFill>
        <p:spPr>
          <a:xfrm>
            <a:off x="5769381" y="2088745"/>
            <a:ext cx="437829" cy="438167"/>
          </a:xfrm>
          <a:prstGeom prst="rect">
            <a:avLst/>
          </a:prstGeom>
        </p:spPr>
      </p:pic>
      <p:cxnSp>
        <p:nvCxnSpPr>
          <p:cNvPr id="169" name="Elbow Connector 168"/>
          <p:cNvCxnSpPr>
            <a:stCxn id="168" idx="1"/>
          </p:cNvCxnSpPr>
          <p:nvPr/>
        </p:nvCxnSpPr>
        <p:spPr>
          <a:xfrm rot="10800000" flipV="1">
            <a:off x="4592389" y="2307828"/>
            <a:ext cx="1176992" cy="1494261"/>
          </a:xfrm>
          <a:prstGeom prst="bentConnector2">
            <a:avLst/>
          </a:prstGeom>
          <a:noFill/>
          <a:ln w="19050" cap="flat" cmpd="sng" algn="ctr">
            <a:solidFill>
              <a:schemeClr val="accent1"/>
            </a:solidFill>
            <a:prstDash val="solid"/>
            <a:miter lim="800000"/>
            <a:tailEnd type="triangle"/>
          </a:ln>
          <a:effectLst/>
        </p:spPr>
      </p:cxnSp>
      <p:grpSp>
        <p:nvGrpSpPr>
          <p:cNvPr id="10" name="Group 9"/>
          <p:cNvGrpSpPr/>
          <p:nvPr/>
        </p:nvGrpSpPr>
        <p:grpSpPr>
          <a:xfrm>
            <a:off x="10703118" y="5706599"/>
            <a:ext cx="823049" cy="665371"/>
            <a:chOff x="10033836" y="5629195"/>
            <a:chExt cx="823049" cy="665371"/>
          </a:xfrm>
        </p:grpSpPr>
        <p:sp>
          <p:nvSpPr>
            <p:cNvPr id="170" name="TextBox 169"/>
            <p:cNvSpPr txBox="1"/>
            <p:nvPr/>
          </p:nvSpPr>
          <p:spPr>
            <a:xfrm>
              <a:off x="10033836" y="6032956"/>
              <a:ext cx="82304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Power BI</a:t>
              </a:r>
            </a:p>
          </p:txBody>
        </p:sp>
        <p:pic>
          <p:nvPicPr>
            <p:cNvPr id="171" name="Picture 1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2981" y="5629195"/>
              <a:ext cx="356582" cy="372086"/>
            </a:xfrm>
            <a:prstGeom prst="rect">
              <a:avLst/>
            </a:prstGeom>
          </p:spPr>
        </p:pic>
      </p:grpSp>
      <p:pic>
        <p:nvPicPr>
          <p:cNvPr id="172" name="Picture 171"/>
          <p:cNvPicPr>
            <a:picLocks noChangeAspect="1"/>
          </p:cNvPicPr>
          <p:nvPr/>
        </p:nvPicPr>
        <p:blipFill>
          <a:blip r:embed="rId5"/>
          <a:stretch>
            <a:fillRect/>
          </a:stretch>
        </p:blipFill>
        <p:spPr>
          <a:xfrm>
            <a:off x="5769381" y="3005556"/>
            <a:ext cx="437829" cy="438167"/>
          </a:xfrm>
          <a:prstGeom prst="rect">
            <a:avLst/>
          </a:prstGeom>
        </p:spPr>
      </p:pic>
      <p:sp>
        <p:nvSpPr>
          <p:cNvPr id="173" name="TextBox 172"/>
          <p:cNvSpPr txBox="1"/>
          <p:nvPr/>
        </p:nvSpPr>
        <p:spPr>
          <a:xfrm>
            <a:off x="5086413" y="3460791"/>
            <a:ext cx="18166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Recommendations API</a:t>
            </a:r>
          </a:p>
        </p:txBody>
      </p:sp>
      <p:sp>
        <p:nvSpPr>
          <p:cNvPr id="176" name="TextBox 175"/>
          <p:cNvSpPr txBox="1"/>
          <p:nvPr/>
        </p:nvSpPr>
        <p:spPr>
          <a:xfrm>
            <a:off x="3926935" y="2600603"/>
            <a:ext cx="376398" cy="2448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East</a:t>
            </a:r>
          </a:p>
        </p:txBody>
      </p:sp>
      <p:cxnSp>
        <p:nvCxnSpPr>
          <p:cNvPr id="177" name="Elbow Connector 176"/>
          <p:cNvCxnSpPr>
            <a:stCxn id="168" idx="3"/>
          </p:cNvCxnSpPr>
          <p:nvPr/>
        </p:nvCxnSpPr>
        <p:spPr>
          <a:xfrm>
            <a:off x="6207210" y="2307828"/>
            <a:ext cx="1352987" cy="1446455"/>
          </a:xfrm>
          <a:prstGeom prst="bentConnector2">
            <a:avLst/>
          </a:prstGeom>
          <a:noFill/>
          <a:ln w="19050" cap="flat" cmpd="sng" algn="ctr">
            <a:solidFill>
              <a:schemeClr val="accent1"/>
            </a:solidFill>
            <a:prstDash val="solid"/>
            <a:miter lim="800000"/>
            <a:tailEnd type="triangle"/>
          </a:ln>
          <a:effectLst/>
        </p:spPr>
      </p:cxnSp>
      <p:sp>
        <p:nvSpPr>
          <p:cNvPr id="178" name="TextBox 177"/>
          <p:cNvSpPr txBox="1"/>
          <p:nvPr/>
        </p:nvSpPr>
        <p:spPr>
          <a:xfrm>
            <a:off x="7628042" y="2595842"/>
            <a:ext cx="438160" cy="2448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West</a:t>
            </a:r>
          </a:p>
        </p:txBody>
      </p:sp>
      <p:pic>
        <p:nvPicPr>
          <p:cNvPr id="179" name="Picture 178"/>
          <p:cNvPicPr>
            <a:picLocks noChangeAspect="1"/>
          </p:cNvPicPr>
          <p:nvPr/>
        </p:nvPicPr>
        <p:blipFill>
          <a:blip r:embed="rId6"/>
          <a:stretch>
            <a:fillRect/>
          </a:stretch>
        </p:blipFill>
        <p:spPr>
          <a:xfrm>
            <a:off x="4761857" y="1482341"/>
            <a:ext cx="482480" cy="376069"/>
          </a:xfrm>
          <a:prstGeom prst="rect">
            <a:avLst/>
          </a:prstGeom>
        </p:spPr>
      </p:pic>
      <p:sp>
        <p:nvSpPr>
          <p:cNvPr id="180" name="TextBox 179"/>
          <p:cNvSpPr txBox="1"/>
          <p:nvPr/>
        </p:nvSpPr>
        <p:spPr>
          <a:xfrm>
            <a:off x="4676992" y="1845490"/>
            <a:ext cx="78721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Browser</a:t>
            </a:r>
          </a:p>
        </p:txBody>
      </p:sp>
      <p:cxnSp>
        <p:nvCxnSpPr>
          <p:cNvPr id="182" name="Straight Arrow Connector 181"/>
          <p:cNvCxnSpPr>
            <a:endCxn id="168" idx="0"/>
          </p:cNvCxnSpPr>
          <p:nvPr/>
        </p:nvCxnSpPr>
        <p:spPr>
          <a:xfrm>
            <a:off x="5988296" y="1649742"/>
            <a:ext cx="0" cy="439003"/>
          </a:xfrm>
          <a:prstGeom prst="straightConnector1">
            <a:avLst/>
          </a:prstGeom>
          <a:noFill/>
          <a:ln w="19050" cap="flat" cmpd="sng" algn="ctr">
            <a:solidFill>
              <a:schemeClr val="accent1"/>
            </a:solidFill>
            <a:prstDash val="solid"/>
            <a:miter lim="800000"/>
            <a:headEnd type="none"/>
            <a:tailEnd type="none"/>
          </a:ln>
          <a:effectLst/>
        </p:spPr>
      </p:cxnSp>
      <p:sp>
        <p:nvSpPr>
          <p:cNvPr id="197" name="TextBox 196"/>
          <p:cNvSpPr txBox="1"/>
          <p:nvPr/>
        </p:nvSpPr>
        <p:spPr>
          <a:xfrm>
            <a:off x="5461382" y="6167678"/>
            <a:ext cx="118741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Application Insights</a:t>
            </a:r>
          </a:p>
        </p:txBody>
      </p:sp>
      <p:pic>
        <p:nvPicPr>
          <p:cNvPr id="198" name="Picture 197"/>
          <p:cNvPicPr>
            <a:picLocks noChangeAspect="1"/>
          </p:cNvPicPr>
          <p:nvPr/>
        </p:nvPicPr>
        <p:blipFill>
          <a:blip r:embed="rId7"/>
          <a:stretch>
            <a:fillRect/>
          </a:stretch>
        </p:blipFill>
        <p:spPr>
          <a:xfrm>
            <a:off x="5901087" y="5768983"/>
            <a:ext cx="256361" cy="413246"/>
          </a:xfrm>
          <a:prstGeom prst="rect">
            <a:avLst/>
          </a:prstGeom>
        </p:spPr>
      </p:pic>
      <p:grpSp>
        <p:nvGrpSpPr>
          <p:cNvPr id="209" name="Group 208"/>
          <p:cNvGrpSpPr/>
          <p:nvPr/>
        </p:nvGrpSpPr>
        <p:grpSpPr>
          <a:xfrm>
            <a:off x="5844428" y="4612501"/>
            <a:ext cx="328662" cy="599172"/>
            <a:chOff x="6428064" y="5014158"/>
            <a:chExt cx="338320" cy="616780"/>
          </a:xfrm>
        </p:grpSpPr>
        <p:sp>
          <p:nvSpPr>
            <p:cNvPr id="210" name="Rectangle 209"/>
            <p:cNvSpPr/>
            <p:nvPr/>
          </p:nvSpPr>
          <p:spPr>
            <a:xfrm>
              <a:off x="6428064" y="5014158"/>
              <a:ext cx="338320" cy="616780"/>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11" name="Picture 210"/>
            <p:cNvPicPr>
              <a:picLocks noChangeAspect="1"/>
            </p:cNvPicPr>
            <p:nvPr/>
          </p:nvPicPr>
          <p:blipFill>
            <a:blip r:embed="rId8"/>
            <a:stretch>
              <a:fillRect/>
            </a:stretch>
          </p:blipFill>
          <p:spPr>
            <a:xfrm>
              <a:off x="6483163" y="5061056"/>
              <a:ext cx="220903" cy="230410"/>
            </a:xfrm>
            <a:prstGeom prst="rect">
              <a:avLst/>
            </a:prstGeom>
          </p:spPr>
        </p:pic>
        <p:pic>
          <p:nvPicPr>
            <p:cNvPr id="212" name="Picture 211"/>
            <p:cNvPicPr>
              <a:picLocks noChangeAspect="1"/>
            </p:cNvPicPr>
            <p:nvPr/>
          </p:nvPicPr>
          <p:blipFill>
            <a:blip r:embed="rId9"/>
            <a:stretch>
              <a:fillRect/>
            </a:stretch>
          </p:blipFill>
          <p:spPr>
            <a:xfrm>
              <a:off x="6486772" y="5340936"/>
              <a:ext cx="220903" cy="234127"/>
            </a:xfrm>
            <a:prstGeom prst="rect">
              <a:avLst/>
            </a:prstGeom>
          </p:spPr>
        </p:pic>
      </p:grpSp>
      <p:sp>
        <p:nvSpPr>
          <p:cNvPr id="213" name="TextBox 212"/>
          <p:cNvSpPr txBox="1"/>
          <p:nvPr/>
        </p:nvSpPr>
        <p:spPr>
          <a:xfrm>
            <a:off x="5530715" y="5249877"/>
            <a:ext cx="100826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 Active Directory B2C</a:t>
            </a:r>
          </a:p>
        </p:txBody>
      </p:sp>
      <p:cxnSp>
        <p:nvCxnSpPr>
          <p:cNvPr id="216" name="Straight Arrow Connector 215"/>
          <p:cNvCxnSpPr/>
          <p:nvPr/>
        </p:nvCxnSpPr>
        <p:spPr>
          <a:xfrm>
            <a:off x="5994718" y="4320639"/>
            <a:ext cx="0" cy="229059"/>
          </a:xfrm>
          <a:prstGeom prst="straightConnector1">
            <a:avLst/>
          </a:prstGeom>
          <a:noFill/>
          <a:ln w="19050" cap="flat" cmpd="sng" algn="ctr">
            <a:solidFill>
              <a:schemeClr val="accent1"/>
            </a:solidFill>
            <a:prstDash val="solid"/>
            <a:miter lim="800000"/>
            <a:tailEnd type="triangle"/>
          </a:ln>
          <a:effectLst/>
        </p:spPr>
      </p:cxnSp>
      <p:pic>
        <p:nvPicPr>
          <p:cNvPr id="217" name="Picture 216"/>
          <p:cNvPicPr>
            <a:picLocks noChangeAspect="1"/>
          </p:cNvPicPr>
          <p:nvPr/>
        </p:nvPicPr>
        <p:blipFill>
          <a:blip r:embed="rId10"/>
          <a:stretch>
            <a:fillRect/>
          </a:stretch>
        </p:blipFill>
        <p:spPr>
          <a:xfrm>
            <a:off x="5751163" y="3741018"/>
            <a:ext cx="505226" cy="526971"/>
          </a:xfrm>
          <a:prstGeom prst="rect">
            <a:avLst/>
          </a:prstGeom>
        </p:spPr>
      </p:pic>
      <p:sp>
        <p:nvSpPr>
          <p:cNvPr id="219" name="TextBox 218"/>
          <p:cNvSpPr txBox="1"/>
          <p:nvPr/>
        </p:nvSpPr>
        <p:spPr>
          <a:xfrm>
            <a:off x="4794100" y="2725265"/>
            <a:ext cx="232370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Priority Traffic-Routing Method</a:t>
            </a:r>
          </a:p>
        </p:txBody>
      </p:sp>
      <p:cxnSp>
        <p:nvCxnSpPr>
          <p:cNvPr id="224" name="Straight Arrow Connector 223"/>
          <p:cNvCxnSpPr/>
          <p:nvPr/>
        </p:nvCxnSpPr>
        <p:spPr>
          <a:xfrm flipV="1">
            <a:off x="5388759" y="1649742"/>
            <a:ext cx="1184638" cy="1814"/>
          </a:xfrm>
          <a:prstGeom prst="straightConnector1">
            <a:avLst/>
          </a:prstGeom>
          <a:noFill/>
          <a:ln w="19050" cap="flat" cmpd="sng" algn="ctr">
            <a:solidFill>
              <a:schemeClr val="accent1"/>
            </a:solidFill>
            <a:prstDash val="solid"/>
            <a:miter lim="800000"/>
            <a:tailEnd type="none"/>
          </a:ln>
          <a:effectLst/>
        </p:spPr>
      </p:cxnSp>
      <p:sp>
        <p:nvSpPr>
          <p:cNvPr id="225" name="TextBox 224"/>
          <p:cNvSpPr txBox="1"/>
          <p:nvPr/>
        </p:nvSpPr>
        <p:spPr>
          <a:xfrm>
            <a:off x="6843245" y="1849069"/>
            <a:ext cx="510593" cy="17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CDN</a:t>
            </a:r>
          </a:p>
        </p:txBody>
      </p:sp>
      <p:pic>
        <p:nvPicPr>
          <p:cNvPr id="226" name="Picture 225"/>
          <p:cNvPicPr>
            <a:picLocks noChangeAspect="1"/>
          </p:cNvPicPr>
          <p:nvPr/>
        </p:nvPicPr>
        <p:blipFill>
          <a:blip r:embed="rId11"/>
          <a:stretch>
            <a:fillRect/>
          </a:stretch>
        </p:blipFill>
        <p:spPr>
          <a:xfrm>
            <a:off x="6753388" y="1451235"/>
            <a:ext cx="582289" cy="394205"/>
          </a:xfrm>
          <a:prstGeom prst="rect">
            <a:avLst/>
          </a:prstGeom>
        </p:spPr>
      </p:pic>
      <p:cxnSp>
        <p:nvCxnSpPr>
          <p:cNvPr id="238" name="Straight Connector 237"/>
          <p:cNvCxnSpPr>
            <a:cxnSpLocks/>
          </p:cNvCxnSpPr>
          <p:nvPr/>
        </p:nvCxnSpPr>
        <p:spPr>
          <a:xfrm flipH="1" flipV="1">
            <a:off x="4600116" y="4833287"/>
            <a:ext cx="1496" cy="373944"/>
          </a:xfrm>
          <a:prstGeom prst="line">
            <a:avLst/>
          </a:prstGeom>
          <a:noFill/>
          <a:ln w="19050" cap="flat" cmpd="sng" algn="ctr">
            <a:solidFill>
              <a:schemeClr val="accent1"/>
            </a:solidFill>
            <a:prstDash val="solid"/>
            <a:miter lim="800000"/>
            <a:headEnd type="none"/>
            <a:tailEnd type="none"/>
          </a:ln>
          <a:effectLst/>
        </p:spPr>
      </p:cxnSp>
      <p:grpSp>
        <p:nvGrpSpPr>
          <p:cNvPr id="239" name="Group 238"/>
          <p:cNvGrpSpPr/>
          <p:nvPr/>
        </p:nvGrpSpPr>
        <p:grpSpPr>
          <a:xfrm>
            <a:off x="6884460" y="5312830"/>
            <a:ext cx="3582991" cy="1274584"/>
            <a:chOff x="3434107" y="4732102"/>
            <a:chExt cx="5763009" cy="2296588"/>
          </a:xfrm>
        </p:grpSpPr>
        <p:sp>
          <p:nvSpPr>
            <p:cNvPr id="240" name="TextBox 239"/>
            <p:cNvSpPr txBox="1"/>
            <p:nvPr/>
          </p:nvSpPr>
          <p:spPr>
            <a:xfrm>
              <a:off x="6213490" y="5929071"/>
              <a:ext cx="925566" cy="776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Redis Cache</a:t>
              </a:r>
            </a:p>
          </p:txBody>
        </p:sp>
        <p:sp>
          <p:nvSpPr>
            <p:cNvPr id="241" name="TextBox 240"/>
            <p:cNvSpPr txBox="1"/>
            <p:nvPr/>
          </p:nvSpPr>
          <p:spPr>
            <a:xfrm>
              <a:off x="6962134" y="5939893"/>
              <a:ext cx="2234982" cy="10813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Orders</a:t>
              </a:r>
            </a:p>
          </p:txBody>
        </p:sp>
        <p:sp>
          <p:nvSpPr>
            <p:cNvPr id="242" name="TextBox 241"/>
            <p:cNvSpPr txBox="1"/>
            <p:nvPr/>
          </p:nvSpPr>
          <p:spPr>
            <a:xfrm>
              <a:off x="4383534" y="5907186"/>
              <a:ext cx="1893292" cy="7763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Site Content</a:t>
              </a:r>
            </a:p>
          </p:txBody>
        </p:sp>
        <p:sp>
          <p:nvSpPr>
            <p:cNvPr id="243" name="TextBox 242"/>
            <p:cNvSpPr txBox="1"/>
            <p:nvPr/>
          </p:nvSpPr>
          <p:spPr>
            <a:xfrm>
              <a:off x="3605721" y="5923087"/>
              <a:ext cx="1085470" cy="4713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Search</a:t>
              </a:r>
            </a:p>
          </p:txBody>
        </p:sp>
        <p:grpSp>
          <p:nvGrpSpPr>
            <p:cNvPr id="244" name="Group 243"/>
            <p:cNvGrpSpPr/>
            <p:nvPr/>
          </p:nvGrpSpPr>
          <p:grpSpPr>
            <a:xfrm>
              <a:off x="3434107" y="4732102"/>
              <a:ext cx="5576781" cy="2296588"/>
              <a:chOff x="3434107" y="4732102"/>
              <a:chExt cx="5576781" cy="2296588"/>
            </a:xfrm>
          </p:grpSpPr>
          <p:pic>
            <p:nvPicPr>
              <p:cNvPr id="245" name="Picture 244"/>
              <p:cNvPicPr>
                <a:picLocks noChangeAspect="1"/>
              </p:cNvPicPr>
              <p:nvPr/>
            </p:nvPicPr>
            <p:blipFill>
              <a:blip r:embed="rId12"/>
              <a:stretch>
                <a:fillRect/>
              </a:stretch>
            </p:blipFill>
            <p:spPr>
              <a:xfrm>
                <a:off x="6173597" y="4989413"/>
                <a:ext cx="887560" cy="904391"/>
              </a:xfrm>
              <a:prstGeom prst="rect">
                <a:avLst/>
              </a:prstGeom>
            </p:spPr>
          </p:pic>
          <p:pic>
            <p:nvPicPr>
              <p:cNvPr id="246" name="Picture 245"/>
              <p:cNvPicPr>
                <a:picLocks noChangeAspect="1"/>
              </p:cNvPicPr>
              <p:nvPr/>
            </p:nvPicPr>
            <p:blipFill>
              <a:blip r:embed="rId13"/>
              <a:stretch>
                <a:fillRect/>
              </a:stretch>
            </p:blipFill>
            <p:spPr>
              <a:xfrm>
                <a:off x="7707864" y="4980667"/>
                <a:ext cx="681492" cy="895983"/>
              </a:xfrm>
              <a:prstGeom prst="rect">
                <a:avLst/>
              </a:prstGeom>
            </p:spPr>
          </p:pic>
          <p:pic>
            <p:nvPicPr>
              <p:cNvPr id="247" name="Picture 246"/>
              <p:cNvPicPr>
                <a:picLocks noChangeAspect="1"/>
              </p:cNvPicPr>
              <p:nvPr/>
            </p:nvPicPr>
            <p:blipFill>
              <a:blip r:embed="rId14"/>
              <a:stretch>
                <a:fillRect/>
              </a:stretch>
            </p:blipFill>
            <p:spPr>
              <a:xfrm>
                <a:off x="4872909" y="5067178"/>
                <a:ext cx="849807" cy="725393"/>
              </a:xfrm>
              <a:prstGeom prst="rect">
                <a:avLst/>
              </a:prstGeom>
            </p:spPr>
          </p:pic>
          <p:pic>
            <p:nvPicPr>
              <p:cNvPr id="248" name="Picture 247"/>
              <p:cNvPicPr>
                <a:picLocks noChangeAspect="1"/>
              </p:cNvPicPr>
              <p:nvPr/>
            </p:nvPicPr>
            <p:blipFill>
              <a:blip r:embed="rId15"/>
              <a:stretch>
                <a:fillRect/>
              </a:stretch>
            </p:blipFill>
            <p:spPr>
              <a:xfrm>
                <a:off x="3755020" y="5053864"/>
                <a:ext cx="629791" cy="749586"/>
              </a:xfrm>
              <a:prstGeom prst="rect">
                <a:avLst/>
              </a:prstGeom>
            </p:spPr>
          </p:pic>
          <p:sp>
            <p:nvSpPr>
              <p:cNvPr id="249" name="Rounded Rectangle 74"/>
              <p:cNvSpPr/>
              <p:nvPr/>
            </p:nvSpPr>
            <p:spPr>
              <a:xfrm>
                <a:off x="3434107" y="4732102"/>
                <a:ext cx="5576781" cy="2296588"/>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cxnSp>
        <p:nvCxnSpPr>
          <p:cNvPr id="250" name="Straight Connector 249"/>
          <p:cNvCxnSpPr>
            <a:cxnSpLocks/>
          </p:cNvCxnSpPr>
          <p:nvPr/>
        </p:nvCxnSpPr>
        <p:spPr>
          <a:xfrm flipH="1" flipV="1">
            <a:off x="7565735" y="4816230"/>
            <a:ext cx="1496" cy="373944"/>
          </a:xfrm>
          <a:prstGeom prst="line">
            <a:avLst/>
          </a:prstGeom>
          <a:noFill/>
          <a:ln w="19050" cap="flat" cmpd="sng" algn="ctr">
            <a:solidFill>
              <a:schemeClr val="accent1"/>
            </a:solidFill>
            <a:prstDash val="solid"/>
            <a:miter lim="800000"/>
            <a:headEnd type="none"/>
            <a:tailEnd type="none"/>
          </a:ln>
          <a:effectLst/>
        </p:spPr>
      </p:cxnSp>
      <p:grpSp>
        <p:nvGrpSpPr>
          <p:cNvPr id="8" name="Group 7"/>
          <p:cNvGrpSpPr/>
          <p:nvPr/>
        </p:nvGrpSpPr>
        <p:grpSpPr>
          <a:xfrm>
            <a:off x="7150401" y="3825261"/>
            <a:ext cx="824924" cy="998500"/>
            <a:chOff x="7141165" y="3967631"/>
            <a:chExt cx="824924" cy="998500"/>
          </a:xfrm>
        </p:grpSpPr>
        <p:pic>
          <p:nvPicPr>
            <p:cNvPr id="251" name="Picture 250"/>
            <p:cNvPicPr>
              <a:picLocks noChangeAspect="1"/>
            </p:cNvPicPr>
            <p:nvPr/>
          </p:nvPicPr>
          <p:blipFill>
            <a:blip r:embed="rId16"/>
            <a:stretch>
              <a:fillRect/>
            </a:stretch>
          </p:blipFill>
          <p:spPr>
            <a:xfrm>
              <a:off x="7310798" y="3967631"/>
              <a:ext cx="453554" cy="473076"/>
            </a:xfrm>
            <a:prstGeom prst="rect">
              <a:avLst/>
            </a:prstGeom>
          </p:spPr>
        </p:pic>
        <p:sp>
          <p:nvSpPr>
            <p:cNvPr id="252" name="TextBox 251"/>
            <p:cNvSpPr txBox="1"/>
            <p:nvPr/>
          </p:nvSpPr>
          <p:spPr>
            <a:xfrm>
              <a:off x="7141165" y="4535244"/>
              <a:ext cx="82492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Commerce Site</a:t>
              </a:r>
            </a:p>
          </p:txBody>
        </p:sp>
      </p:grpSp>
      <p:grpSp>
        <p:nvGrpSpPr>
          <p:cNvPr id="5" name="Group 4"/>
          <p:cNvGrpSpPr/>
          <p:nvPr/>
        </p:nvGrpSpPr>
        <p:grpSpPr>
          <a:xfrm>
            <a:off x="8096988" y="3797855"/>
            <a:ext cx="1241909" cy="1195183"/>
            <a:chOff x="8087752" y="3940225"/>
            <a:chExt cx="1241909" cy="1195183"/>
          </a:xfrm>
        </p:grpSpPr>
        <p:pic>
          <p:nvPicPr>
            <p:cNvPr id="253" name="Picture 252"/>
            <p:cNvPicPr>
              <a:picLocks noChangeAspect="1"/>
            </p:cNvPicPr>
            <p:nvPr/>
          </p:nvPicPr>
          <p:blipFill>
            <a:blip r:embed="rId17"/>
            <a:stretch>
              <a:fillRect/>
            </a:stretch>
          </p:blipFill>
          <p:spPr>
            <a:xfrm>
              <a:off x="8408127" y="3940225"/>
              <a:ext cx="580536" cy="516478"/>
            </a:xfrm>
            <a:prstGeom prst="rect">
              <a:avLst/>
            </a:prstGeom>
          </p:spPr>
        </p:pic>
        <p:sp>
          <p:nvSpPr>
            <p:cNvPr id="254" name="TextBox 253"/>
            <p:cNvSpPr txBox="1"/>
            <p:nvPr/>
          </p:nvSpPr>
          <p:spPr>
            <a:xfrm>
              <a:off x="8087752" y="4535244"/>
              <a:ext cx="124190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Transactions</a:t>
              </a:r>
            </a:p>
          </p:txBody>
        </p:sp>
      </p:grpSp>
      <p:grpSp>
        <p:nvGrpSpPr>
          <p:cNvPr id="6" name="Group 5"/>
          <p:cNvGrpSpPr/>
          <p:nvPr/>
        </p:nvGrpSpPr>
        <p:grpSpPr>
          <a:xfrm>
            <a:off x="9477805" y="3811520"/>
            <a:ext cx="887536" cy="1181518"/>
            <a:chOff x="9468569" y="3953890"/>
            <a:chExt cx="887536" cy="1181518"/>
          </a:xfrm>
        </p:grpSpPr>
        <p:sp>
          <p:nvSpPr>
            <p:cNvPr id="255" name="TextBox 254"/>
            <p:cNvSpPr txBox="1"/>
            <p:nvPr/>
          </p:nvSpPr>
          <p:spPr>
            <a:xfrm>
              <a:off x="9468569" y="4535244"/>
              <a:ext cx="887536"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WebJob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Processing</a:t>
              </a:r>
            </a:p>
          </p:txBody>
        </p:sp>
        <p:pic>
          <p:nvPicPr>
            <p:cNvPr id="256" name="Picture 255"/>
            <p:cNvPicPr>
              <a:picLocks noChangeAspect="1"/>
            </p:cNvPicPr>
            <p:nvPr/>
          </p:nvPicPr>
          <p:blipFill>
            <a:blip r:embed="rId18"/>
            <a:stretch>
              <a:fillRect/>
            </a:stretch>
          </p:blipFill>
          <p:spPr>
            <a:xfrm>
              <a:off x="9632438" y="3953890"/>
              <a:ext cx="557228" cy="581212"/>
            </a:xfrm>
            <a:prstGeom prst="rect">
              <a:avLst/>
            </a:prstGeom>
          </p:spPr>
        </p:pic>
      </p:grpSp>
      <p:grpSp>
        <p:nvGrpSpPr>
          <p:cNvPr id="7" name="Group 6"/>
          <p:cNvGrpSpPr/>
          <p:nvPr/>
        </p:nvGrpSpPr>
        <p:grpSpPr>
          <a:xfrm>
            <a:off x="10633553" y="3742996"/>
            <a:ext cx="846434" cy="1080765"/>
            <a:chOff x="10624317" y="3885366"/>
            <a:chExt cx="846434" cy="1080765"/>
          </a:xfrm>
        </p:grpSpPr>
        <p:sp>
          <p:nvSpPr>
            <p:cNvPr id="257" name="TextBox 256"/>
            <p:cNvSpPr txBox="1"/>
            <p:nvPr/>
          </p:nvSpPr>
          <p:spPr>
            <a:xfrm>
              <a:off x="10624317" y="4535244"/>
              <a:ext cx="84643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Third party Payment</a:t>
              </a:r>
            </a:p>
          </p:txBody>
        </p:sp>
        <p:pic>
          <p:nvPicPr>
            <p:cNvPr id="258" name="Picture 257"/>
            <p:cNvPicPr>
              <a:picLocks noChangeAspect="1"/>
            </p:cNvPicPr>
            <p:nvPr/>
          </p:nvPicPr>
          <p:blipFill>
            <a:blip r:embed="rId19"/>
            <a:stretch>
              <a:fillRect/>
            </a:stretch>
          </p:blipFill>
          <p:spPr>
            <a:xfrm>
              <a:off x="10768790" y="3885366"/>
              <a:ext cx="481101" cy="634469"/>
            </a:xfrm>
            <a:prstGeom prst="rect">
              <a:avLst/>
            </a:prstGeom>
          </p:spPr>
        </p:pic>
      </p:grpSp>
      <p:cxnSp>
        <p:nvCxnSpPr>
          <p:cNvPr id="18" name="Straight Connector 17"/>
          <p:cNvCxnSpPr/>
          <p:nvPr/>
        </p:nvCxnSpPr>
        <p:spPr>
          <a:xfrm>
            <a:off x="10411521" y="5892973"/>
            <a:ext cx="41302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4191641" y="3843704"/>
            <a:ext cx="824924" cy="998500"/>
            <a:chOff x="7141165" y="3967631"/>
            <a:chExt cx="824924" cy="998500"/>
          </a:xfrm>
        </p:grpSpPr>
        <p:pic>
          <p:nvPicPr>
            <p:cNvPr id="85" name="Picture 84"/>
            <p:cNvPicPr>
              <a:picLocks noChangeAspect="1"/>
            </p:cNvPicPr>
            <p:nvPr/>
          </p:nvPicPr>
          <p:blipFill>
            <a:blip r:embed="rId16"/>
            <a:stretch>
              <a:fillRect/>
            </a:stretch>
          </p:blipFill>
          <p:spPr>
            <a:xfrm>
              <a:off x="7310798" y="3967631"/>
              <a:ext cx="453554" cy="473076"/>
            </a:xfrm>
            <a:prstGeom prst="rect">
              <a:avLst/>
            </a:prstGeom>
          </p:spPr>
        </p:pic>
        <p:sp>
          <p:nvSpPr>
            <p:cNvPr id="86" name="TextBox 85"/>
            <p:cNvSpPr txBox="1"/>
            <p:nvPr/>
          </p:nvSpPr>
          <p:spPr>
            <a:xfrm>
              <a:off x="7141165" y="4535244"/>
              <a:ext cx="82492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Commerce Site</a:t>
              </a:r>
            </a:p>
          </p:txBody>
        </p:sp>
      </p:grpSp>
      <p:grpSp>
        <p:nvGrpSpPr>
          <p:cNvPr id="87" name="Group 86"/>
          <p:cNvGrpSpPr/>
          <p:nvPr/>
        </p:nvGrpSpPr>
        <p:grpSpPr>
          <a:xfrm>
            <a:off x="2850272" y="3830427"/>
            <a:ext cx="1241909" cy="1195183"/>
            <a:chOff x="8087752" y="3940225"/>
            <a:chExt cx="1241909" cy="1195183"/>
          </a:xfrm>
        </p:grpSpPr>
        <p:pic>
          <p:nvPicPr>
            <p:cNvPr id="88" name="Picture 87"/>
            <p:cNvPicPr>
              <a:picLocks noChangeAspect="1"/>
            </p:cNvPicPr>
            <p:nvPr/>
          </p:nvPicPr>
          <p:blipFill>
            <a:blip r:embed="rId17"/>
            <a:stretch>
              <a:fillRect/>
            </a:stretch>
          </p:blipFill>
          <p:spPr>
            <a:xfrm>
              <a:off x="8408127" y="3940225"/>
              <a:ext cx="580536" cy="516478"/>
            </a:xfrm>
            <a:prstGeom prst="rect">
              <a:avLst/>
            </a:prstGeom>
          </p:spPr>
        </p:pic>
        <p:sp>
          <p:nvSpPr>
            <p:cNvPr id="89" name="TextBox 88"/>
            <p:cNvSpPr txBox="1"/>
            <p:nvPr/>
          </p:nvSpPr>
          <p:spPr>
            <a:xfrm>
              <a:off x="8087752" y="4535244"/>
              <a:ext cx="124190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Transactions</a:t>
              </a:r>
            </a:p>
          </p:txBody>
        </p:sp>
      </p:grpSp>
      <p:grpSp>
        <p:nvGrpSpPr>
          <p:cNvPr id="90" name="Group 89"/>
          <p:cNvGrpSpPr/>
          <p:nvPr/>
        </p:nvGrpSpPr>
        <p:grpSpPr>
          <a:xfrm>
            <a:off x="1876747" y="3828040"/>
            <a:ext cx="887536" cy="1181518"/>
            <a:chOff x="9468569" y="3953890"/>
            <a:chExt cx="887536" cy="1181518"/>
          </a:xfrm>
        </p:grpSpPr>
        <p:sp>
          <p:nvSpPr>
            <p:cNvPr id="91" name="TextBox 90"/>
            <p:cNvSpPr txBox="1"/>
            <p:nvPr/>
          </p:nvSpPr>
          <p:spPr>
            <a:xfrm>
              <a:off x="9468569" y="4535244"/>
              <a:ext cx="887536"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WebJob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Credit Card Processing</a:t>
              </a:r>
            </a:p>
          </p:txBody>
        </p:sp>
        <p:pic>
          <p:nvPicPr>
            <p:cNvPr id="92" name="Picture 91"/>
            <p:cNvPicPr>
              <a:picLocks noChangeAspect="1"/>
            </p:cNvPicPr>
            <p:nvPr/>
          </p:nvPicPr>
          <p:blipFill>
            <a:blip r:embed="rId18"/>
            <a:stretch>
              <a:fillRect/>
            </a:stretch>
          </p:blipFill>
          <p:spPr>
            <a:xfrm>
              <a:off x="9632438" y="3953890"/>
              <a:ext cx="557228" cy="581212"/>
            </a:xfrm>
            <a:prstGeom prst="rect">
              <a:avLst/>
            </a:prstGeom>
          </p:spPr>
        </p:pic>
      </p:grpSp>
      <p:grpSp>
        <p:nvGrpSpPr>
          <p:cNvPr id="93" name="Group 92"/>
          <p:cNvGrpSpPr/>
          <p:nvPr/>
        </p:nvGrpSpPr>
        <p:grpSpPr>
          <a:xfrm>
            <a:off x="889137" y="3761439"/>
            <a:ext cx="846434" cy="1080765"/>
            <a:chOff x="10624317" y="3885366"/>
            <a:chExt cx="846434" cy="1080765"/>
          </a:xfrm>
        </p:grpSpPr>
        <p:sp>
          <p:nvSpPr>
            <p:cNvPr id="94" name="TextBox 93"/>
            <p:cNvSpPr txBox="1"/>
            <p:nvPr/>
          </p:nvSpPr>
          <p:spPr>
            <a:xfrm>
              <a:off x="10624317" y="4535244"/>
              <a:ext cx="846434"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Third party Payment</a:t>
              </a:r>
            </a:p>
          </p:txBody>
        </p:sp>
        <p:pic>
          <p:nvPicPr>
            <p:cNvPr id="95" name="Picture 94"/>
            <p:cNvPicPr>
              <a:picLocks noChangeAspect="1"/>
            </p:cNvPicPr>
            <p:nvPr/>
          </p:nvPicPr>
          <p:blipFill>
            <a:blip r:embed="rId19"/>
            <a:stretch>
              <a:fillRect/>
            </a:stretch>
          </p:blipFill>
          <p:spPr>
            <a:xfrm>
              <a:off x="10768790" y="3885366"/>
              <a:ext cx="481101" cy="634469"/>
            </a:xfrm>
            <a:prstGeom prst="rect">
              <a:avLst/>
            </a:prstGeom>
          </p:spPr>
        </p:pic>
      </p:grpSp>
      <p:grpSp>
        <p:nvGrpSpPr>
          <p:cNvPr id="98" name="Group 97"/>
          <p:cNvGrpSpPr/>
          <p:nvPr/>
        </p:nvGrpSpPr>
        <p:grpSpPr>
          <a:xfrm>
            <a:off x="1780250" y="5312830"/>
            <a:ext cx="3582991" cy="1274584"/>
            <a:chOff x="3434107" y="4732102"/>
            <a:chExt cx="5763009" cy="2296588"/>
          </a:xfrm>
        </p:grpSpPr>
        <p:sp>
          <p:nvSpPr>
            <p:cNvPr id="99" name="TextBox 98"/>
            <p:cNvSpPr txBox="1"/>
            <p:nvPr/>
          </p:nvSpPr>
          <p:spPr>
            <a:xfrm>
              <a:off x="6213490" y="5929071"/>
              <a:ext cx="925566" cy="776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Redis Cache</a:t>
              </a:r>
            </a:p>
          </p:txBody>
        </p:sp>
        <p:sp>
          <p:nvSpPr>
            <p:cNvPr id="100" name="TextBox 99"/>
            <p:cNvSpPr txBox="1"/>
            <p:nvPr/>
          </p:nvSpPr>
          <p:spPr>
            <a:xfrm>
              <a:off x="6962134" y="5939893"/>
              <a:ext cx="2234982" cy="10813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Orders</a:t>
              </a:r>
            </a:p>
          </p:txBody>
        </p:sp>
        <p:sp>
          <p:nvSpPr>
            <p:cNvPr id="101" name="TextBox 100"/>
            <p:cNvSpPr txBox="1"/>
            <p:nvPr/>
          </p:nvSpPr>
          <p:spPr>
            <a:xfrm>
              <a:off x="4383534" y="5907186"/>
              <a:ext cx="1893292" cy="7763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Product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Site Content</a:t>
              </a:r>
            </a:p>
          </p:txBody>
        </p:sp>
        <p:sp>
          <p:nvSpPr>
            <p:cNvPr id="102" name="TextBox 101"/>
            <p:cNvSpPr txBox="1"/>
            <p:nvPr/>
          </p:nvSpPr>
          <p:spPr>
            <a:xfrm>
              <a:off x="3605721" y="5923087"/>
              <a:ext cx="1085470" cy="4713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Search</a:t>
              </a:r>
            </a:p>
          </p:txBody>
        </p:sp>
        <p:grpSp>
          <p:nvGrpSpPr>
            <p:cNvPr id="103" name="Group 102"/>
            <p:cNvGrpSpPr/>
            <p:nvPr/>
          </p:nvGrpSpPr>
          <p:grpSpPr>
            <a:xfrm>
              <a:off x="3434107" y="4732102"/>
              <a:ext cx="5576781" cy="2296588"/>
              <a:chOff x="3434107" y="4732102"/>
              <a:chExt cx="5576781" cy="2296588"/>
            </a:xfrm>
          </p:grpSpPr>
          <p:pic>
            <p:nvPicPr>
              <p:cNvPr id="104" name="Picture 103"/>
              <p:cNvPicPr>
                <a:picLocks noChangeAspect="1"/>
              </p:cNvPicPr>
              <p:nvPr/>
            </p:nvPicPr>
            <p:blipFill>
              <a:blip r:embed="rId12"/>
              <a:stretch>
                <a:fillRect/>
              </a:stretch>
            </p:blipFill>
            <p:spPr>
              <a:xfrm>
                <a:off x="6173597" y="4989413"/>
                <a:ext cx="887560" cy="904391"/>
              </a:xfrm>
              <a:prstGeom prst="rect">
                <a:avLst/>
              </a:prstGeom>
            </p:spPr>
          </p:pic>
          <p:pic>
            <p:nvPicPr>
              <p:cNvPr id="105" name="Picture 104"/>
              <p:cNvPicPr>
                <a:picLocks noChangeAspect="1"/>
              </p:cNvPicPr>
              <p:nvPr/>
            </p:nvPicPr>
            <p:blipFill>
              <a:blip r:embed="rId13"/>
              <a:stretch>
                <a:fillRect/>
              </a:stretch>
            </p:blipFill>
            <p:spPr>
              <a:xfrm>
                <a:off x="7707864" y="4980667"/>
                <a:ext cx="681492" cy="895983"/>
              </a:xfrm>
              <a:prstGeom prst="rect">
                <a:avLst/>
              </a:prstGeom>
            </p:spPr>
          </p:pic>
          <p:pic>
            <p:nvPicPr>
              <p:cNvPr id="106" name="Picture 105"/>
              <p:cNvPicPr>
                <a:picLocks noChangeAspect="1"/>
              </p:cNvPicPr>
              <p:nvPr/>
            </p:nvPicPr>
            <p:blipFill>
              <a:blip r:embed="rId14"/>
              <a:stretch>
                <a:fillRect/>
              </a:stretch>
            </p:blipFill>
            <p:spPr>
              <a:xfrm>
                <a:off x="4872909" y="5067178"/>
                <a:ext cx="849807" cy="725393"/>
              </a:xfrm>
              <a:prstGeom prst="rect">
                <a:avLst/>
              </a:prstGeom>
            </p:spPr>
          </p:pic>
          <p:pic>
            <p:nvPicPr>
              <p:cNvPr id="107" name="Picture 106"/>
              <p:cNvPicPr>
                <a:picLocks noChangeAspect="1"/>
              </p:cNvPicPr>
              <p:nvPr/>
            </p:nvPicPr>
            <p:blipFill>
              <a:blip r:embed="rId15"/>
              <a:stretch>
                <a:fillRect/>
              </a:stretch>
            </p:blipFill>
            <p:spPr>
              <a:xfrm>
                <a:off x="3755020" y="5053864"/>
                <a:ext cx="629791" cy="749586"/>
              </a:xfrm>
              <a:prstGeom prst="rect">
                <a:avLst/>
              </a:prstGeom>
            </p:spPr>
          </p:pic>
          <p:sp>
            <p:nvSpPr>
              <p:cNvPr id="108" name="Rounded Rectangle 74"/>
              <p:cNvSpPr/>
              <p:nvPr/>
            </p:nvSpPr>
            <p:spPr>
              <a:xfrm>
                <a:off x="3434107" y="4732102"/>
                <a:ext cx="5576781" cy="2296588"/>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grpSp>
      <p:grpSp>
        <p:nvGrpSpPr>
          <p:cNvPr id="109" name="Group 108"/>
          <p:cNvGrpSpPr/>
          <p:nvPr/>
        </p:nvGrpSpPr>
        <p:grpSpPr>
          <a:xfrm>
            <a:off x="570781" y="5560287"/>
            <a:ext cx="823049" cy="665371"/>
            <a:chOff x="10033836" y="5629195"/>
            <a:chExt cx="823049" cy="665371"/>
          </a:xfrm>
        </p:grpSpPr>
        <p:sp>
          <p:nvSpPr>
            <p:cNvPr id="110" name="TextBox 109"/>
            <p:cNvSpPr txBox="1"/>
            <p:nvPr/>
          </p:nvSpPr>
          <p:spPr>
            <a:xfrm>
              <a:off x="10033836" y="6032956"/>
              <a:ext cx="82304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Power BI</a:t>
              </a:r>
            </a:p>
          </p:txBody>
        </p:sp>
        <p:pic>
          <p:nvPicPr>
            <p:cNvPr id="111" name="Picture 1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2981" y="5629195"/>
              <a:ext cx="356582" cy="372086"/>
            </a:xfrm>
            <a:prstGeom prst="rect">
              <a:avLst/>
            </a:prstGeom>
          </p:spPr>
        </p:pic>
      </p:grpSp>
      <p:cxnSp>
        <p:nvCxnSpPr>
          <p:cNvPr id="112" name="Straight Connector 111"/>
          <p:cNvCxnSpPr/>
          <p:nvPr/>
        </p:nvCxnSpPr>
        <p:spPr>
          <a:xfrm>
            <a:off x="1274160" y="5771066"/>
            <a:ext cx="41302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A626-080C-4A2F-8B69-0B0BF9BC8098}"/>
              </a:ext>
            </a:extLst>
          </p:cNvPr>
          <p:cNvSpPr>
            <a:spLocks noGrp="1"/>
          </p:cNvSpPr>
          <p:nvPr>
            <p:ph type="title"/>
          </p:nvPr>
        </p:nvSpPr>
        <p:spPr/>
        <p:txBody>
          <a:bodyPr vert="horz" wrap="square" lIns="146304" tIns="91440" rIns="146304" bIns="91440" rtlCol="0" anchor="t">
            <a:noAutofit/>
          </a:bodyPr>
          <a:lstStyle/>
          <a:p>
            <a:r>
              <a:rPr lang="en-US" sz="2900" b="1" dirty="0"/>
              <a:t>Gaming app that use machine learning and batch analytics</a:t>
            </a:r>
          </a:p>
        </p:txBody>
      </p:sp>
      <p:sp>
        <p:nvSpPr>
          <p:cNvPr id="7" name="Rectangle 6">
            <a:extLst>
              <a:ext uri="{FF2B5EF4-FFF2-40B4-BE49-F238E27FC236}">
                <a16:creationId xmlns:a16="http://schemas.microsoft.com/office/drawing/2014/main" id="{B4DE07BE-97DC-4C3B-B30A-387EE52545CF}"/>
              </a:ext>
            </a:extLst>
          </p:cNvPr>
          <p:cNvSpPr/>
          <p:nvPr/>
        </p:nvSpPr>
        <p:spPr bwMode="auto">
          <a:xfrm>
            <a:off x="1195234" y="2229099"/>
            <a:ext cx="1855101" cy="625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Web app #N</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 web API</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Auth</a:t>
            </a: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/encryption</a:t>
            </a:r>
          </a:p>
        </p:txBody>
      </p:sp>
      <p:sp>
        <p:nvSpPr>
          <p:cNvPr id="8" name="Rectangle 7">
            <a:extLst>
              <a:ext uri="{FF2B5EF4-FFF2-40B4-BE49-F238E27FC236}">
                <a16:creationId xmlns:a16="http://schemas.microsoft.com/office/drawing/2014/main" id="{5B9997C8-D29A-490E-B668-7978B26B3B8F}"/>
              </a:ext>
            </a:extLst>
          </p:cNvPr>
          <p:cNvSpPr/>
          <p:nvPr/>
        </p:nvSpPr>
        <p:spPr bwMode="auto">
          <a:xfrm>
            <a:off x="4689112" y="1950211"/>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Machine learning</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RRE prediction</a:t>
            </a:r>
          </a:p>
        </p:txBody>
      </p:sp>
      <p:sp>
        <p:nvSpPr>
          <p:cNvPr id="9" name="Rectangle 8">
            <a:extLst>
              <a:ext uri="{FF2B5EF4-FFF2-40B4-BE49-F238E27FC236}">
                <a16:creationId xmlns:a16="http://schemas.microsoft.com/office/drawing/2014/main" id="{69CBF6B5-DBB7-4CF5-9412-DFB656D047F2}"/>
              </a:ext>
            </a:extLst>
          </p:cNvPr>
          <p:cNvSpPr/>
          <p:nvPr/>
        </p:nvSpPr>
        <p:spPr bwMode="auto">
          <a:xfrm>
            <a:off x="2477931" y="3391650"/>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Table storage #N</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NoSQL (key/value)</a:t>
            </a:r>
          </a:p>
        </p:txBody>
      </p:sp>
      <p:sp>
        <p:nvSpPr>
          <p:cNvPr id="10" name="Rectangle 9">
            <a:extLst>
              <a:ext uri="{FF2B5EF4-FFF2-40B4-BE49-F238E27FC236}">
                <a16:creationId xmlns:a16="http://schemas.microsoft.com/office/drawing/2014/main" id="{01DB8B28-5B3E-4C08-9F85-9ED1CF32493B}"/>
              </a:ext>
            </a:extLst>
          </p:cNvPr>
          <p:cNvSpPr/>
          <p:nvPr/>
        </p:nvSpPr>
        <p:spPr bwMode="auto">
          <a:xfrm>
            <a:off x="5022781" y="2854106"/>
            <a:ext cx="2215850"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SQL database—Elastic #N</a:t>
            </a:r>
          </a:p>
        </p:txBody>
      </p:sp>
      <p:sp>
        <p:nvSpPr>
          <p:cNvPr id="11" name="Rectangle 10">
            <a:extLst>
              <a:ext uri="{FF2B5EF4-FFF2-40B4-BE49-F238E27FC236}">
                <a16:creationId xmlns:a16="http://schemas.microsoft.com/office/drawing/2014/main" id="{6F0A3587-216B-4E6E-8D22-362EF27D6291}"/>
              </a:ext>
            </a:extLst>
          </p:cNvPr>
          <p:cNvSpPr/>
          <p:nvPr/>
        </p:nvSpPr>
        <p:spPr bwMode="auto">
          <a:xfrm>
            <a:off x="5037722" y="4165127"/>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ML batch execution</a:t>
            </a:r>
          </a:p>
        </p:txBody>
      </p:sp>
      <p:sp>
        <p:nvSpPr>
          <p:cNvPr id="12" name="Rectangle 11">
            <a:extLst>
              <a:ext uri="{FF2B5EF4-FFF2-40B4-BE49-F238E27FC236}">
                <a16:creationId xmlns:a16="http://schemas.microsoft.com/office/drawing/2014/main" id="{BB8AF88C-7D67-42B7-9BF2-2897B910D3AA}"/>
              </a:ext>
            </a:extLst>
          </p:cNvPr>
          <p:cNvSpPr/>
          <p:nvPr/>
        </p:nvSpPr>
        <p:spPr bwMode="auto">
          <a:xfrm>
            <a:off x="7388347" y="3722682"/>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Machine learning</a:t>
            </a:r>
          </a:p>
        </p:txBody>
      </p:sp>
      <p:sp>
        <p:nvSpPr>
          <p:cNvPr id="13" name="Rectangle 12">
            <a:extLst>
              <a:ext uri="{FF2B5EF4-FFF2-40B4-BE49-F238E27FC236}">
                <a16:creationId xmlns:a16="http://schemas.microsoft.com/office/drawing/2014/main" id="{AB79FEDA-0091-42B5-901B-00D36822D03C}"/>
              </a:ext>
            </a:extLst>
          </p:cNvPr>
          <p:cNvSpPr/>
          <p:nvPr/>
        </p:nvSpPr>
        <p:spPr bwMode="auto">
          <a:xfrm>
            <a:off x="7323760" y="4823521"/>
            <a:ext cx="2175853"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Blob storage</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ML batch JSON data storage</a:t>
            </a:r>
          </a:p>
        </p:txBody>
      </p:sp>
      <p:sp>
        <p:nvSpPr>
          <p:cNvPr id="14" name="Rectangle 13">
            <a:extLst>
              <a:ext uri="{FF2B5EF4-FFF2-40B4-BE49-F238E27FC236}">
                <a16:creationId xmlns:a16="http://schemas.microsoft.com/office/drawing/2014/main" id="{4627904B-7194-44A7-9D61-59C1F3E9E281}"/>
              </a:ext>
            </a:extLst>
          </p:cNvPr>
          <p:cNvSpPr/>
          <p:nvPr/>
        </p:nvSpPr>
        <p:spPr bwMode="auto">
          <a:xfrm>
            <a:off x="9709091" y="2603854"/>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Admin tool</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Admin web On-premise</a:t>
            </a:r>
          </a:p>
        </p:txBody>
      </p:sp>
      <p:sp>
        <p:nvSpPr>
          <p:cNvPr id="15" name="Rectangle 14">
            <a:extLst>
              <a:ext uri="{FF2B5EF4-FFF2-40B4-BE49-F238E27FC236}">
                <a16:creationId xmlns:a16="http://schemas.microsoft.com/office/drawing/2014/main" id="{0057C71E-F91B-4E89-8CC2-68E801B8553A}"/>
              </a:ext>
            </a:extLst>
          </p:cNvPr>
          <p:cNvSpPr/>
          <p:nvPr/>
        </p:nvSpPr>
        <p:spPr bwMode="auto">
          <a:xfrm>
            <a:off x="5742411" y="5624193"/>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Maria DB</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Game server data store</a:t>
            </a:r>
          </a:p>
        </p:txBody>
      </p:sp>
      <p:sp>
        <p:nvSpPr>
          <p:cNvPr id="16" name="Rectangle 15">
            <a:extLst>
              <a:ext uri="{FF2B5EF4-FFF2-40B4-BE49-F238E27FC236}">
                <a16:creationId xmlns:a16="http://schemas.microsoft.com/office/drawing/2014/main" id="{EA6AA7CD-6EB4-4389-9D84-65ECE11E5839}"/>
              </a:ext>
            </a:extLst>
          </p:cNvPr>
          <p:cNvSpPr/>
          <p:nvPr/>
        </p:nvSpPr>
        <p:spPr bwMode="auto">
          <a:xfrm>
            <a:off x="2210598" y="4981714"/>
            <a:ext cx="2026604"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LUA</a:t>
            </a:r>
          </a:p>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Game server On-premise</a:t>
            </a:r>
          </a:p>
        </p:txBody>
      </p:sp>
      <p:sp>
        <p:nvSpPr>
          <p:cNvPr id="17" name="Rectangle 16">
            <a:extLst>
              <a:ext uri="{FF2B5EF4-FFF2-40B4-BE49-F238E27FC236}">
                <a16:creationId xmlns:a16="http://schemas.microsoft.com/office/drawing/2014/main" id="{60BD9B96-234E-4295-8337-B998EEE7FB6E}"/>
              </a:ext>
            </a:extLst>
          </p:cNvPr>
          <p:cNvSpPr/>
          <p:nvPr/>
        </p:nvSpPr>
        <p:spPr bwMode="auto">
          <a:xfrm>
            <a:off x="466345" y="5324025"/>
            <a:ext cx="1398639" cy="5005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17928" bIns="44821" numCol="1" spcCol="0" rtlCol="0" fromWordArt="0" anchor="ctr" anchorCtr="0" forceAA="0" compatLnSpc="1">
            <a:prstTxWarp prst="textNoShape">
              <a:avLst/>
            </a:prstTxWarp>
            <a:noAutofit/>
          </a:bodyPr>
          <a:lstStyle/>
          <a:p>
            <a:pPr marL="0" marR="0" lvl="0" indent="0" algn="l" defTabSz="914314" rtl="0" eaLnBrk="1" fontAlgn="base" latinLnBrk="0" hangingPunct="1">
              <a:lnSpc>
                <a:spcPct val="90000"/>
              </a:lnSpc>
              <a:spcBef>
                <a:spcPct val="0"/>
              </a:spcBef>
              <a:spcAft>
                <a:spcPts val="196"/>
              </a:spcAft>
              <a:buClrTx/>
              <a:buSzTx/>
              <a:buFontTx/>
              <a:buNone/>
              <a:tabLst/>
              <a:defRPr/>
            </a:pPr>
            <a:r>
              <a:rPr kumimoji="0" lang="en-US" sz="98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CDN</a:t>
            </a:r>
          </a:p>
        </p:txBody>
      </p:sp>
      <p:sp>
        <p:nvSpPr>
          <p:cNvPr id="18" name="TextBox 17">
            <a:extLst>
              <a:ext uri="{FF2B5EF4-FFF2-40B4-BE49-F238E27FC236}">
                <a16:creationId xmlns:a16="http://schemas.microsoft.com/office/drawing/2014/main" id="{AC5FBC8F-55B8-446D-8F2C-9DB31278F5EF}"/>
              </a:ext>
            </a:extLst>
          </p:cNvPr>
          <p:cNvSpPr txBox="1"/>
          <p:nvPr/>
        </p:nvSpPr>
        <p:spPr>
          <a:xfrm>
            <a:off x="5742411" y="5462224"/>
            <a:ext cx="1334197"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Legacy game database</a:t>
            </a:r>
          </a:p>
        </p:txBody>
      </p:sp>
      <p:sp>
        <p:nvSpPr>
          <p:cNvPr id="19" name="TextBox 18">
            <a:extLst>
              <a:ext uri="{FF2B5EF4-FFF2-40B4-BE49-F238E27FC236}">
                <a16:creationId xmlns:a16="http://schemas.microsoft.com/office/drawing/2014/main" id="{6185871E-4298-4F90-B180-D656D470C3C7}"/>
              </a:ext>
            </a:extLst>
          </p:cNvPr>
          <p:cNvSpPr txBox="1"/>
          <p:nvPr/>
        </p:nvSpPr>
        <p:spPr>
          <a:xfrm>
            <a:off x="7331542" y="4656462"/>
            <a:ext cx="1326338"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ML batch data storage</a:t>
            </a:r>
          </a:p>
        </p:txBody>
      </p:sp>
      <p:sp>
        <p:nvSpPr>
          <p:cNvPr id="20" name="TextBox 19">
            <a:extLst>
              <a:ext uri="{FF2B5EF4-FFF2-40B4-BE49-F238E27FC236}">
                <a16:creationId xmlns:a16="http://schemas.microsoft.com/office/drawing/2014/main" id="{9169C332-50B4-4E7F-BFFE-0AA30795522D}"/>
              </a:ext>
            </a:extLst>
          </p:cNvPr>
          <p:cNvSpPr txBox="1"/>
          <p:nvPr/>
        </p:nvSpPr>
        <p:spPr>
          <a:xfrm>
            <a:off x="7388347" y="3552054"/>
            <a:ext cx="1892076"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Prediction—batch and real-time</a:t>
            </a:r>
          </a:p>
        </p:txBody>
      </p:sp>
      <p:sp>
        <p:nvSpPr>
          <p:cNvPr id="21" name="TextBox 20">
            <a:extLst>
              <a:ext uri="{FF2B5EF4-FFF2-40B4-BE49-F238E27FC236}">
                <a16:creationId xmlns:a16="http://schemas.microsoft.com/office/drawing/2014/main" id="{2A0E18E1-C3B6-4849-BF4F-4C7EFBB5F80C}"/>
              </a:ext>
            </a:extLst>
          </p:cNvPr>
          <p:cNvSpPr txBox="1"/>
          <p:nvPr/>
        </p:nvSpPr>
        <p:spPr>
          <a:xfrm>
            <a:off x="9709091" y="2294949"/>
            <a:ext cx="1049756" cy="271554"/>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Admin tool</a:t>
            </a:r>
            <a:b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Data visualization</a:t>
            </a:r>
          </a:p>
        </p:txBody>
      </p:sp>
      <p:sp>
        <p:nvSpPr>
          <p:cNvPr id="22" name="TextBox 21">
            <a:extLst>
              <a:ext uri="{FF2B5EF4-FFF2-40B4-BE49-F238E27FC236}">
                <a16:creationId xmlns:a16="http://schemas.microsoft.com/office/drawing/2014/main" id="{6B53029B-243A-4367-BB39-C830F0F4C6BC}"/>
              </a:ext>
            </a:extLst>
          </p:cNvPr>
          <p:cNvSpPr txBox="1"/>
          <p:nvPr/>
        </p:nvSpPr>
        <p:spPr>
          <a:xfrm>
            <a:off x="5009689" y="2682995"/>
            <a:ext cx="1087472"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Transactional data</a:t>
            </a:r>
          </a:p>
        </p:txBody>
      </p:sp>
      <p:sp>
        <p:nvSpPr>
          <p:cNvPr id="23" name="TextBox 22">
            <a:extLst>
              <a:ext uri="{FF2B5EF4-FFF2-40B4-BE49-F238E27FC236}">
                <a16:creationId xmlns:a16="http://schemas.microsoft.com/office/drawing/2014/main" id="{55E5D0F1-3AD3-41ED-A712-3E969BBB2A1D}"/>
              </a:ext>
            </a:extLst>
          </p:cNvPr>
          <p:cNvSpPr txBox="1"/>
          <p:nvPr/>
        </p:nvSpPr>
        <p:spPr>
          <a:xfrm>
            <a:off x="4689112" y="1770270"/>
            <a:ext cx="1271337"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Prediction—real-time</a:t>
            </a:r>
          </a:p>
        </p:txBody>
      </p:sp>
      <p:sp>
        <p:nvSpPr>
          <p:cNvPr id="24" name="TextBox 23">
            <a:extLst>
              <a:ext uri="{FF2B5EF4-FFF2-40B4-BE49-F238E27FC236}">
                <a16:creationId xmlns:a16="http://schemas.microsoft.com/office/drawing/2014/main" id="{B2366FBB-2DDD-4A75-8DE9-10AAAF32BECD}"/>
              </a:ext>
            </a:extLst>
          </p:cNvPr>
          <p:cNvSpPr txBox="1"/>
          <p:nvPr/>
        </p:nvSpPr>
        <p:spPr>
          <a:xfrm>
            <a:off x="5037722" y="3997321"/>
            <a:ext cx="1608265"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2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Prediction—batch execution</a:t>
            </a:r>
          </a:p>
        </p:txBody>
      </p:sp>
      <p:sp>
        <p:nvSpPr>
          <p:cNvPr id="25" name="TextBox 24">
            <a:extLst>
              <a:ext uri="{FF2B5EF4-FFF2-40B4-BE49-F238E27FC236}">
                <a16:creationId xmlns:a16="http://schemas.microsoft.com/office/drawing/2014/main" id="{C28CDBCA-C6E8-41F0-AE27-1AB4EA572410}"/>
              </a:ext>
            </a:extLst>
          </p:cNvPr>
          <p:cNvSpPr txBox="1"/>
          <p:nvPr/>
        </p:nvSpPr>
        <p:spPr>
          <a:xfrm>
            <a:off x="2477931" y="3207370"/>
            <a:ext cx="982182"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ML RRE </a:t>
            </a:r>
            <a:r>
              <a:rPr kumimoji="0" lang="en-US" sz="980" b="1"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LogData</a:t>
            </a:r>
            <a:endPar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 name="TextBox 25">
            <a:extLst>
              <a:ext uri="{FF2B5EF4-FFF2-40B4-BE49-F238E27FC236}">
                <a16:creationId xmlns:a16="http://schemas.microsoft.com/office/drawing/2014/main" id="{B02F5EEA-4F2E-4456-9EDB-B3AED6F98910}"/>
              </a:ext>
            </a:extLst>
          </p:cNvPr>
          <p:cNvSpPr txBox="1"/>
          <p:nvPr/>
        </p:nvSpPr>
        <p:spPr>
          <a:xfrm>
            <a:off x="1165663" y="2064687"/>
            <a:ext cx="1167619"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Game ML front end</a:t>
            </a:r>
          </a:p>
        </p:txBody>
      </p:sp>
      <p:cxnSp>
        <p:nvCxnSpPr>
          <p:cNvPr id="43" name="Connector: Elbow 42">
            <a:extLst>
              <a:ext uri="{FF2B5EF4-FFF2-40B4-BE49-F238E27FC236}">
                <a16:creationId xmlns:a16="http://schemas.microsoft.com/office/drawing/2014/main" id="{9B0660AF-5EE5-43C2-A92D-211F2C630A1E}"/>
              </a:ext>
            </a:extLst>
          </p:cNvPr>
          <p:cNvCxnSpPr>
            <a:cxnSpLocks/>
            <a:stCxn id="15" idx="2"/>
            <a:endCxn id="14" idx="2"/>
          </p:cNvCxnSpPr>
          <p:nvPr/>
        </p:nvCxnSpPr>
        <p:spPr>
          <a:xfrm rot="5400000" flipH="1" flipV="1">
            <a:off x="7228884" y="2631188"/>
            <a:ext cx="3020339" cy="3966680"/>
          </a:xfrm>
          <a:prstGeom prst="bentConnector3">
            <a:avLst>
              <a:gd name="adj1" fmla="val -7420"/>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F8759172-ECEA-446A-B271-63F00F9F651C}"/>
              </a:ext>
            </a:extLst>
          </p:cNvPr>
          <p:cNvCxnSpPr>
            <a:stCxn id="10" idx="3"/>
            <a:endCxn id="14" idx="1"/>
          </p:cNvCxnSpPr>
          <p:nvPr/>
        </p:nvCxnSpPr>
        <p:spPr>
          <a:xfrm flipV="1">
            <a:off x="7238631" y="2854106"/>
            <a:ext cx="2470460" cy="250252"/>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7E61E11-E981-4255-86A3-335D5C2334A8}"/>
              </a:ext>
            </a:extLst>
          </p:cNvPr>
          <p:cNvCxnSpPr/>
          <p:nvPr/>
        </p:nvCxnSpPr>
        <p:spPr>
          <a:xfrm rot="16200000" flipH="1">
            <a:off x="6060197" y="3425119"/>
            <a:ext cx="799571" cy="658552"/>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B2F6E550-B810-4FC4-96EB-CA28E3EDC48B}"/>
              </a:ext>
            </a:extLst>
          </p:cNvPr>
          <p:cNvCxnSpPr>
            <a:stCxn id="11" idx="3"/>
            <a:endCxn id="12" idx="1"/>
          </p:cNvCxnSpPr>
          <p:nvPr/>
        </p:nvCxnSpPr>
        <p:spPr>
          <a:xfrm flipV="1">
            <a:off x="7064326" y="3972935"/>
            <a:ext cx="324021" cy="442445"/>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04949E00-FE79-4D87-B429-3873C6588B68}"/>
              </a:ext>
            </a:extLst>
          </p:cNvPr>
          <p:cNvCxnSpPr>
            <a:cxnSpLocks/>
            <a:stCxn id="11" idx="2"/>
            <a:endCxn id="13" idx="1"/>
          </p:cNvCxnSpPr>
          <p:nvPr/>
        </p:nvCxnSpPr>
        <p:spPr>
          <a:xfrm rot="16200000" flipH="1">
            <a:off x="6483320" y="4233334"/>
            <a:ext cx="408142" cy="1272736"/>
          </a:xfrm>
          <a:prstGeom prst="bentConnector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A0B7664-5D7F-497E-91F9-103A885E1FEC}"/>
              </a:ext>
            </a:extLst>
          </p:cNvPr>
          <p:cNvCxnSpPr>
            <a:stCxn id="16" idx="3"/>
            <a:endCxn id="15" idx="1"/>
          </p:cNvCxnSpPr>
          <p:nvPr/>
        </p:nvCxnSpPr>
        <p:spPr>
          <a:xfrm>
            <a:off x="4237202" y="5231966"/>
            <a:ext cx="1505209" cy="642479"/>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4AD5A7D-412D-41D2-BA83-0A8ACEF3F6A4}"/>
              </a:ext>
            </a:extLst>
          </p:cNvPr>
          <p:cNvCxnSpPr>
            <a:cxnSpLocks/>
            <a:stCxn id="7" idx="1"/>
          </p:cNvCxnSpPr>
          <p:nvPr/>
        </p:nvCxnSpPr>
        <p:spPr>
          <a:xfrm rot="10800000" flipV="1">
            <a:off x="849738" y="2541602"/>
            <a:ext cx="345497" cy="1081935"/>
          </a:xfrm>
          <a:prstGeom prst="bentConnector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3136076-8F4A-41DF-A103-9557770C4686}"/>
              </a:ext>
            </a:extLst>
          </p:cNvPr>
          <p:cNvCxnSpPr>
            <a:stCxn id="7" idx="3"/>
            <a:endCxn id="10" idx="1"/>
          </p:cNvCxnSpPr>
          <p:nvPr/>
        </p:nvCxnSpPr>
        <p:spPr>
          <a:xfrm>
            <a:off x="3050335" y="2541602"/>
            <a:ext cx="1972446" cy="562756"/>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BAE9B151-D715-45F7-B843-C4231BAAF0D6}"/>
              </a:ext>
            </a:extLst>
          </p:cNvPr>
          <p:cNvCxnSpPr>
            <a:cxnSpLocks/>
            <a:stCxn id="7" idx="3"/>
            <a:endCxn id="9" idx="1"/>
          </p:cNvCxnSpPr>
          <p:nvPr/>
        </p:nvCxnSpPr>
        <p:spPr>
          <a:xfrm flipH="1">
            <a:off x="2477931" y="2541603"/>
            <a:ext cx="572404" cy="1100300"/>
          </a:xfrm>
          <a:prstGeom prst="bentConnector5">
            <a:avLst>
              <a:gd name="adj1" fmla="val -39152"/>
              <a:gd name="adj2" fmla="val 52829"/>
              <a:gd name="adj3" fmla="val 13915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BCE785D2-0EBC-4269-9F9E-D4B9D59B9E71}"/>
              </a:ext>
            </a:extLst>
          </p:cNvPr>
          <p:cNvCxnSpPr>
            <a:cxnSpLocks/>
          </p:cNvCxnSpPr>
          <p:nvPr/>
        </p:nvCxnSpPr>
        <p:spPr>
          <a:xfrm rot="5400000" flipH="1" flipV="1">
            <a:off x="4149779" y="299841"/>
            <a:ext cx="278888" cy="3579630"/>
          </a:xfrm>
          <a:prstGeom prst="bentConnector3">
            <a:avLst>
              <a:gd name="adj1" fmla="val 180357"/>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A775FD45-4E2A-467D-982C-05950A3177F4}"/>
              </a:ext>
            </a:extLst>
          </p:cNvPr>
          <p:cNvCxnSpPr>
            <a:cxnSpLocks/>
          </p:cNvCxnSpPr>
          <p:nvPr/>
        </p:nvCxnSpPr>
        <p:spPr>
          <a:xfrm rot="16200000" flipH="1">
            <a:off x="6955578" y="2529738"/>
            <a:ext cx="1719163" cy="3368906"/>
          </a:xfrm>
          <a:prstGeom prst="bentConnector4">
            <a:avLst>
              <a:gd name="adj1" fmla="val 8503"/>
              <a:gd name="adj2" fmla="val 136659"/>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B23E250-08D0-4A33-9965-867EB93FA43E}"/>
              </a:ext>
            </a:extLst>
          </p:cNvPr>
          <p:cNvSpPr txBox="1"/>
          <p:nvPr/>
        </p:nvSpPr>
        <p:spPr>
          <a:xfrm>
            <a:off x="2238754" y="4785117"/>
            <a:ext cx="1252479"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Legacy—game server</a:t>
            </a:r>
          </a:p>
        </p:txBody>
      </p:sp>
      <p:cxnSp>
        <p:nvCxnSpPr>
          <p:cNvPr id="60" name="Connector: Elbow 59">
            <a:extLst>
              <a:ext uri="{FF2B5EF4-FFF2-40B4-BE49-F238E27FC236}">
                <a16:creationId xmlns:a16="http://schemas.microsoft.com/office/drawing/2014/main" id="{785CE08D-478F-4F7D-90BE-5D4FD8B9B7F1}"/>
              </a:ext>
            </a:extLst>
          </p:cNvPr>
          <p:cNvCxnSpPr>
            <a:cxnSpLocks/>
          </p:cNvCxnSpPr>
          <p:nvPr/>
        </p:nvCxnSpPr>
        <p:spPr>
          <a:xfrm>
            <a:off x="1317556" y="3997320"/>
            <a:ext cx="2263473" cy="984394"/>
          </a:xfrm>
          <a:prstGeom prst="bentConnector2">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DAA60F4E-DC35-45D8-8981-FB63CD2C357C}"/>
              </a:ext>
            </a:extLst>
          </p:cNvPr>
          <p:cNvGrpSpPr/>
          <p:nvPr/>
        </p:nvGrpSpPr>
        <p:grpSpPr>
          <a:xfrm>
            <a:off x="442006" y="3650923"/>
            <a:ext cx="830654" cy="609214"/>
            <a:chOff x="3559766" y="2209801"/>
            <a:chExt cx="4282433" cy="3140798"/>
          </a:xfrm>
        </p:grpSpPr>
        <p:sp>
          <p:nvSpPr>
            <p:cNvPr id="97" name="Freeform: Shape 96">
              <a:extLst>
                <a:ext uri="{FF2B5EF4-FFF2-40B4-BE49-F238E27FC236}">
                  <a16:creationId xmlns:a16="http://schemas.microsoft.com/office/drawing/2014/main" id="{CC02B4D1-9837-44DE-977E-F285BE97B197}"/>
                </a:ext>
              </a:extLst>
            </p:cNvPr>
            <p:cNvSpPr/>
            <p:nvPr/>
          </p:nvSpPr>
          <p:spPr>
            <a:xfrm>
              <a:off x="6248106" y="3602980"/>
              <a:ext cx="1594092" cy="1282342"/>
            </a:xfrm>
            <a:custGeom>
              <a:avLst/>
              <a:gdLst>
                <a:gd name="connsiteX0" fmla="*/ 641171 w 1594092"/>
                <a:gd name="connsiteY0" fmla="*/ 0 h 1282342"/>
                <a:gd name="connsiteX1" fmla="*/ 952921 w 1594092"/>
                <a:gd name="connsiteY1" fmla="*/ 0 h 1282342"/>
                <a:gd name="connsiteX2" fmla="*/ 1594092 w 1594092"/>
                <a:gd name="connsiteY2" fmla="*/ 641171 h 1282342"/>
                <a:gd name="connsiteX3" fmla="*/ 1594092 w 1594092"/>
                <a:gd name="connsiteY3" fmla="*/ 1282342 h 1282342"/>
                <a:gd name="connsiteX4" fmla="*/ 0 w 1594092"/>
                <a:gd name="connsiteY4" fmla="*/ 1282342 h 1282342"/>
                <a:gd name="connsiteX5" fmla="*/ 0 w 1594092"/>
                <a:gd name="connsiteY5" fmla="*/ 641171 h 1282342"/>
                <a:gd name="connsiteX6" fmla="*/ 641171 w 1594092"/>
                <a:gd name="connsiteY6" fmla="*/ 0 h 128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092" h="1282342">
                  <a:moveTo>
                    <a:pt x="641171" y="0"/>
                  </a:moveTo>
                  <a:lnTo>
                    <a:pt x="952921" y="0"/>
                  </a:lnTo>
                  <a:cubicBezTo>
                    <a:pt x="1307030" y="0"/>
                    <a:pt x="1594092" y="287062"/>
                    <a:pt x="1594092" y="641171"/>
                  </a:cubicBezTo>
                  <a:lnTo>
                    <a:pt x="1594092" y="1282342"/>
                  </a:lnTo>
                  <a:lnTo>
                    <a:pt x="0" y="1282342"/>
                  </a:lnTo>
                  <a:lnTo>
                    <a:pt x="0" y="641171"/>
                  </a:lnTo>
                  <a:cubicBezTo>
                    <a:pt x="0" y="287062"/>
                    <a:pt x="287062" y="0"/>
                    <a:pt x="641171"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7E8C7B32-752B-4A1D-9382-E009BC37304B}"/>
                </a:ext>
              </a:extLst>
            </p:cNvPr>
            <p:cNvSpPr/>
            <p:nvPr/>
          </p:nvSpPr>
          <p:spPr>
            <a:xfrm>
              <a:off x="3559766" y="3602980"/>
              <a:ext cx="1594092" cy="1282342"/>
            </a:xfrm>
            <a:custGeom>
              <a:avLst/>
              <a:gdLst>
                <a:gd name="connsiteX0" fmla="*/ 641171 w 1594092"/>
                <a:gd name="connsiteY0" fmla="*/ 0 h 1282342"/>
                <a:gd name="connsiteX1" fmla="*/ 952921 w 1594092"/>
                <a:gd name="connsiteY1" fmla="*/ 0 h 1282342"/>
                <a:gd name="connsiteX2" fmla="*/ 1594092 w 1594092"/>
                <a:gd name="connsiteY2" fmla="*/ 641171 h 1282342"/>
                <a:gd name="connsiteX3" fmla="*/ 1594092 w 1594092"/>
                <a:gd name="connsiteY3" fmla="*/ 1282342 h 1282342"/>
                <a:gd name="connsiteX4" fmla="*/ 0 w 1594092"/>
                <a:gd name="connsiteY4" fmla="*/ 1282342 h 1282342"/>
                <a:gd name="connsiteX5" fmla="*/ 0 w 1594092"/>
                <a:gd name="connsiteY5" fmla="*/ 641171 h 1282342"/>
                <a:gd name="connsiteX6" fmla="*/ 641171 w 1594092"/>
                <a:gd name="connsiteY6" fmla="*/ 0 h 128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092" h="1282342">
                  <a:moveTo>
                    <a:pt x="641171" y="0"/>
                  </a:moveTo>
                  <a:lnTo>
                    <a:pt x="952921" y="0"/>
                  </a:lnTo>
                  <a:cubicBezTo>
                    <a:pt x="1307030" y="0"/>
                    <a:pt x="1594092" y="287062"/>
                    <a:pt x="1594092" y="641171"/>
                  </a:cubicBezTo>
                  <a:lnTo>
                    <a:pt x="1594092" y="1282342"/>
                  </a:lnTo>
                  <a:lnTo>
                    <a:pt x="0" y="1282342"/>
                  </a:lnTo>
                  <a:lnTo>
                    <a:pt x="0" y="641171"/>
                  </a:lnTo>
                  <a:cubicBezTo>
                    <a:pt x="0" y="287062"/>
                    <a:pt x="287062" y="0"/>
                    <a:pt x="641171" y="0"/>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3DE6A553-5A8B-444D-8558-CDECE627040C}"/>
                </a:ext>
              </a:extLst>
            </p:cNvPr>
            <p:cNvSpPr/>
            <p:nvPr/>
          </p:nvSpPr>
          <p:spPr>
            <a:xfrm>
              <a:off x="3667027" y="3602981"/>
              <a:ext cx="1486831" cy="1282342"/>
            </a:xfrm>
            <a:custGeom>
              <a:avLst/>
              <a:gdLst>
                <a:gd name="connsiteX0" fmla="*/ 677365 w 1886323"/>
                <a:gd name="connsiteY0" fmla="*/ 0 h 1626890"/>
                <a:gd name="connsiteX1" fmla="*/ 1072878 w 1886323"/>
                <a:gd name="connsiteY1" fmla="*/ 0 h 1626890"/>
                <a:gd name="connsiteX2" fmla="*/ 1886323 w 1886323"/>
                <a:gd name="connsiteY2" fmla="*/ 813445 h 1626890"/>
                <a:gd name="connsiteX3" fmla="*/ 1886323 w 1886323"/>
                <a:gd name="connsiteY3" fmla="*/ 1626890 h 1626890"/>
                <a:gd name="connsiteX4" fmla="*/ 1705524 w 1886323"/>
                <a:gd name="connsiteY4" fmla="*/ 1626890 h 1626890"/>
                <a:gd name="connsiteX5" fmla="*/ 1705524 w 1886323"/>
                <a:gd name="connsiteY5" fmla="*/ 1003945 h 1626890"/>
                <a:gd name="connsiteX6" fmla="*/ 892079 w 1886323"/>
                <a:gd name="connsiteY6" fmla="*/ 190500 h 1626890"/>
                <a:gd name="connsiteX7" fmla="*/ 496566 w 1886323"/>
                <a:gd name="connsiteY7" fmla="*/ 190500 h 1626890"/>
                <a:gd name="connsiteX8" fmla="*/ 41762 w 1886323"/>
                <a:gd name="connsiteY8" fmla="*/ 329424 h 1626890"/>
                <a:gd name="connsiteX9" fmla="*/ 0 w 1886323"/>
                <a:gd name="connsiteY9" fmla="*/ 363880 h 1626890"/>
                <a:gd name="connsiteX10" fmla="*/ 2844 w 1886323"/>
                <a:gd name="connsiteY10" fmla="*/ 358640 h 1626890"/>
                <a:gd name="connsiteX11" fmla="*/ 677365 w 1886323"/>
                <a:gd name="connsiteY11"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323" h="1626890">
                  <a:moveTo>
                    <a:pt x="677365" y="0"/>
                  </a:moveTo>
                  <a:lnTo>
                    <a:pt x="1072878" y="0"/>
                  </a:lnTo>
                  <a:cubicBezTo>
                    <a:pt x="1522131" y="0"/>
                    <a:pt x="1886323" y="364192"/>
                    <a:pt x="1886323" y="813445"/>
                  </a:cubicBezTo>
                  <a:lnTo>
                    <a:pt x="1886323" y="1626890"/>
                  </a:lnTo>
                  <a:lnTo>
                    <a:pt x="1705524" y="1626890"/>
                  </a:lnTo>
                  <a:lnTo>
                    <a:pt x="1705524" y="1003945"/>
                  </a:lnTo>
                  <a:cubicBezTo>
                    <a:pt x="1705524" y="554692"/>
                    <a:pt x="1341332" y="190500"/>
                    <a:pt x="892079" y="190500"/>
                  </a:cubicBezTo>
                  <a:lnTo>
                    <a:pt x="496566" y="190500"/>
                  </a:lnTo>
                  <a:cubicBezTo>
                    <a:pt x="328096" y="190500"/>
                    <a:pt x="171588" y="241715"/>
                    <a:pt x="41762" y="329424"/>
                  </a:cubicBezTo>
                  <a:lnTo>
                    <a:pt x="0" y="363880"/>
                  </a:lnTo>
                  <a:lnTo>
                    <a:pt x="2844" y="358640"/>
                  </a:lnTo>
                  <a:cubicBezTo>
                    <a:pt x="149026" y="142263"/>
                    <a:pt x="396582" y="0"/>
                    <a:pt x="677365"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Shape 99">
              <a:extLst>
                <a:ext uri="{FF2B5EF4-FFF2-40B4-BE49-F238E27FC236}">
                  <a16:creationId xmlns:a16="http://schemas.microsoft.com/office/drawing/2014/main" id="{6ADF615B-65AD-4503-BE4B-1B21223978C0}"/>
                </a:ext>
              </a:extLst>
            </p:cNvPr>
            <p:cNvSpPr/>
            <p:nvPr/>
          </p:nvSpPr>
          <p:spPr>
            <a:xfrm>
              <a:off x="4689781" y="3723709"/>
              <a:ext cx="2022403" cy="1626890"/>
            </a:xfrm>
            <a:custGeom>
              <a:avLst/>
              <a:gdLst>
                <a:gd name="connsiteX0" fmla="*/ 813445 w 2022403"/>
                <a:gd name="connsiteY0" fmla="*/ 0 h 1626890"/>
                <a:gd name="connsiteX1" fmla="*/ 1208958 w 2022403"/>
                <a:gd name="connsiteY1" fmla="*/ 0 h 1626890"/>
                <a:gd name="connsiteX2" fmla="*/ 2022403 w 2022403"/>
                <a:gd name="connsiteY2" fmla="*/ 813445 h 1626890"/>
                <a:gd name="connsiteX3" fmla="*/ 2022403 w 2022403"/>
                <a:gd name="connsiteY3" fmla="*/ 1626890 h 1626890"/>
                <a:gd name="connsiteX4" fmla="*/ 0 w 2022403"/>
                <a:gd name="connsiteY4" fmla="*/ 1626890 h 1626890"/>
                <a:gd name="connsiteX5" fmla="*/ 0 w 2022403"/>
                <a:gd name="connsiteY5" fmla="*/ 813445 h 1626890"/>
                <a:gd name="connsiteX6" fmla="*/ 813445 w 2022403"/>
                <a:gd name="connsiteY6"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2403" h="1626890">
                  <a:moveTo>
                    <a:pt x="813445" y="0"/>
                  </a:moveTo>
                  <a:lnTo>
                    <a:pt x="1208958" y="0"/>
                  </a:lnTo>
                  <a:cubicBezTo>
                    <a:pt x="1658211" y="0"/>
                    <a:pt x="2022403" y="364192"/>
                    <a:pt x="2022403" y="813445"/>
                  </a:cubicBezTo>
                  <a:lnTo>
                    <a:pt x="2022403" y="1626890"/>
                  </a:lnTo>
                  <a:lnTo>
                    <a:pt x="0" y="1626890"/>
                  </a:lnTo>
                  <a:lnTo>
                    <a:pt x="0" y="813445"/>
                  </a:lnTo>
                  <a:cubicBezTo>
                    <a:pt x="0" y="364192"/>
                    <a:pt x="364192" y="0"/>
                    <a:pt x="813445"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D743622B-7B6F-49BC-B01E-6D7B9B116BFB}"/>
                </a:ext>
              </a:extLst>
            </p:cNvPr>
            <p:cNvSpPr/>
            <p:nvPr/>
          </p:nvSpPr>
          <p:spPr>
            <a:xfrm>
              <a:off x="6519749" y="2409694"/>
              <a:ext cx="1050806" cy="1050806"/>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AB5C8FCA-4CAA-4B99-A2D1-6715E1E50C01}"/>
                </a:ext>
              </a:extLst>
            </p:cNvPr>
            <p:cNvSpPr/>
            <p:nvPr/>
          </p:nvSpPr>
          <p:spPr>
            <a:xfrm>
              <a:off x="6601860" y="2409695"/>
              <a:ext cx="968695" cy="955280"/>
            </a:xfrm>
            <a:custGeom>
              <a:avLst/>
              <a:gdLst>
                <a:gd name="connsiteX0" fmla="*/ 562398 w 1228970"/>
                <a:gd name="connsiteY0" fmla="*/ 0 h 1211951"/>
                <a:gd name="connsiteX1" fmla="*/ 1228970 w 1228970"/>
                <a:gd name="connsiteY1" fmla="*/ 666572 h 1211951"/>
                <a:gd name="connsiteX2" fmla="*/ 1033736 w 1228970"/>
                <a:gd name="connsiteY2" fmla="*/ 1137910 h 1211951"/>
                <a:gd name="connsiteX3" fmla="*/ 943997 w 1228970"/>
                <a:gd name="connsiteY3" fmla="*/ 1211951 h 1211951"/>
                <a:gd name="connsiteX4" fmla="*/ 995789 w 1228970"/>
                <a:gd name="connsiteY4" fmla="*/ 1116532 h 1211951"/>
                <a:gd name="connsiteX5" fmla="*/ 1048171 w 1228970"/>
                <a:gd name="connsiteY5" fmla="*/ 857072 h 1211951"/>
                <a:gd name="connsiteX6" fmla="*/ 381599 w 1228970"/>
                <a:gd name="connsiteY6" fmla="*/ 190500 h 1211951"/>
                <a:gd name="connsiteX7" fmla="*/ 8912 w 1228970"/>
                <a:gd name="connsiteY7" fmla="*/ 304340 h 1211951"/>
                <a:gd name="connsiteX8" fmla="*/ 0 w 1228970"/>
                <a:gd name="connsiteY8" fmla="*/ 311693 h 1211951"/>
                <a:gd name="connsiteX9" fmla="*/ 9666 w 1228970"/>
                <a:gd name="connsiteY9" fmla="*/ 293885 h 1211951"/>
                <a:gd name="connsiteX10" fmla="*/ 562398 w 1228970"/>
                <a:gd name="connsiteY10" fmla="*/ 0 h 121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70" h="1211951">
                  <a:moveTo>
                    <a:pt x="562398" y="0"/>
                  </a:moveTo>
                  <a:cubicBezTo>
                    <a:pt x="930536" y="0"/>
                    <a:pt x="1228970" y="298434"/>
                    <a:pt x="1228970" y="666572"/>
                  </a:cubicBezTo>
                  <a:cubicBezTo>
                    <a:pt x="1228970" y="850641"/>
                    <a:pt x="1154362" y="1017284"/>
                    <a:pt x="1033736" y="1137910"/>
                  </a:cubicBezTo>
                  <a:lnTo>
                    <a:pt x="943997" y="1211951"/>
                  </a:lnTo>
                  <a:lnTo>
                    <a:pt x="995789" y="1116532"/>
                  </a:lnTo>
                  <a:cubicBezTo>
                    <a:pt x="1029519" y="1036785"/>
                    <a:pt x="1048171" y="949107"/>
                    <a:pt x="1048171" y="857072"/>
                  </a:cubicBezTo>
                  <a:cubicBezTo>
                    <a:pt x="1048171" y="488934"/>
                    <a:pt x="749737" y="190500"/>
                    <a:pt x="381599" y="190500"/>
                  </a:cubicBezTo>
                  <a:cubicBezTo>
                    <a:pt x="243548" y="190500"/>
                    <a:pt x="115298" y="232467"/>
                    <a:pt x="8912" y="304340"/>
                  </a:cubicBezTo>
                  <a:lnTo>
                    <a:pt x="0" y="311693"/>
                  </a:lnTo>
                  <a:lnTo>
                    <a:pt x="9666" y="293885"/>
                  </a:lnTo>
                  <a:cubicBezTo>
                    <a:pt x="129454" y="116576"/>
                    <a:pt x="332312" y="0"/>
                    <a:pt x="562398"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F0D1D7F4-583C-4C7E-85BE-CCC63BD5C191}"/>
                </a:ext>
              </a:extLst>
            </p:cNvPr>
            <p:cNvSpPr/>
            <p:nvPr/>
          </p:nvSpPr>
          <p:spPr>
            <a:xfrm>
              <a:off x="6355368" y="3602981"/>
              <a:ext cx="1486831" cy="1282342"/>
            </a:xfrm>
            <a:custGeom>
              <a:avLst/>
              <a:gdLst>
                <a:gd name="connsiteX0" fmla="*/ 677365 w 1886323"/>
                <a:gd name="connsiteY0" fmla="*/ 0 h 1626890"/>
                <a:gd name="connsiteX1" fmla="*/ 1072878 w 1886323"/>
                <a:gd name="connsiteY1" fmla="*/ 0 h 1626890"/>
                <a:gd name="connsiteX2" fmla="*/ 1886323 w 1886323"/>
                <a:gd name="connsiteY2" fmla="*/ 813445 h 1626890"/>
                <a:gd name="connsiteX3" fmla="*/ 1886323 w 1886323"/>
                <a:gd name="connsiteY3" fmla="*/ 1626890 h 1626890"/>
                <a:gd name="connsiteX4" fmla="*/ 1705524 w 1886323"/>
                <a:gd name="connsiteY4" fmla="*/ 1626890 h 1626890"/>
                <a:gd name="connsiteX5" fmla="*/ 1705524 w 1886323"/>
                <a:gd name="connsiteY5" fmla="*/ 1003945 h 1626890"/>
                <a:gd name="connsiteX6" fmla="*/ 892079 w 1886323"/>
                <a:gd name="connsiteY6" fmla="*/ 190500 h 1626890"/>
                <a:gd name="connsiteX7" fmla="*/ 496566 w 1886323"/>
                <a:gd name="connsiteY7" fmla="*/ 190500 h 1626890"/>
                <a:gd name="connsiteX8" fmla="*/ 41762 w 1886323"/>
                <a:gd name="connsiteY8" fmla="*/ 329424 h 1626890"/>
                <a:gd name="connsiteX9" fmla="*/ 0 w 1886323"/>
                <a:gd name="connsiteY9" fmla="*/ 363880 h 1626890"/>
                <a:gd name="connsiteX10" fmla="*/ 2844 w 1886323"/>
                <a:gd name="connsiteY10" fmla="*/ 358640 h 1626890"/>
                <a:gd name="connsiteX11" fmla="*/ 677365 w 1886323"/>
                <a:gd name="connsiteY11"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323" h="1626890">
                  <a:moveTo>
                    <a:pt x="677365" y="0"/>
                  </a:moveTo>
                  <a:lnTo>
                    <a:pt x="1072878" y="0"/>
                  </a:lnTo>
                  <a:cubicBezTo>
                    <a:pt x="1522131" y="0"/>
                    <a:pt x="1886323" y="364192"/>
                    <a:pt x="1886323" y="813445"/>
                  </a:cubicBezTo>
                  <a:lnTo>
                    <a:pt x="1886323" y="1626890"/>
                  </a:lnTo>
                  <a:lnTo>
                    <a:pt x="1705524" y="1626890"/>
                  </a:lnTo>
                  <a:lnTo>
                    <a:pt x="1705524" y="1003945"/>
                  </a:lnTo>
                  <a:cubicBezTo>
                    <a:pt x="1705524" y="554692"/>
                    <a:pt x="1341332" y="190500"/>
                    <a:pt x="892079" y="190500"/>
                  </a:cubicBezTo>
                  <a:lnTo>
                    <a:pt x="496566" y="190500"/>
                  </a:lnTo>
                  <a:cubicBezTo>
                    <a:pt x="328096" y="190500"/>
                    <a:pt x="171588" y="241715"/>
                    <a:pt x="41762" y="329424"/>
                  </a:cubicBezTo>
                  <a:lnTo>
                    <a:pt x="0" y="363880"/>
                  </a:lnTo>
                  <a:lnTo>
                    <a:pt x="2844" y="358640"/>
                  </a:lnTo>
                  <a:cubicBezTo>
                    <a:pt x="149026" y="142263"/>
                    <a:pt x="396582" y="0"/>
                    <a:pt x="677365"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Oval 103">
              <a:extLst>
                <a:ext uri="{FF2B5EF4-FFF2-40B4-BE49-F238E27FC236}">
                  <a16:creationId xmlns:a16="http://schemas.microsoft.com/office/drawing/2014/main" id="{A37EA33E-504A-404C-B750-9B0316B4DADC}"/>
                </a:ext>
              </a:extLst>
            </p:cNvPr>
            <p:cNvSpPr/>
            <p:nvPr/>
          </p:nvSpPr>
          <p:spPr>
            <a:xfrm>
              <a:off x="3831408" y="2409694"/>
              <a:ext cx="1050806" cy="1050806"/>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Shape 104">
              <a:extLst>
                <a:ext uri="{FF2B5EF4-FFF2-40B4-BE49-F238E27FC236}">
                  <a16:creationId xmlns:a16="http://schemas.microsoft.com/office/drawing/2014/main" id="{7DC2FDE4-5045-4E67-90F6-15FEA1ADF5C9}"/>
                </a:ext>
              </a:extLst>
            </p:cNvPr>
            <p:cNvSpPr/>
            <p:nvPr/>
          </p:nvSpPr>
          <p:spPr>
            <a:xfrm>
              <a:off x="3913519" y="2409695"/>
              <a:ext cx="968695" cy="955280"/>
            </a:xfrm>
            <a:custGeom>
              <a:avLst/>
              <a:gdLst>
                <a:gd name="connsiteX0" fmla="*/ 562398 w 1228970"/>
                <a:gd name="connsiteY0" fmla="*/ 0 h 1211951"/>
                <a:gd name="connsiteX1" fmla="*/ 1228970 w 1228970"/>
                <a:gd name="connsiteY1" fmla="*/ 666572 h 1211951"/>
                <a:gd name="connsiteX2" fmla="*/ 1033736 w 1228970"/>
                <a:gd name="connsiteY2" fmla="*/ 1137910 h 1211951"/>
                <a:gd name="connsiteX3" fmla="*/ 943997 w 1228970"/>
                <a:gd name="connsiteY3" fmla="*/ 1211951 h 1211951"/>
                <a:gd name="connsiteX4" fmla="*/ 995789 w 1228970"/>
                <a:gd name="connsiteY4" fmla="*/ 1116532 h 1211951"/>
                <a:gd name="connsiteX5" fmla="*/ 1048171 w 1228970"/>
                <a:gd name="connsiteY5" fmla="*/ 857072 h 1211951"/>
                <a:gd name="connsiteX6" fmla="*/ 381599 w 1228970"/>
                <a:gd name="connsiteY6" fmla="*/ 190500 h 1211951"/>
                <a:gd name="connsiteX7" fmla="*/ 8912 w 1228970"/>
                <a:gd name="connsiteY7" fmla="*/ 304340 h 1211951"/>
                <a:gd name="connsiteX8" fmla="*/ 0 w 1228970"/>
                <a:gd name="connsiteY8" fmla="*/ 311693 h 1211951"/>
                <a:gd name="connsiteX9" fmla="*/ 9666 w 1228970"/>
                <a:gd name="connsiteY9" fmla="*/ 293885 h 1211951"/>
                <a:gd name="connsiteX10" fmla="*/ 562398 w 1228970"/>
                <a:gd name="connsiteY10" fmla="*/ 0 h 121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70" h="1211951">
                  <a:moveTo>
                    <a:pt x="562398" y="0"/>
                  </a:moveTo>
                  <a:cubicBezTo>
                    <a:pt x="930536" y="0"/>
                    <a:pt x="1228970" y="298434"/>
                    <a:pt x="1228970" y="666572"/>
                  </a:cubicBezTo>
                  <a:cubicBezTo>
                    <a:pt x="1228970" y="850641"/>
                    <a:pt x="1154362" y="1017284"/>
                    <a:pt x="1033736" y="1137910"/>
                  </a:cubicBezTo>
                  <a:lnTo>
                    <a:pt x="943997" y="1211951"/>
                  </a:lnTo>
                  <a:lnTo>
                    <a:pt x="995789" y="1116532"/>
                  </a:lnTo>
                  <a:cubicBezTo>
                    <a:pt x="1029519" y="1036785"/>
                    <a:pt x="1048171" y="949107"/>
                    <a:pt x="1048171" y="857072"/>
                  </a:cubicBezTo>
                  <a:cubicBezTo>
                    <a:pt x="1048171" y="488934"/>
                    <a:pt x="749737" y="190500"/>
                    <a:pt x="381599" y="190500"/>
                  </a:cubicBezTo>
                  <a:cubicBezTo>
                    <a:pt x="243548" y="190500"/>
                    <a:pt x="115298" y="232467"/>
                    <a:pt x="8912" y="304340"/>
                  </a:cubicBezTo>
                  <a:lnTo>
                    <a:pt x="0" y="311693"/>
                  </a:lnTo>
                  <a:lnTo>
                    <a:pt x="9666" y="293885"/>
                  </a:lnTo>
                  <a:cubicBezTo>
                    <a:pt x="129454" y="116576"/>
                    <a:pt x="332312" y="0"/>
                    <a:pt x="562398" y="0"/>
                  </a:cubicBezTo>
                  <a:close/>
                </a:path>
              </a:pathLst>
            </a:custGeom>
            <a:solidFill>
              <a:srgbClr val="268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Oval 105">
              <a:extLst>
                <a:ext uri="{FF2B5EF4-FFF2-40B4-BE49-F238E27FC236}">
                  <a16:creationId xmlns:a16="http://schemas.microsoft.com/office/drawing/2014/main" id="{556B400B-F6F0-4700-91DC-A2AAB56CFAF1}"/>
                </a:ext>
              </a:extLst>
            </p:cNvPr>
            <p:cNvSpPr/>
            <p:nvPr/>
          </p:nvSpPr>
          <p:spPr>
            <a:xfrm>
              <a:off x="5034409" y="2209801"/>
              <a:ext cx="1333144" cy="1333144"/>
            </a:xfrm>
            <a:prstGeom prst="ellipse">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DF2AF95D-D729-4C61-90B7-D74AAA534F6A}"/>
                </a:ext>
              </a:extLst>
            </p:cNvPr>
            <p:cNvSpPr/>
            <p:nvPr/>
          </p:nvSpPr>
          <p:spPr>
            <a:xfrm>
              <a:off x="5138583" y="2209802"/>
              <a:ext cx="1228970" cy="1211951"/>
            </a:xfrm>
            <a:custGeom>
              <a:avLst/>
              <a:gdLst>
                <a:gd name="connsiteX0" fmla="*/ 562398 w 1228970"/>
                <a:gd name="connsiteY0" fmla="*/ 0 h 1211951"/>
                <a:gd name="connsiteX1" fmla="*/ 1228970 w 1228970"/>
                <a:gd name="connsiteY1" fmla="*/ 666572 h 1211951"/>
                <a:gd name="connsiteX2" fmla="*/ 1033736 w 1228970"/>
                <a:gd name="connsiteY2" fmla="*/ 1137910 h 1211951"/>
                <a:gd name="connsiteX3" fmla="*/ 943997 w 1228970"/>
                <a:gd name="connsiteY3" fmla="*/ 1211951 h 1211951"/>
                <a:gd name="connsiteX4" fmla="*/ 995789 w 1228970"/>
                <a:gd name="connsiteY4" fmla="*/ 1116532 h 1211951"/>
                <a:gd name="connsiteX5" fmla="*/ 1048171 w 1228970"/>
                <a:gd name="connsiteY5" fmla="*/ 857072 h 1211951"/>
                <a:gd name="connsiteX6" fmla="*/ 381599 w 1228970"/>
                <a:gd name="connsiteY6" fmla="*/ 190500 h 1211951"/>
                <a:gd name="connsiteX7" fmla="*/ 8912 w 1228970"/>
                <a:gd name="connsiteY7" fmla="*/ 304340 h 1211951"/>
                <a:gd name="connsiteX8" fmla="*/ 0 w 1228970"/>
                <a:gd name="connsiteY8" fmla="*/ 311693 h 1211951"/>
                <a:gd name="connsiteX9" fmla="*/ 9666 w 1228970"/>
                <a:gd name="connsiteY9" fmla="*/ 293885 h 1211951"/>
                <a:gd name="connsiteX10" fmla="*/ 562398 w 1228970"/>
                <a:gd name="connsiteY10" fmla="*/ 0 h 121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70" h="1211951">
                  <a:moveTo>
                    <a:pt x="562398" y="0"/>
                  </a:moveTo>
                  <a:cubicBezTo>
                    <a:pt x="930536" y="0"/>
                    <a:pt x="1228970" y="298434"/>
                    <a:pt x="1228970" y="666572"/>
                  </a:cubicBezTo>
                  <a:cubicBezTo>
                    <a:pt x="1228970" y="850641"/>
                    <a:pt x="1154362" y="1017284"/>
                    <a:pt x="1033736" y="1137910"/>
                  </a:cubicBezTo>
                  <a:lnTo>
                    <a:pt x="943997" y="1211951"/>
                  </a:lnTo>
                  <a:lnTo>
                    <a:pt x="995789" y="1116532"/>
                  </a:lnTo>
                  <a:cubicBezTo>
                    <a:pt x="1029519" y="1036785"/>
                    <a:pt x="1048171" y="949107"/>
                    <a:pt x="1048171" y="857072"/>
                  </a:cubicBezTo>
                  <a:cubicBezTo>
                    <a:pt x="1048171" y="488934"/>
                    <a:pt x="749737" y="190500"/>
                    <a:pt x="381599" y="190500"/>
                  </a:cubicBezTo>
                  <a:cubicBezTo>
                    <a:pt x="243548" y="190500"/>
                    <a:pt x="115298" y="232467"/>
                    <a:pt x="8912" y="304340"/>
                  </a:cubicBezTo>
                  <a:lnTo>
                    <a:pt x="0" y="311693"/>
                  </a:lnTo>
                  <a:lnTo>
                    <a:pt x="9666" y="293885"/>
                  </a:lnTo>
                  <a:cubicBezTo>
                    <a:pt x="129454" y="116576"/>
                    <a:pt x="332312" y="0"/>
                    <a:pt x="562398"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83AB8927-F0C2-4F80-8AFD-1835880ED7C6}"/>
                </a:ext>
              </a:extLst>
            </p:cNvPr>
            <p:cNvSpPr/>
            <p:nvPr/>
          </p:nvSpPr>
          <p:spPr>
            <a:xfrm>
              <a:off x="4825861" y="3723709"/>
              <a:ext cx="1886323" cy="1626890"/>
            </a:xfrm>
            <a:custGeom>
              <a:avLst/>
              <a:gdLst>
                <a:gd name="connsiteX0" fmla="*/ 677365 w 1886323"/>
                <a:gd name="connsiteY0" fmla="*/ 0 h 1626890"/>
                <a:gd name="connsiteX1" fmla="*/ 1072878 w 1886323"/>
                <a:gd name="connsiteY1" fmla="*/ 0 h 1626890"/>
                <a:gd name="connsiteX2" fmla="*/ 1886323 w 1886323"/>
                <a:gd name="connsiteY2" fmla="*/ 813445 h 1626890"/>
                <a:gd name="connsiteX3" fmla="*/ 1886323 w 1886323"/>
                <a:gd name="connsiteY3" fmla="*/ 1626890 h 1626890"/>
                <a:gd name="connsiteX4" fmla="*/ 1705524 w 1886323"/>
                <a:gd name="connsiteY4" fmla="*/ 1626890 h 1626890"/>
                <a:gd name="connsiteX5" fmla="*/ 1705524 w 1886323"/>
                <a:gd name="connsiteY5" fmla="*/ 1003945 h 1626890"/>
                <a:gd name="connsiteX6" fmla="*/ 892079 w 1886323"/>
                <a:gd name="connsiteY6" fmla="*/ 190500 h 1626890"/>
                <a:gd name="connsiteX7" fmla="*/ 496566 w 1886323"/>
                <a:gd name="connsiteY7" fmla="*/ 190500 h 1626890"/>
                <a:gd name="connsiteX8" fmla="*/ 41762 w 1886323"/>
                <a:gd name="connsiteY8" fmla="*/ 329424 h 1626890"/>
                <a:gd name="connsiteX9" fmla="*/ 0 w 1886323"/>
                <a:gd name="connsiteY9" fmla="*/ 363880 h 1626890"/>
                <a:gd name="connsiteX10" fmla="*/ 2844 w 1886323"/>
                <a:gd name="connsiteY10" fmla="*/ 358640 h 1626890"/>
                <a:gd name="connsiteX11" fmla="*/ 677365 w 1886323"/>
                <a:gd name="connsiteY11" fmla="*/ 0 h 162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323" h="1626890">
                  <a:moveTo>
                    <a:pt x="677365" y="0"/>
                  </a:moveTo>
                  <a:lnTo>
                    <a:pt x="1072878" y="0"/>
                  </a:lnTo>
                  <a:cubicBezTo>
                    <a:pt x="1522131" y="0"/>
                    <a:pt x="1886323" y="364192"/>
                    <a:pt x="1886323" y="813445"/>
                  </a:cubicBezTo>
                  <a:lnTo>
                    <a:pt x="1886323" y="1626890"/>
                  </a:lnTo>
                  <a:lnTo>
                    <a:pt x="1705524" y="1626890"/>
                  </a:lnTo>
                  <a:lnTo>
                    <a:pt x="1705524" y="1003945"/>
                  </a:lnTo>
                  <a:cubicBezTo>
                    <a:pt x="1705524" y="554692"/>
                    <a:pt x="1341332" y="190500"/>
                    <a:pt x="892079" y="190500"/>
                  </a:cubicBezTo>
                  <a:lnTo>
                    <a:pt x="496566" y="190500"/>
                  </a:lnTo>
                  <a:cubicBezTo>
                    <a:pt x="328096" y="190500"/>
                    <a:pt x="171588" y="241715"/>
                    <a:pt x="41762" y="329424"/>
                  </a:cubicBezTo>
                  <a:lnTo>
                    <a:pt x="0" y="363880"/>
                  </a:lnTo>
                  <a:lnTo>
                    <a:pt x="2844" y="358640"/>
                  </a:lnTo>
                  <a:cubicBezTo>
                    <a:pt x="149026" y="142263"/>
                    <a:pt x="396582" y="0"/>
                    <a:pt x="677365"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5" name="Straight Arrow Connector 4">
            <a:extLst>
              <a:ext uri="{FF2B5EF4-FFF2-40B4-BE49-F238E27FC236}">
                <a16:creationId xmlns:a16="http://schemas.microsoft.com/office/drawing/2014/main" id="{72767F4C-62A2-4DB2-80F7-DC884A2FF0E3}"/>
              </a:ext>
            </a:extLst>
          </p:cNvPr>
          <p:cNvCxnSpPr/>
          <p:nvPr/>
        </p:nvCxnSpPr>
        <p:spPr>
          <a:xfrm>
            <a:off x="857333" y="4281425"/>
            <a:ext cx="0" cy="104260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267D277-67B1-4121-98ED-0D9486AE218E}"/>
              </a:ext>
            </a:extLst>
          </p:cNvPr>
          <p:cNvSpPr txBox="1"/>
          <p:nvPr/>
        </p:nvSpPr>
        <p:spPr>
          <a:xfrm>
            <a:off x="3295843" y="1770269"/>
            <a:ext cx="826605" cy="271554"/>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Hot path</a:t>
            </a:r>
            <a:b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b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Azure ML RRE</a:t>
            </a:r>
          </a:p>
        </p:txBody>
      </p:sp>
      <p:sp>
        <p:nvSpPr>
          <p:cNvPr id="118" name="TextBox 117">
            <a:extLst>
              <a:ext uri="{FF2B5EF4-FFF2-40B4-BE49-F238E27FC236}">
                <a16:creationId xmlns:a16="http://schemas.microsoft.com/office/drawing/2014/main" id="{97D82220-A5A2-4410-9C1E-7C0FBC0BA778}"/>
              </a:ext>
            </a:extLst>
          </p:cNvPr>
          <p:cNvSpPr txBox="1"/>
          <p:nvPr/>
        </p:nvSpPr>
        <p:spPr>
          <a:xfrm>
            <a:off x="9475646" y="3824775"/>
            <a:ext cx="879929" cy="271485"/>
          </a:xfrm>
          <a:prstGeom prst="rect">
            <a:avLst/>
          </a:prstGeom>
          <a:noFill/>
        </p:spPr>
        <p:txBody>
          <a:bodyPr wrap="squar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Batch mode prediction</a:t>
            </a:r>
          </a:p>
        </p:txBody>
      </p:sp>
      <p:sp>
        <p:nvSpPr>
          <p:cNvPr id="119" name="TextBox 118">
            <a:extLst>
              <a:ext uri="{FF2B5EF4-FFF2-40B4-BE49-F238E27FC236}">
                <a16:creationId xmlns:a16="http://schemas.microsoft.com/office/drawing/2014/main" id="{B93FF447-668F-4E95-B3F7-6A8BDF340B51}"/>
              </a:ext>
            </a:extLst>
          </p:cNvPr>
          <p:cNvSpPr txBox="1"/>
          <p:nvPr/>
        </p:nvSpPr>
        <p:spPr>
          <a:xfrm>
            <a:off x="7295280" y="4281425"/>
            <a:ext cx="1489684" cy="271554"/>
          </a:xfrm>
          <a:prstGeom prst="rect">
            <a:avLst/>
          </a:prstGeom>
          <a:noFill/>
        </p:spPr>
        <p:txBody>
          <a:bodyPr wrap="squar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Cold path</a:t>
            </a:r>
            <a:b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b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Massive data prediction</a:t>
            </a:r>
          </a:p>
        </p:txBody>
      </p:sp>
      <p:sp>
        <p:nvSpPr>
          <p:cNvPr id="120" name="TextBox 119">
            <a:extLst>
              <a:ext uri="{FF2B5EF4-FFF2-40B4-BE49-F238E27FC236}">
                <a16:creationId xmlns:a16="http://schemas.microsoft.com/office/drawing/2014/main" id="{6D15F3D5-99B8-4635-AC53-A3803B94E3B0}"/>
              </a:ext>
            </a:extLst>
          </p:cNvPr>
          <p:cNvSpPr txBox="1"/>
          <p:nvPr/>
        </p:nvSpPr>
        <p:spPr>
          <a:xfrm>
            <a:off x="6776616" y="2132576"/>
            <a:ext cx="1213191" cy="135776"/>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gradFill>
                  <a:gsLst>
                    <a:gs pos="2917">
                      <a:srgbClr val="B4009E"/>
                    </a:gs>
                    <a:gs pos="30000">
                      <a:srgbClr val="B4009E"/>
                    </a:gs>
                  </a:gsLst>
                  <a:lin ang="5400000" scaled="0"/>
                </a:gradFill>
                <a:effectLst/>
                <a:uLnTx/>
                <a:uFillTx/>
                <a:latin typeface="Segoe UI" panose="020B0502040204020203" pitchFamily="34" charset="0"/>
                <a:ea typeface="+mn-ea"/>
                <a:cs typeface="Segoe UI" panose="020B0502040204020203" pitchFamily="34" charset="0"/>
              </a:rPr>
              <a:t>Real-time prediction</a:t>
            </a:r>
          </a:p>
        </p:txBody>
      </p:sp>
      <p:pic>
        <p:nvPicPr>
          <p:cNvPr id="66" name="Picture 65">
            <a:extLst>
              <a:ext uri="{FF2B5EF4-FFF2-40B4-BE49-F238E27FC236}">
                <a16:creationId xmlns:a16="http://schemas.microsoft.com/office/drawing/2014/main" id="{5CAEF80E-A9B1-4ABF-8691-C44056E37B20}"/>
              </a:ext>
            </a:extLst>
          </p:cNvPr>
          <p:cNvPicPr>
            <a:picLocks noChangeAspect="1"/>
          </p:cNvPicPr>
          <p:nvPr/>
        </p:nvPicPr>
        <p:blipFill>
          <a:blip r:embed="rId3"/>
          <a:stretch>
            <a:fillRect/>
          </a:stretch>
        </p:blipFill>
        <p:spPr>
          <a:xfrm>
            <a:off x="2565850" y="2396138"/>
            <a:ext cx="286635" cy="286856"/>
          </a:xfrm>
          <a:prstGeom prst="rect">
            <a:avLst/>
          </a:prstGeom>
        </p:spPr>
      </p:pic>
      <p:pic>
        <p:nvPicPr>
          <p:cNvPr id="68" name="Picture 67">
            <a:extLst>
              <a:ext uri="{FF2B5EF4-FFF2-40B4-BE49-F238E27FC236}">
                <a16:creationId xmlns:a16="http://schemas.microsoft.com/office/drawing/2014/main" id="{B5CDC990-670D-4090-A4BC-858563DFAD1A}"/>
              </a:ext>
            </a:extLst>
          </p:cNvPr>
          <p:cNvPicPr>
            <a:picLocks noChangeAspect="1"/>
          </p:cNvPicPr>
          <p:nvPr/>
        </p:nvPicPr>
        <p:blipFill>
          <a:blip r:embed="rId4"/>
          <a:stretch>
            <a:fillRect/>
          </a:stretch>
        </p:blipFill>
        <p:spPr>
          <a:xfrm>
            <a:off x="6532565" y="4232770"/>
            <a:ext cx="410073" cy="381758"/>
          </a:xfrm>
          <a:prstGeom prst="rect">
            <a:avLst/>
          </a:prstGeom>
        </p:spPr>
      </p:pic>
      <p:pic>
        <p:nvPicPr>
          <p:cNvPr id="71" name="Picture 70">
            <a:extLst>
              <a:ext uri="{FF2B5EF4-FFF2-40B4-BE49-F238E27FC236}">
                <a16:creationId xmlns:a16="http://schemas.microsoft.com/office/drawing/2014/main" id="{B355B350-B29C-484C-9022-5900A92F5BD3}"/>
              </a:ext>
            </a:extLst>
          </p:cNvPr>
          <p:cNvPicPr>
            <a:picLocks noChangeAspect="1"/>
          </p:cNvPicPr>
          <p:nvPr/>
        </p:nvPicPr>
        <p:blipFill>
          <a:blip r:embed="rId5"/>
          <a:stretch>
            <a:fillRect/>
          </a:stretch>
        </p:blipFill>
        <p:spPr>
          <a:xfrm>
            <a:off x="6215605" y="2000011"/>
            <a:ext cx="385410" cy="397395"/>
          </a:xfrm>
          <a:prstGeom prst="rect">
            <a:avLst/>
          </a:prstGeom>
        </p:spPr>
      </p:pic>
      <p:pic>
        <p:nvPicPr>
          <p:cNvPr id="74" name="Picture 73">
            <a:extLst>
              <a:ext uri="{FF2B5EF4-FFF2-40B4-BE49-F238E27FC236}">
                <a16:creationId xmlns:a16="http://schemas.microsoft.com/office/drawing/2014/main" id="{4AF8A395-6AE5-4D0C-94F0-C7D4FBEADAB3}"/>
              </a:ext>
            </a:extLst>
          </p:cNvPr>
          <p:cNvPicPr>
            <a:picLocks noChangeAspect="1"/>
          </p:cNvPicPr>
          <p:nvPr/>
        </p:nvPicPr>
        <p:blipFill>
          <a:blip r:embed="rId6"/>
          <a:stretch>
            <a:fillRect/>
          </a:stretch>
        </p:blipFill>
        <p:spPr>
          <a:xfrm>
            <a:off x="4120846" y="3518424"/>
            <a:ext cx="288426" cy="246955"/>
          </a:xfrm>
          <a:prstGeom prst="rect">
            <a:avLst/>
          </a:prstGeom>
        </p:spPr>
      </p:pic>
      <p:pic>
        <p:nvPicPr>
          <p:cNvPr id="75" name="Picture 74">
            <a:extLst>
              <a:ext uri="{FF2B5EF4-FFF2-40B4-BE49-F238E27FC236}">
                <a16:creationId xmlns:a16="http://schemas.microsoft.com/office/drawing/2014/main" id="{C2645EDF-38A4-4266-A5E7-0E6E93F168E7}"/>
              </a:ext>
            </a:extLst>
          </p:cNvPr>
          <p:cNvPicPr>
            <a:picLocks noChangeAspect="1"/>
          </p:cNvPicPr>
          <p:nvPr/>
        </p:nvPicPr>
        <p:blipFill>
          <a:blip r:embed="rId6"/>
          <a:stretch>
            <a:fillRect/>
          </a:stretch>
        </p:blipFill>
        <p:spPr>
          <a:xfrm>
            <a:off x="9095560" y="4966212"/>
            <a:ext cx="288426" cy="246955"/>
          </a:xfrm>
          <a:prstGeom prst="rect">
            <a:avLst/>
          </a:prstGeom>
        </p:spPr>
      </p:pic>
      <p:pic>
        <p:nvPicPr>
          <p:cNvPr id="76" name="Picture 75">
            <a:extLst>
              <a:ext uri="{FF2B5EF4-FFF2-40B4-BE49-F238E27FC236}">
                <a16:creationId xmlns:a16="http://schemas.microsoft.com/office/drawing/2014/main" id="{E127AD41-5BC6-437F-90F5-93B0098FF33C}"/>
              </a:ext>
            </a:extLst>
          </p:cNvPr>
          <p:cNvPicPr>
            <a:picLocks noChangeAspect="1"/>
          </p:cNvPicPr>
          <p:nvPr/>
        </p:nvPicPr>
        <p:blipFill>
          <a:blip r:embed="rId5"/>
          <a:stretch>
            <a:fillRect/>
          </a:stretch>
        </p:blipFill>
        <p:spPr>
          <a:xfrm>
            <a:off x="8916123" y="3786171"/>
            <a:ext cx="385410" cy="397395"/>
          </a:xfrm>
          <a:prstGeom prst="rect">
            <a:avLst/>
          </a:prstGeom>
        </p:spPr>
      </p:pic>
      <p:pic>
        <p:nvPicPr>
          <p:cNvPr id="77" name="Picture 76">
            <a:extLst>
              <a:ext uri="{FF2B5EF4-FFF2-40B4-BE49-F238E27FC236}">
                <a16:creationId xmlns:a16="http://schemas.microsoft.com/office/drawing/2014/main" id="{268B1DF3-3AE4-4DD2-9D32-2888372363AD}"/>
              </a:ext>
            </a:extLst>
          </p:cNvPr>
          <p:cNvPicPr>
            <a:picLocks noChangeAspect="1"/>
          </p:cNvPicPr>
          <p:nvPr/>
        </p:nvPicPr>
        <p:blipFill>
          <a:blip r:embed="rId6"/>
          <a:stretch>
            <a:fillRect/>
          </a:stretch>
        </p:blipFill>
        <p:spPr>
          <a:xfrm>
            <a:off x="7331129" y="5750967"/>
            <a:ext cx="288426" cy="246955"/>
          </a:xfrm>
          <a:prstGeom prst="rect">
            <a:avLst/>
          </a:prstGeom>
        </p:spPr>
      </p:pic>
      <p:pic>
        <p:nvPicPr>
          <p:cNvPr id="79" name="Picture 78">
            <a:extLst>
              <a:ext uri="{FF2B5EF4-FFF2-40B4-BE49-F238E27FC236}">
                <a16:creationId xmlns:a16="http://schemas.microsoft.com/office/drawing/2014/main" id="{4CA83F1D-097C-4E9C-8785-24A89D42CCC1}"/>
              </a:ext>
            </a:extLst>
          </p:cNvPr>
          <p:cNvPicPr>
            <a:picLocks noChangeAspect="1"/>
          </p:cNvPicPr>
          <p:nvPr/>
        </p:nvPicPr>
        <p:blipFill>
          <a:blip r:embed="rId7"/>
          <a:stretch>
            <a:fillRect/>
          </a:stretch>
        </p:blipFill>
        <p:spPr>
          <a:xfrm>
            <a:off x="6850187" y="2974549"/>
            <a:ext cx="260274" cy="342192"/>
          </a:xfrm>
          <a:prstGeom prst="rect">
            <a:avLst/>
          </a:prstGeom>
        </p:spPr>
      </p:pic>
      <p:pic>
        <p:nvPicPr>
          <p:cNvPr id="84" name="Picture 83">
            <a:extLst>
              <a:ext uri="{FF2B5EF4-FFF2-40B4-BE49-F238E27FC236}">
                <a16:creationId xmlns:a16="http://schemas.microsoft.com/office/drawing/2014/main" id="{05519812-876A-4DC3-8EEC-E91C3098E56D}"/>
              </a:ext>
            </a:extLst>
          </p:cNvPr>
          <p:cNvPicPr>
            <a:picLocks noChangeAspect="1"/>
          </p:cNvPicPr>
          <p:nvPr/>
        </p:nvPicPr>
        <p:blipFill>
          <a:blip r:embed="rId8"/>
          <a:stretch>
            <a:fillRect/>
          </a:stretch>
        </p:blipFill>
        <p:spPr>
          <a:xfrm>
            <a:off x="1368471" y="5462223"/>
            <a:ext cx="435614" cy="294907"/>
          </a:xfrm>
          <a:prstGeom prst="rect">
            <a:avLst/>
          </a:prstGeom>
        </p:spPr>
      </p:pic>
      <p:pic>
        <p:nvPicPr>
          <p:cNvPr id="85" name="Picture 84">
            <a:extLst>
              <a:ext uri="{FF2B5EF4-FFF2-40B4-BE49-F238E27FC236}">
                <a16:creationId xmlns:a16="http://schemas.microsoft.com/office/drawing/2014/main" id="{1177302F-209E-4C83-9A56-D46355CA5ED9}"/>
              </a:ext>
            </a:extLst>
          </p:cNvPr>
          <p:cNvPicPr>
            <a:picLocks noChangeAspect="1"/>
          </p:cNvPicPr>
          <p:nvPr/>
        </p:nvPicPr>
        <p:blipFill>
          <a:blip r:embed="rId9"/>
          <a:stretch>
            <a:fillRect/>
          </a:stretch>
        </p:blipFill>
        <p:spPr>
          <a:xfrm>
            <a:off x="11384849" y="2771029"/>
            <a:ext cx="259804" cy="275923"/>
          </a:xfrm>
          <a:prstGeom prst="rect">
            <a:avLst/>
          </a:prstGeom>
        </p:spPr>
      </p:pic>
      <p:pic>
        <p:nvPicPr>
          <p:cNvPr id="4" name="Picture 3">
            <a:extLst>
              <a:ext uri="{FF2B5EF4-FFF2-40B4-BE49-F238E27FC236}">
                <a16:creationId xmlns:a16="http://schemas.microsoft.com/office/drawing/2014/main" id="{6868CA04-30DB-46EC-A887-CA28090425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6657" y="5041614"/>
            <a:ext cx="380703" cy="380703"/>
          </a:xfrm>
          <a:prstGeom prst="rect">
            <a:avLst/>
          </a:prstGeom>
        </p:spPr>
      </p:pic>
    </p:spTree>
    <p:extLst>
      <p:ext uri="{BB962C8B-B14F-4D97-AF65-F5344CB8AC3E}">
        <p14:creationId xmlns:p14="http://schemas.microsoft.com/office/powerpoint/2010/main" val="27249128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34170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8"/>
          <p:cNvSpPr>
            <a:spLocks noGrp="1"/>
          </p:cNvSpPr>
          <p:nvPr>
            <p:ph type="title"/>
          </p:nvPr>
        </p:nvSpPr>
        <p:spPr/>
        <p:txBody>
          <a:bodyPr/>
          <a:lstStyle/>
          <a:p>
            <a:r>
              <a:rPr lang="en-US" sz="4313" dirty="0"/>
              <a:t>Modern line of business apps</a:t>
            </a:r>
            <a:br>
              <a:rPr lang="en-US" sz="4313" dirty="0"/>
            </a:br>
            <a:r>
              <a:rPr lang="en-US" sz="3137" spc="-147" dirty="0">
                <a:gradFill>
                  <a:gsLst>
                    <a:gs pos="1250">
                      <a:schemeClr val="accent5"/>
                    </a:gs>
                    <a:gs pos="100000">
                      <a:schemeClr val="accent5"/>
                    </a:gs>
                  </a:gsLst>
                  <a:lin ang="5400000" scaled="0"/>
                </a:gradFill>
              </a:rPr>
              <a:t>Enhance existing enterprise apps with modern experience and capabilities</a:t>
            </a:r>
            <a:endParaRPr lang="en-US" sz="4313" dirty="0">
              <a:gradFill>
                <a:gsLst>
                  <a:gs pos="1250">
                    <a:schemeClr val="accent5"/>
                  </a:gs>
                  <a:gs pos="100000">
                    <a:schemeClr val="accent5"/>
                  </a:gs>
                </a:gsLst>
                <a:lin ang="5400000" scaled="0"/>
              </a:gradFill>
            </a:endParaRPr>
          </a:p>
        </p:txBody>
      </p:sp>
      <p:sp>
        <p:nvSpPr>
          <p:cNvPr id="185" name="TextBox 184">
            <a:extLst>
              <a:ext uri="{FF2B5EF4-FFF2-40B4-BE49-F238E27FC236}">
                <a16:creationId xmlns:a16="http://schemas.microsoft.com/office/drawing/2014/main" id="{78B02591-1B8F-45F9-8557-F11C783F326A}"/>
              </a:ext>
            </a:extLst>
          </p:cNvPr>
          <p:cNvSpPr txBox="1"/>
          <p:nvPr/>
        </p:nvSpPr>
        <p:spPr>
          <a:xfrm>
            <a:off x="6983173" y="1898519"/>
            <a:ext cx="4622958" cy="466796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For technical leaders</a:t>
            </a:r>
          </a:p>
          <a:p>
            <a:pPr marL="280121" marR="0" lvl="0" indent="-280121" algn="l" defTabSz="914314" rtl="0" eaLnBrk="1" fontAlgn="auto" latinLnBrk="0" hangingPunct="1">
              <a:lnSpc>
                <a:spcPct val="90000"/>
              </a:lnSpc>
              <a:spcBef>
                <a:spcPts val="0"/>
              </a:spcBef>
              <a:spcAft>
                <a:spcPts val="2353"/>
              </a:spcAft>
              <a:buClr>
                <a:srgbClr val="002050"/>
              </a:buClr>
              <a:buSzTx/>
              <a:buFont typeface="Wingdings" panose="05000000000000000000" pitchFamily="2" charset="2"/>
              <a:buChar char="ü"/>
              <a:tabLst/>
              <a:defRPr/>
            </a:pP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Supports global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footprint for </a:t>
            </a:r>
            <a:r>
              <a:rPr kumimoji="0" lang="en-US" sz="1568" b="0" i="0" u="none" strike="noStrike" kern="1200" cap="none" spc="-29"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market expansion</a:t>
            </a:r>
            <a:endPar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280121" marR="0" lvl="0" indent="-280121" algn="l" defTabSz="914314" rtl="0" eaLnBrk="1" fontAlgn="auto" latinLnBrk="0" hangingPunct="1">
              <a:lnSpc>
                <a:spcPct val="90000"/>
              </a:lnSpc>
              <a:spcBef>
                <a:spcPts val="0"/>
              </a:spcBef>
              <a:spcAft>
                <a:spcPts val="2353"/>
              </a:spcAft>
              <a:buClr>
                <a:srgbClr val="002050"/>
              </a:buClr>
              <a:buSzTx/>
              <a:buFont typeface="Wingdings" panose="05000000000000000000" pitchFamily="2" charset="2"/>
              <a:buChar char="ü"/>
              <a:tabLst/>
              <a:defRPr/>
            </a:pP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Reduce costs of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supporting old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hardware</a:t>
            </a:r>
          </a:p>
          <a:p>
            <a:pPr marL="280121" marR="0" lvl="0" indent="-280121" algn="l" defTabSz="914314" rtl="0" eaLnBrk="1" fontAlgn="auto" latinLnBrk="0" hangingPunct="1">
              <a:lnSpc>
                <a:spcPct val="90000"/>
              </a:lnSpc>
              <a:spcBef>
                <a:spcPts val="0"/>
              </a:spcBef>
              <a:spcAft>
                <a:spcPts val="2353"/>
              </a:spcAft>
              <a:buClr>
                <a:srgbClr val="002050"/>
              </a:buClr>
              <a:buSzTx/>
              <a:buFont typeface="Wingdings" panose="05000000000000000000" pitchFamily="2" charset="2"/>
              <a:buChar char="ü"/>
              <a:tabLst/>
              <a:defRPr/>
            </a:pP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Secure critical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company data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and information</a:t>
            </a:r>
          </a:p>
          <a:p>
            <a:pPr marL="280121" marR="0" lvl="0" indent="-280121" algn="l" defTabSz="914314" rtl="0" eaLnBrk="1" fontAlgn="auto" latinLnBrk="0" hangingPunct="1">
              <a:lnSpc>
                <a:spcPct val="90000"/>
              </a:lnSpc>
              <a:spcBef>
                <a:spcPts val="0"/>
              </a:spcBef>
              <a:spcAft>
                <a:spcPts val="2353"/>
              </a:spcAft>
              <a:buClr>
                <a:srgbClr val="002050"/>
              </a:buClr>
              <a:buSzTx/>
              <a:buFont typeface="Wingdings" panose="05000000000000000000" pitchFamily="2" charset="2"/>
              <a:buChar char="ü"/>
              <a:tabLst/>
              <a:defRPr/>
            </a:pP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Enable mobile workforce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while minimizing </a:t>
            </a:r>
            <a:b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29"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development redundancy   </a:t>
            </a:r>
          </a:p>
        </p:txBody>
      </p:sp>
      <p:sp>
        <p:nvSpPr>
          <p:cNvPr id="186" name="TextBox 185">
            <a:extLst>
              <a:ext uri="{FF2B5EF4-FFF2-40B4-BE49-F238E27FC236}">
                <a16:creationId xmlns:a16="http://schemas.microsoft.com/office/drawing/2014/main" id="{39507136-697D-4D5F-8034-D4E89946F148}"/>
              </a:ext>
            </a:extLst>
          </p:cNvPr>
          <p:cNvSpPr txBox="1"/>
          <p:nvPr/>
        </p:nvSpPr>
        <p:spPr>
          <a:xfrm>
            <a:off x="2427934" y="1898519"/>
            <a:ext cx="4626009" cy="4667969"/>
          </a:xfrm>
          <a:prstGeom prst="rect">
            <a:avLst/>
          </a:prstGeom>
          <a:noFill/>
        </p:spPr>
        <p:txBody>
          <a:bodyPr wrap="square" lIns="179285" tIns="143428" rIns="179285" bIns="143428" rtlCol="0">
            <a:noAutofit/>
          </a:bodyPr>
          <a:lstStyle/>
          <a:p>
            <a:pPr marL="0" marR="0" lvl="0" indent="0" algn="l" defTabSz="914314" rtl="0" eaLnBrk="1" fontAlgn="auto" latinLnBrk="0" hangingPunct="1">
              <a:lnSpc>
                <a:spcPct val="90000"/>
              </a:lnSpc>
              <a:spcBef>
                <a:spcPts val="0"/>
              </a:spcBef>
              <a:spcAft>
                <a:spcPts val="1176"/>
              </a:spcAft>
              <a:buClr>
                <a:srgbClr val="0078D7"/>
              </a:buClr>
              <a:buSzTx/>
              <a:buFontTx/>
              <a:buNone/>
              <a:tabLst/>
              <a:defRPr/>
            </a:pPr>
            <a:r>
              <a:rPr kumimoji="0" lang="en-US" sz="1961"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For developers</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Deliver reliable </a:t>
            </a:r>
            <a:b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 experience</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Leverage existing, </a:t>
            </a:r>
            <a:b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on premises data </a:t>
            </a:r>
          </a:p>
          <a:p>
            <a:pPr marL="280121" marR="0" lvl="0" indent="-280121" algn="l" defTabSz="914314" rtl="0" eaLnBrk="1" fontAlgn="auto" latinLnBrk="0" hangingPunct="1">
              <a:lnSpc>
                <a:spcPct val="100000"/>
              </a:lnSpc>
              <a:spcBef>
                <a:spcPts val="0"/>
              </a:spcBef>
              <a:spcAft>
                <a:spcPts val="588"/>
              </a:spcAft>
              <a:buClr>
                <a:srgbClr val="0078D7"/>
              </a:buClr>
              <a:buSzTx/>
              <a:buFont typeface="Wingdings" panose="05000000000000000000" pitchFamily="2" charset="2"/>
              <a:buChar char="ü"/>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Connect to business</a:t>
            </a:r>
          </a:p>
          <a:p>
            <a:pPr marL="0" marR="0" lvl="0" indent="0" algn="l" defTabSz="914314" rtl="0" eaLnBrk="1" fontAlgn="auto" latinLnBrk="0" hangingPunct="1">
              <a:lnSpc>
                <a:spcPct val="90000"/>
              </a:lnSpc>
              <a:spcBef>
                <a:spcPts val="0"/>
              </a:spcBef>
              <a:spcAft>
                <a:spcPts val="2941"/>
              </a:spcAft>
              <a:buClr>
                <a:srgbClr val="0078D7"/>
              </a:buClr>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processes </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Simplify corporate </a:t>
            </a:r>
            <a:b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identity integration</a:t>
            </a:r>
          </a:p>
          <a:p>
            <a:pPr marL="280121" marR="0" lvl="0" indent="-280121" algn="l" defTabSz="914314" rtl="0" eaLnBrk="1" fontAlgn="auto" latinLnBrk="0" hangingPunct="1">
              <a:lnSpc>
                <a:spcPct val="90000"/>
              </a:lnSpc>
              <a:spcBef>
                <a:spcPts val="0"/>
              </a:spcBef>
              <a:spcAft>
                <a:spcPts val="2941"/>
              </a:spcAft>
              <a:buClr>
                <a:srgbClr val="0078D7"/>
              </a:buClr>
              <a:buSzTx/>
              <a:buFont typeface="Wingdings" panose="05000000000000000000" pitchFamily="2" charset="2"/>
              <a:buChar char="ü"/>
              <a:tabLst/>
              <a:defRPr/>
            </a:pPr>
            <a:endPar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13" name="TextBox 312">
            <a:extLst>
              <a:ext uri="{FF2B5EF4-FFF2-40B4-BE49-F238E27FC236}">
                <a16:creationId xmlns:a16="http://schemas.microsoft.com/office/drawing/2014/main" id="{AFF16CCA-1520-4C7B-95BD-7BDA20BE570D}"/>
              </a:ext>
            </a:extLst>
          </p:cNvPr>
          <p:cNvSpPr txBox="1"/>
          <p:nvPr/>
        </p:nvSpPr>
        <p:spPr>
          <a:xfrm>
            <a:off x="4494939" y="2705876"/>
            <a:ext cx="817074"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High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availability</a:t>
            </a:r>
          </a:p>
        </p:txBody>
      </p:sp>
      <p:sp>
        <p:nvSpPr>
          <p:cNvPr id="315" name="TextBox 314">
            <a:extLst>
              <a:ext uri="{FF2B5EF4-FFF2-40B4-BE49-F238E27FC236}">
                <a16:creationId xmlns:a16="http://schemas.microsoft.com/office/drawing/2014/main" id="{8882FA4E-DFBD-40A6-85E1-93CF97B6FF4E}"/>
              </a:ext>
            </a:extLst>
          </p:cNvPr>
          <p:cNvSpPr txBox="1"/>
          <p:nvPr/>
        </p:nvSpPr>
        <p:spPr>
          <a:xfrm>
            <a:off x="5548585" y="2705876"/>
            <a:ext cx="875218"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Backup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restore</a:t>
            </a:r>
          </a:p>
        </p:txBody>
      </p:sp>
      <p:sp>
        <p:nvSpPr>
          <p:cNvPr id="323" name="TextBox 322">
            <a:extLst>
              <a:ext uri="{FF2B5EF4-FFF2-40B4-BE49-F238E27FC236}">
                <a16:creationId xmlns:a16="http://schemas.microsoft.com/office/drawing/2014/main" id="{79BAE895-0A11-41E4-A1D4-3B69BE91E178}"/>
              </a:ext>
            </a:extLst>
          </p:cNvPr>
          <p:cNvSpPr txBox="1"/>
          <p:nvPr/>
        </p:nvSpPr>
        <p:spPr>
          <a:xfrm>
            <a:off x="10599990" y="3535730"/>
            <a:ext cx="1434280" cy="387447"/>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Monitoring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29"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diagnostic</a:t>
            </a:r>
          </a:p>
        </p:txBody>
      </p:sp>
      <p:grpSp>
        <p:nvGrpSpPr>
          <p:cNvPr id="327" name="Group 326">
            <a:extLst>
              <a:ext uri="{FF2B5EF4-FFF2-40B4-BE49-F238E27FC236}">
                <a16:creationId xmlns:a16="http://schemas.microsoft.com/office/drawing/2014/main" id="{12937F75-BCED-449D-AAC2-04FF371AE8C5}"/>
              </a:ext>
            </a:extLst>
          </p:cNvPr>
          <p:cNvGrpSpPr>
            <a:grpSpLocks noChangeAspect="1"/>
          </p:cNvGrpSpPr>
          <p:nvPr/>
        </p:nvGrpSpPr>
        <p:grpSpPr>
          <a:xfrm>
            <a:off x="11120040" y="3158813"/>
            <a:ext cx="394183" cy="358570"/>
            <a:chOff x="4048125" y="3987800"/>
            <a:chExt cx="773113" cy="703263"/>
          </a:xfrm>
          <a:solidFill>
            <a:schemeClr val="accent1"/>
          </a:solidFill>
        </p:grpSpPr>
        <p:sp>
          <p:nvSpPr>
            <p:cNvPr id="331" name="Freeform 20">
              <a:extLst>
                <a:ext uri="{FF2B5EF4-FFF2-40B4-BE49-F238E27FC236}">
                  <a16:creationId xmlns:a16="http://schemas.microsoft.com/office/drawing/2014/main" id="{F1605767-CDA3-4BAE-8D71-7341F18AFC35}"/>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332" name="Freeform 21">
              <a:extLst>
                <a:ext uri="{FF2B5EF4-FFF2-40B4-BE49-F238E27FC236}">
                  <a16:creationId xmlns:a16="http://schemas.microsoft.com/office/drawing/2014/main" id="{CB38483A-BB33-4A6D-9092-8EA30248CC1D}"/>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334" name="Freeform 22">
              <a:extLst>
                <a:ext uri="{FF2B5EF4-FFF2-40B4-BE49-F238E27FC236}">
                  <a16:creationId xmlns:a16="http://schemas.microsoft.com/office/drawing/2014/main" id="{B018D8D3-FFD1-4B25-9C08-D40B896826EB}"/>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335" name="Rectangle 23">
              <a:extLst>
                <a:ext uri="{FF2B5EF4-FFF2-40B4-BE49-F238E27FC236}">
                  <a16:creationId xmlns:a16="http://schemas.microsoft.com/office/drawing/2014/main" id="{19AFB97D-6B4C-4407-980D-AAB60D0A278E}"/>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sp>
        <p:nvSpPr>
          <p:cNvPr id="381" name="Freeform 28">
            <a:extLst>
              <a:ext uri="{FF2B5EF4-FFF2-40B4-BE49-F238E27FC236}">
                <a16:creationId xmlns:a16="http://schemas.microsoft.com/office/drawing/2014/main" id="{5E665723-A30E-4046-B53F-84AC9E957CEE}"/>
              </a:ext>
            </a:extLst>
          </p:cNvPr>
          <p:cNvSpPr>
            <a:spLocks noChangeAspect="1" noEditPoints="1"/>
          </p:cNvSpPr>
          <p:nvPr/>
        </p:nvSpPr>
        <p:spPr bwMode="gray">
          <a:xfrm>
            <a:off x="10252003" y="2232442"/>
            <a:ext cx="337178" cy="35857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chemeClr val="accent1"/>
          </a:solidFill>
          <a:ln>
            <a:noFill/>
          </a:ln>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382" name="TextBox 381">
            <a:extLst>
              <a:ext uri="{FF2B5EF4-FFF2-40B4-BE49-F238E27FC236}">
                <a16:creationId xmlns:a16="http://schemas.microsoft.com/office/drawing/2014/main" id="{4230C8BB-E171-4E72-BC97-B3ECF89E0D16}"/>
              </a:ext>
            </a:extLst>
          </p:cNvPr>
          <p:cNvSpPr txBox="1"/>
          <p:nvPr/>
        </p:nvSpPr>
        <p:spPr>
          <a:xfrm>
            <a:off x="10115773" y="2644923"/>
            <a:ext cx="609636"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Global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scale</a:t>
            </a:r>
          </a:p>
        </p:txBody>
      </p:sp>
      <p:sp>
        <p:nvSpPr>
          <p:cNvPr id="389" name="TextBox 388">
            <a:extLst>
              <a:ext uri="{FF2B5EF4-FFF2-40B4-BE49-F238E27FC236}">
                <a16:creationId xmlns:a16="http://schemas.microsoft.com/office/drawing/2014/main" id="{8C2A9110-5D8E-4FAC-9189-1C672463F84D}"/>
              </a:ext>
            </a:extLst>
          </p:cNvPr>
          <p:cNvSpPr txBox="1"/>
          <p:nvPr/>
        </p:nvSpPr>
        <p:spPr>
          <a:xfrm>
            <a:off x="11034314" y="2644924"/>
            <a:ext cx="565635"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Clone </a:t>
            </a:r>
          </a:p>
        </p:txBody>
      </p:sp>
      <p:pic>
        <p:nvPicPr>
          <p:cNvPr id="390" name="Picture 389">
            <a:extLst>
              <a:ext uri="{FF2B5EF4-FFF2-40B4-BE49-F238E27FC236}">
                <a16:creationId xmlns:a16="http://schemas.microsoft.com/office/drawing/2014/main" id="{0DA2E03C-4B1F-4F99-8A11-14556ABB341B}"/>
              </a:ext>
            </a:extLst>
          </p:cNvPr>
          <p:cNvPicPr>
            <a:picLocks noChangeAspect="1"/>
          </p:cNvPicPr>
          <p:nvPr/>
        </p:nvPicPr>
        <p:blipFill>
          <a:blip r:embed="rId3"/>
          <a:stretch>
            <a:fillRect/>
          </a:stretch>
        </p:blipFill>
        <p:spPr>
          <a:xfrm>
            <a:off x="11145887" y="2232442"/>
            <a:ext cx="342486" cy="358570"/>
          </a:xfrm>
          <a:prstGeom prst="rect">
            <a:avLst/>
          </a:prstGeom>
        </p:spPr>
      </p:pic>
      <p:cxnSp>
        <p:nvCxnSpPr>
          <p:cNvPr id="394" name="Straight Connector 393">
            <a:extLst>
              <a:ext uri="{FF2B5EF4-FFF2-40B4-BE49-F238E27FC236}">
                <a16:creationId xmlns:a16="http://schemas.microsoft.com/office/drawing/2014/main" id="{2899C86E-957D-4BED-9E71-9EF278AA187D}"/>
              </a:ext>
            </a:extLst>
          </p:cNvPr>
          <p:cNvCxnSpPr>
            <a:cxnSpLocks/>
          </p:cNvCxnSpPr>
          <p:nvPr/>
        </p:nvCxnSpPr>
        <p:spPr>
          <a:xfrm>
            <a:off x="2937421" y="3147154"/>
            <a:ext cx="366068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7D2642E9-7CEA-443A-B5C3-D66A46FB0C4C}"/>
              </a:ext>
            </a:extLst>
          </p:cNvPr>
          <p:cNvCxnSpPr/>
          <p:nvPr/>
        </p:nvCxnSpPr>
        <p:spPr>
          <a:xfrm>
            <a:off x="2427934" y="1898519"/>
            <a:ext cx="0" cy="4667969"/>
          </a:xfrm>
          <a:prstGeom prst="line">
            <a:avLst/>
          </a:prstGeom>
          <a:solidFill>
            <a:schemeClr val="bg2"/>
          </a:solid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6" name="Straight Connector 395">
            <a:extLst>
              <a:ext uri="{FF2B5EF4-FFF2-40B4-BE49-F238E27FC236}">
                <a16:creationId xmlns:a16="http://schemas.microsoft.com/office/drawing/2014/main" id="{BEA16AAF-0788-4AD4-BE77-3E31ECDBD461}"/>
              </a:ext>
            </a:extLst>
          </p:cNvPr>
          <p:cNvCxnSpPr/>
          <p:nvPr/>
        </p:nvCxnSpPr>
        <p:spPr>
          <a:xfrm>
            <a:off x="6983173" y="1898519"/>
            <a:ext cx="0" cy="4667969"/>
          </a:xfrm>
          <a:prstGeom prst="line">
            <a:avLst/>
          </a:prstGeom>
          <a:solidFill>
            <a:schemeClr val="bg2"/>
          </a:solid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9" name="Straight Connector 398">
            <a:extLst>
              <a:ext uri="{FF2B5EF4-FFF2-40B4-BE49-F238E27FC236}">
                <a16:creationId xmlns:a16="http://schemas.microsoft.com/office/drawing/2014/main" id="{E1341007-22D3-468E-B9BB-0D1CFE072936}"/>
              </a:ext>
            </a:extLst>
          </p:cNvPr>
          <p:cNvCxnSpPr>
            <a:cxnSpLocks/>
          </p:cNvCxnSpPr>
          <p:nvPr/>
        </p:nvCxnSpPr>
        <p:spPr>
          <a:xfrm>
            <a:off x="7460098" y="3029778"/>
            <a:ext cx="428072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64D3E0D5-769D-4CBD-B7FB-2B4840493DB4}"/>
              </a:ext>
            </a:extLst>
          </p:cNvPr>
          <p:cNvCxnSpPr>
            <a:cxnSpLocks/>
          </p:cNvCxnSpPr>
          <p:nvPr/>
        </p:nvCxnSpPr>
        <p:spPr>
          <a:xfrm>
            <a:off x="7460098" y="4004646"/>
            <a:ext cx="428072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C65D3AB5-659A-4D63-88B3-139C852A2C36}"/>
              </a:ext>
            </a:extLst>
          </p:cNvPr>
          <p:cNvCxnSpPr>
            <a:cxnSpLocks/>
          </p:cNvCxnSpPr>
          <p:nvPr/>
        </p:nvCxnSpPr>
        <p:spPr>
          <a:xfrm>
            <a:off x="7408554" y="4952906"/>
            <a:ext cx="4280727" cy="0"/>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3" name="TextBox 542">
            <a:extLst>
              <a:ext uri="{FF2B5EF4-FFF2-40B4-BE49-F238E27FC236}">
                <a16:creationId xmlns:a16="http://schemas.microsoft.com/office/drawing/2014/main" id="{75358832-98E0-41B5-94F7-650BE515D0C2}"/>
              </a:ext>
            </a:extLst>
          </p:cNvPr>
          <p:cNvSpPr txBox="1"/>
          <p:nvPr/>
        </p:nvSpPr>
        <p:spPr>
          <a:xfrm>
            <a:off x="10063914" y="3525928"/>
            <a:ext cx="713355" cy="387447"/>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Auto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patching</a:t>
            </a:r>
          </a:p>
        </p:txBody>
      </p:sp>
      <p:pic>
        <p:nvPicPr>
          <p:cNvPr id="544" name="Picture 543">
            <a:extLst>
              <a:ext uri="{FF2B5EF4-FFF2-40B4-BE49-F238E27FC236}">
                <a16:creationId xmlns:a16="http://schemas.microsoft.com/office/drawing/2014/main" id="{9975BBBD-DE6F-44E0-AD21-77521941C6CD}"/>
              </a:ext>
            </a:extLst>
          </p:cNvPr>
          <p:cNvPicPr>
            <a:picLocks noChangeAspect="1"/>
          </p:cNvPicPr>
          <p:nvPr/>
        </p:nvPicPr>
        <p:blipFill>
          <a:blip r:embed="rId4"/>
          <a:stretch>
            <a:fillRect/>
          </a:stretch>
        </p:blipFill>
        <p:spPr>
          <a:xfrm>
            <a:off x="10220886" y="3182309"/>
            <a:ext cx="399409" cy="358570"/>
          </a:xfrm>
          <a:prstGeom prst="rect">
            <a:avLst/>
          </a:prstGeom>
        </p:spPr>
      </p:pic>
      <p:sp>
        <p:nvSpPr>
          <p:cNvPr id="545" name="TextBox 544">
            <a:extLst>
              <a:ext uri="{FF2B5EF4-FFF2-40B4-BE49-F238E27FC236}">
                <a16:creationId xmlns:a16="http://schemas.microsoft.com/office/drawing/2014/main" id="{3F71C2DB-D3B4-499C-B635-1846833B57A8}"/>
              </a:ext>
            </a:extLst>
          </p:cNvPr>
          <p:cNvSpPr txBox="1"/>
          <p:nvPr/>
        </p:nvSpPr>
        <p:spPr>
          <a:xfrm>
            <a:off x="10806632" y="4428774"/>
            <a:ext cx="1020997" cy="370852"/>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85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sp>
        <p:nvSpPr>
          <p:cNvPr id="547" name="TextBox 546">
            <a:extLst>
              <a:ext uri="{FF2B5EF4-FFF2-40B4-BE49-F238E27FC236}">
                <a16:creationId xmlns:a16="http://schemas.microsoft.com/office/drawing/2014/main" id="{9651EA3E-B0F4-4E24-8214-945DF6E12A77}"/>
              </a:ext>
            </a:extLst>
          </p:cNvPr>
          <p:cNvSpPr txBox="1"/>
          <p:nvPr/>
        </p:nvSpPr>
        <p:spPr>
          <a:xfrm>
            <a:off x="10392921" y="4412180"/>
            <a:ext cx="463487"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WAF</a:t>
            </a:r>
          </a:p>
        </p:txBody>
      </p:sp>
      <p:sp>
        <p:nvSpPr>
          <p:cNvPr id="548" name="TextBox 547">
            <a:extLst>
              <a:ext uri="{FF2B5EF4-FFF2-40B4-BE49-F238E27FC236}">
                <a16:creationId xmlns:a16="http://schemas.microsoft.com/office/drawing/2014/main" id="{5E4C9BB3-5275-4C66-808D-D51BF2D0EFF8}"/>
              </a:ext>
            </a:extLst>
          </p:cNvPr>
          <p:cNvSpPr txBox="1"/>
          <p:nvPr/>
        </p:nvSpPr>
        <p:spPr>
          <a:xfrm>
            <a:off x="9610935" y="4428774"/>
            <a:ext cx="655210" cy="370852"/>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85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VPN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support</a:t>
            </a:r>
          </a:p>
        </p:txBody>
      </p:sp>
      <p:pic>
        <p:nvPicPr>
          <p:cNvPr id="551" name="Picture 550">
            <a:extLst>
              <a:ext uri="{FF2B5EF4-FFF2-40B4-BE49-F238E27FC236}">
                <a16:creationId xmlns:a16="http://schemas.microsoft.com/office/drawing/2014/main" id="{F672CEA0-E4FF-448D-8EC6-FD3DDD304BCA}"/>
              </a:ext>
            </a:extLst>
          </p:cNvPr>
          <p:cNvPicPr>
            <a:picLocks noChangeAspect="1"/>
          </p:cNvPicPr>
          <p:nvPr/>
        </p:nvPicPr>
        <p:blipFill>
          <a:blip r:embed="rId5"/>
          <a:stretch>
            <a:fillRect/>
          </a:stretch>
        </p:blipFill>
        <p:spPr>
          <a:xfrm>
            <a:off x="9769730" y="4049902"/>
            <a:ext cx="337623" cy="358570"/>
          </a:xfrm>
          <a:prstGeom prst="rect">
            <a:avLst/>
          </a:prstGeom>
        </p:spPr>
      </p:pic>
      <p:sp>
        <p:nvSpPr>
          <p:cNvPr id="554" name="TextBox 553">
            <a:extLst>
              <a:ext uri="{FF2B5EF4-FFF2-40B4-BE49-F238E27FC236}">
                <a16:creationId xmlns:a16="http://schemas.microsoft.com/office/drawing/2014/main" id="{58653A0A-CFF5-4594-BAFF-C4A149F15C0F}"/>
              </a:ext>
            </a:extLst>
          </p:cNvPr>
          <p:cNvSpPr txBox="1"/>
          <p:nvPr/>
        </p:nvSpPr>
        <p:spPr>
          <a:xfrm>
            <a:off x="4442383" y="3701338"/>
            <a:ext cx="1054368"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Express routes</a:t>
            </a:r>
          </a:p>
        </p:txBody>
      </p:sp>
      <p:sp>
        <p:nvSpPr>
          <p:cNvPr id="556" name="TextBox 555">
            <a:extLst>
              <a:ext uri="{FF2B5EF4-FFF2-40B4-BE49-F238E27FC236}">
                <a16:creationId xmlns:a16="http://schemas.microsoft.com/office/drawing/2014/main" id="{BEF1F58B-92FB-454E-9E10-F975E0618D1A}"/>
              </a:ext>
            </a:extLst>
          </p:cNvPr>
          <p:cNvSpPr txBox="1"/>
          <p:nvPr/>
        </p:nvSpPr>
        <p:spPr>
          <a:xfrm>
            <a:off x="5598872" y="4408589"/>
            <a:ext cx="774643"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Logic app</a:t>
            </a:r>
          </a:p>
        </p:txBody>
      </p:sp>
      <p:sp>
        <p:nvSpPr>
          <p:cNvPr id="557" name="TextBox 556">
            <a:extLst>
              <a:ext uri="{FF2B5EF4-FFF2-40B4-BE49-F238E27FC236}">
                <a16:creationId xmlns:a16="http://schemas.microsoft.com/office/drawing/2014/main" id="{AE8769B2-E64D-4027-AC9B-ADA4FF13D6A7}"/>
              </a:ext>
            </a:extLst>
          </p:cNvPr>
          <p:cNvSpPr txBox="1"/>
          <p:nvPr/>
        </p:nvSpPr>
        <p:spPr>
          <a:xfrm>
            <a:off x="5375722" y="3720892"/>
            <a:ext cx="1220946" cy="238093"/>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VNET integration</a:t>
            </a:r>
          </a:p>
        </p:txBody>
      </p:sp>
      <p:pic>
        <p:nvPicPr>
          <p:cNvPr id="561" name="Picture 560">
            <a:extLst>
              <a:ext uri="{FF2B5EF4-FFF2-40B4-BE49-F238E27FC236}">
                <a16:creationId xmlns:a16="http://schemas.microsoft.com/office/drawing/2014/main" id="{2868CF37-65C5-4314-9C1D-348C6AAB7B68}"/>
              </a:ext>
            </a:extLst>
          </p:cNvPr>
          <p:cNvPicPr>
            <a:picLocks noChangeAspect="1"/>
          </p:cNvPicPr>
          <p:nvPr/>
        </p:nvPicPr>
        <p:blipFill>
          <a:blip r:embed="rId6"/>
          <a:stretch>
            <a:fillRect/>
          </a:stretch>
        </p:blipFill>
        <p:spPr>
          <a:xfrm>
            <a:off x="4679520" y="3318489"/>
            <a:ext cx="580094" cy="358570"/>
          </a:xfrm>
          <a:prstGeom prst="rect">
            <a:avLst/>
          </a:prstGeom>
        </p:spPr>
      </p:pic>
      <p:sp>
        <p:nvSpPr>
          <p:cNvPr id="563" name="TextBox 562">
            <a:extLst>
              <a:ext uri="{FF2B5EF4-FFF2-40B4-BE49-F238E27FC236}">
                <a16:creationId xmlns:a16="http://schemas.microsoft.com/office/drawing/2014/main" id="{5A1B9626-CA67-4B3F-9E43-14A2359EEB4F}"/>
              </a:ext>
            </a:extLst>
          </p:cNvPr>
          <p:cNvSpPr txBox="1"/>
          <p:nvPr/>
        </p:nvSpPr>
        <p:spPr>
          <a:xfrm>
            <a:off x="5313958" y="5262560"/>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Corporate AAD</a:t>
            </a:r>
          </a:p>
        </p:txBody>
      </p:sp>
      <p:sp>
        <p:nvSpPr>
          <p:cNvPr id="565" name="Rectangle 564">
            <a:extLst>
              <a:ext uri="{FF2B5EF4-FFF2-40B4-BE49-F238E27FC236}">
                <a16:creationId xmlns:a16="http://schemas.microsoft.com/office/drawing/2014/main" id="{72CFCA95-5005-4971-B7C4-4A0E519E9E68}"/>
              </a:ext>
            </a:extLst>
          </p:cNvPr>
          <p:cNvSpPr/>
          <p:nvPr/>
        </p:nvSpPr>
        <p:spPr>
          <a:xfrm>
            <a:off x="10124867" y="5523363"/>
            <a:ext cx="627340" cy="389227"/>
          </a:xfrm>
          <a:prstGeom prst="rect">
            <a:avLst/>
          </a:prstGeom>
        </p:spPr>
        <p:txBody>
          <a:bodyPr wrap="squar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Offline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sync</a:t>
            </a:r>
          </a:p>
        </p:txBody>
      </p:sp>
      <p:sp>
        <p:nvSpPr>
          <p:cNvPr id="566" name="Rectangle 565">
            <a:extLst>
              <a:ext uri="{FF2B5EF4-FFF2-40B4-BE49-F238E27FC236}">
                <a16:creationId xmlns:a16="http://schemas.microsoft.com/office/drawing/2014/main" id="{8942499A-686C-4695-A094-76C6C225A6A7}"/>
              </a:ext>
            </a:extLst>
          </p:cNvPr>
          <p:cNvSpPr/>
          <p:nvPr/>
        </p:nvSpPr>
        <p:spPr>
          <a:xfrm>
            <a:off x="10868973" y="5523363"/>
            <a:ext cx="932208" cy="390876"/>
          </a:xfrm>
          <a:prstGeom prst="rect">
            <a:avLst/>
          </a:prstGeom>
        </p:spPr>
        <p:txBody>
          <a:bodyPr wrap="square">
            <a:spAutoFit/>
          </a:body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Push </a:t>
            </a:r>
            <a:b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notifications</a:t>
            </a:r>
          </a:p>
        </p:txBody>
      </p:sp>
      <p:pic>
        <p:nvPicPr>
          <p:cNvPr id="567" name="Picture 566">
            <a:extLst>
              <a:ext uri="{FF2B5EF4-FFF2-40B4-BE49-F238E27FC236}">
                <a16:creationId xmlns:a16="http://schemas.microsoft.com/office/drawing/2014/main" id="{9F79818D-03D6-400E-8948-BEFEB4F030C5}"/>
              </a:ext>
            </a:extLst>
          </p:cNvPr>
          <p:cNvPicPr>
            <a:picLocks noChangeAspect="1"/>
          </p:cNvPicPr>
          <p:nvPr/>
        </p:nvPicPr>
        <p:blipFill>
          <a:blip r:embed="rId7"/>
          <a:stretch>
            <a:fillRect/>
          </a:stretch>
        </p:blipFill>
        <p:spPr>
          <a:xfrm>
            <a:off x="11155931" y="5150081"/>
            <a:ext cx="358292" cy="358570"/>
          </a:xfrm>
          <a:prstGeom prst="rect">
            <a:avLst/>
          </a:prstGeom>
        </p:spPr>
      </p:pic>
      <p:pic>
        <p:nvPicPr>
          <p:cNvPr id="568" name="Picture 567">
            <a:extLst>
              <a:ext uri="{FF2B5EF4-FFF2-40B4-BE49-F238E27FC236}">
                <a16:creationId xmlns:a16="http://schemas.microsoft.com/office/drawing/2014/main" id="{42CDFDF4-5345-428E-98E5-3A3CD611E472}"/>
              </a:ext>
            </a:extLst>
          </p:cNvPr>
          <p:cNvPicPr>
            <a:picLocks noChangeAspect="1"/>
          </p:cNvPicPr>
          <p:nvPr/>
        </p:nvPicPr>
        <p:blipFill>
          <a:blip r:embed="rId8"/>
          <a:stretch>
            <a:fillRect/>
          </a:stretch>
        </p:blipFill>
        <p:spPr>
          <a:xfrm>
            <a:off x="10245172" y="5150081"/>
            <a:ext cx="386729" cy="358570"/>
          </a:xfrm>
          <a:prstGeom prst="rect">
            <a:avLst/>
          </a:prstGeom>
        </p:spPr>
      </p:pic>
      <p:cxnSp>
        <p:nvCxnSpPr>
          <p:cNvPr id="569" name="Straight Connector 568">
            <a:extLst>
              <a:ext uri="{FF2B5EF4-FFF2-40B4-BE49-F238E27FC236}">
                <a16:creationId xmlns:a16="http://schemas.microsoft.com/office/drawing/2014/main" id="{2533989B-5B02-463E-AA53-7AC76ED36FC6}"/>
              </a:ext>
            </a:extLst>
          </p:cNvPr>
          <p:cNvCxnSpPr>
            <a:cxnSpLocks/>
          </p:cNvCxnSpPr>
          <p:nvPr/>
        </p:nvCxnSpPr>
        <p:spPr>
          <a:xfrm flipV="1">
            <a:off x="2917077" y="3950701"/>
            <a:ext cx="3698770" cy="9801"/>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0" name="Group 4">
            <a:extLst>
              <a:ext uri="{FF2B5EF4-FFF2-40B4-BE49-F238E27FC236}">
                <a16:creationId xmlns:a16="http://schemas.microsoft.com/office/drawing/2014/main" id="{D3D40BE7-0169-415E-9A93-DDFE9B892449}"/>
              </a:ext>
            </a:extLst>
          </p:cNvPr>
          <p:cNvGrpSpPr>
            <a:grpSpLocks noChangeAspect="1"/>
          </p:cNvGrpSpPr>
          <p:nvPr/>
        </p:nvGrpSpPr>
        <p:grpSpPr bwMode="auto">
          <a:xfrm>
            <a:off x="10445653" y="4053482"/>
            <a:ext cx="358024" cy="354990"/>
            <a:chOff x="2482" y="821"/>
            <a:chExt cx="2714" cy="2691"/>
          </a:xfrm>
          <a:solidFill>
            <a:schemeClr val="tx2"/>
          </a:solidFill>
        </p:grpSpPr>
        <p:sp>
          <p:nvSpPr>
            <p:cNvPr id="201" name="Freeform 6">
              <a:extLst>
                <a:ext uri="{FF2B5EF4-FFF2-40B4-BE49-F238E27FC236}">
                  <a16:creationId xmlns:a16="http://schemas.microsoft.com/office/drawing/2014/main" id="{1B44F6D9-AD4C-42DA-834A-ADDE340093AC}"/>
                </a:ext>
              </a:extLst>
            </p:cNvPr>
            <p:cNvSpPr>
              <a:spLocks/>
            </p:cNvSpPr>
            <p:nvPr/>
          </p:nvSpPr>
          <p:spPr bwMode="auto">
            <a:xfrm>
              <a:off x="2482" y="2992"/>
              <a:ext cx="1671" cy="518"/>
            </a:xfrm>
            <a:custGeom>
              <a:avLst/>
              <a:gdLst>
                <a:gd name="T0" fmla="*/ 0 w 888"/>
                <a:gd name="T1" fmla="*/ 46 h 276"/>
                <a:gd name="T2" fmla="*/ 18 w 888"/>
                <a:gd name="T3" fmla="*/ 16 h 276"/>
                <a:gd name="T4" fmla="*/ 57 w 888"/>
                <a:gd name="T5" fmla="*/ 0 h 276"/>
                <a:gd name="T6" fmla="*/ 68 w 888"/>
                <a:gd name="T7" fmla="*/ 0 h 276"/>
                <a:gd name="T8" fmla="*/ 824 w 888"/>
                <a:gd name="T9" fmla="*/ 0 h 276"/>
                <a:gd name="T10" fmla="*/ 867 w 888"/>
                <a:gd name="T11" fmla="*/ 12 h 276"/>
                <a:gd name="T12" fmla="*/ 888 w 888"/>
                <a:gd name="T13" fmla="*/ 53 h 276"/>
                <a:gd name="T14" fmla="*/ 888 w 888"/>
                <a:gd name="T15" fmla="*/ 223 h 276"/>
                <a:gd name="T16" fmla="*/ 833 w 888"/>
                <a:gd name="T17" fmla="*/ 276 h 276"/>
                <a:gd name="T18" fmla="*/ 823 w 888"/>
                <a:gd name="T19" fmla="*/ 276 h 276"/>
                <a:gd name="T20" fmla="*/ 65 w 888"/>
                <a:gd name="T21" fmla="*/ 276 h 276"/>
                <a:gd name="T22" fmla="*/ 2 w 888"/>
                <a:gd name="T23" fmla="*/ 233 h 276"/>
                <a:gd name="T24" fmla="*/ 0 w 888"/>
                <a:gd name="T25" fmla="*/ 230 h 276"/>
                <a:gd name="T26" fmla="*/ 0 w 888"/>
                <a:gd name="T27" fmla="*/ 4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8" h="276">
                  <a:moveTo>
                    <a:pt x="0" y="46"/>
                  </a:moveTo>
                  <a:cubicBezTo>
                    <a:pt x="6" y="36"/>
                    <a:pt x="11" y="25"/>
                    <a:pt x="18" y="16"/>
                  </a:cubicBezTo>
                  <a:cubicBezTo>
                    <a:pt x="28" y="4"/>
                    <a:pt x="42" y="0"/>
                    <a:pt x="57" y="0"/>
                  </a:cubicBezTo>
                  <a:cubicBezTo>
                    <a:pt x="61" y="0"/>
                    <a:pt x="64" y="0"/>
                    <a:pt x="68" y="0"/>
                  </a:cubicBezTo>
                  <a:cubicBezTo>
                    <a:pt x="320" y="0"/>
                    <a:pt x="572" y="0"/>
                    <a:pt x="824" y="0"/>
                  </a:cubicBezTo>
                  <a:cubicBezTo>
                    <a:pt x="839" y="0"/>
                    <a:pt x="854" y="2"/>
                    <a:pt x="867" y="12"/>
                  </a:cubicBezTo>
                  <a:cubicBezTo>
                    <a:pt x="880" y="23"/>
                    <a:pt x="888" y="36"/>
                    <a:pt x="888" y="53"/>
                  </a:cubicBezTo>
                  <a:cubicBezTo>
                    <a:pt x="888" y="110"/>
                    <a:pt x="888" y="167"/>
                    <a:pt x="888" y="223"/>
                  </a:cubicBezTo>
                  <a:cubicBezTo>
                    <a:pt x="887" y="252"/>
                    <a:pt x="863" y="275"/>
                    <a:pt x="833" y="276"/>
                  </a:cubicBezTo>
                  <a:cubicBezTo>
                    <a:pt x="830" y="276"/>
                    <a:pt x="827" y="276"/>
                    <a:pt x="823" y="276"/>
                  </a:cubicBezTo>
                  <a:cubicBezTo>
                    <a:pt x="571" y="276"/>
                    <a:pt x="318" y="276"/>
                    <a:pt x="65" y="276"/>
                  </a:cubicBezTo>
                  <a:cubicBezTo>
                    <a:pt x="30" y="276"/>
                    <a:pt x="14" y="265"/>
                    <a:pt x="2" y="233"/>
                  </a:cubicBezTo>
                  <a:cubicBezTo>
                    <a:pt x="2" y="232"/>
                    <a:pt x="1" y="231"/>
                    <a:pt x="0" y="230"/>
                  </a:cubicBezTo>
                  <a:cubicBezTo>
                    <a:pt x="0" y="168"/>
                    <a:pt x="0" y="107"/>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7">
              <a:extLst>
                <a:ext uri="{FF2B5EF4-FFF2-40B4-BE49-F238E27FC236}">
                  <a16:creationId xmlns:a16="http://schemas.microsoft.com/office/drawing/2014/main" id="{9BB78A0C-4946-4E16-9D1C-69F48D404610}"/>
                </a:ext>
              </a:extLst>
            </p:cNvPr>
            <p:cNvSpPr>
              <a:spLocks/>
            </p:cNvSpPr>
            <p:nvPr/>
          </p:nvSpPr>
          <p:spPr bwMode="auto">
            <a:xfrm>
              <a:off x="3527" y="2366"/>
              <a:ext cx="1669" cy="520"/>
            </a:xfrm>
            <a:custGeom>
              <a:avLst/>
              <a:gdLst>
                <a:gd name="T0" fmla="*/ 887 w 887"/>
                <a:gd name="T1" fmla="*/ 231 h 277"/>
                <a:gd name="T2" fmla="*/ 884 w 887"/>
                <a:gd name="T3" fmla="*/ 238 h 277"/>
                <a:gd name="T4" fmla="*/ 840 w 887"/>
                <a:gd name="T5" fmla="*/ 276 h 277"/>
                <a:gd name="T6" fmla="*/ 824 w 887"/>
                <a:gd name="T7" fmla="*/ 277 h 277"/>
                <a:gd name="T8" fmla="*/ 61 w 887"/>
                <a:gd name="T9" fmla="*/ 277 h 277"/>
                <a:gd name="T10" fmla="*/ 1 w 887"/>
                <a:gd name="T11" fmla="*/ 234 h 277"/>
                <a:gd name="T12" fmla="*/ 0 w 887"/>
                <a:gd name="T13" fmla="*/ 217 h 277"/>
                <a:gd name="T14" fmla="*/ 0 w 887"/>
                <a:gd name="T15" fmla="*/ 62 h 277"/>
                <a:gd name="T16" fmla="*/ 61 w 887"/>
                <a:gd name="T17" fmla="*/ 1 h 277"/>
                <a:gd name="T18" fmla="*/ 606 w 887"/>
                <a:gd name="T19" fmla="*/ 1 h 277"/>
                <a:gd name="T20" fmla="*/ 826 w 887"/>
                <a:gd name="T21" fmla="*/ 0 h 277"/>
                <a:gd name="T22" fmla="*/ 883 w 887"/>
                <a:gd name="T23" fmla="*/ 35 h 277"/>
                <a:gd name="T24" fmla="*/ 887 w 887"/>
                <a:gd name="T25" fmla="*/ 46 h 277"/>
                <a:gd name="T26" fmla="*/ 887 w 887"/>
                <a:gd name="T27" fmla="*/ 23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7" h="277">
                  <a:moveTo>
                    <a:pt x="887" y="231"/>
                  </a:moveTo>
                  <a:cubicBezTo>
                    <a:pt x="886" y="234"/>
                    <a:pt x="885" y="236"/>
                    <a:pt x="884" y="238"/>
                  </a:cubicBezTo>
                  <a:cubicBezTo>
                    <a:pt x="877" y="259"/>
                    <a:pt x="862" y="272"/>
                    <a:pt x="840" y="276"/>
                  </a:cubicBezTo>
                  <a:cubicBezTo>
                    <a:pt x="835" y="276"/>
                    <a:pt x="830" y="277"/>
                    <a:pt x="824" y="277"/>
                  </a:cubicBezTo>
                  <a:cubicBezTo>
                    <a:pt x="570" y="277"/>
                    <a:pt x="315" y="277"/>
                    <a:pt x="61" y="277"/>
                  </a:cubicBezTo>
                  <a:cubicBezTo>
                    <a:pt x="29" y="277"/>
                    <a:pt x="8" y="261"/>
                    <a:pt x="1" y="234"/>
                  </a:cubicBezTo>
                  <a:cubicBezTo>
                    <a:pt x="0" y="228"/>
                    <a:pt x="0" y="222"/>
                    <a:pt x="0" y="217"/>
                  </a:cubicBezTo>
                  <a:cubicBezTo>
                    <a:pt x="0" y="165"/>
                    <a:pt x="0" y="113"/>
                    <a:pt x="0" y="62"/>
                  </a:cubicBezTo>
                  <a:cubicBezTo>
                    <a:pt x="0" y="23"/>
                    <a:pt x="22" y="1"/>
                    <a:pt x="61" y="1"/>
                  </a:cubicBezTo>
                  <a:cubicBezTo>
                    <a:pt x="243" y="1"/>
                    <a:pt x="424" y="1"/>
                    <a:pt x="606" y="1"/>
                  </a:cubicBezTo>
                  <a:cubicBezTo>
                    <a:pt x="679" y="1"/>
                    <a:pt x="753" y="1"/>
                    <a:pt x="826" y="0"/>
                  </a:cubicBezTo>
                  <a:cubicBezTo>
                    <a:pt x="852" y="0"/>
                    <a:pt x="872" y="10"/>
                    <a:pt x="883" y="35"/>
                  </a:cubicBezTo>
                  <a:cubicBezTo>
                    <a:pt x="884" y="38"/>
                    <a:pt x="886" y="42"/>
                    <a:pt x="887" y="46"/>
                  </a:cubicBezTo>
                  <a:cubicBezTo>
                    <a:pt x="887" y="108"/>
                    <a:pt x="887" y="170"/>
                    <a:pt x="887" y="231"/>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8">
              <a:extLst>
                <a:ext uri="{FF2B5EF4-FFF2-40B4-BE49-F238E27FC236}">
                  <a16:creationId xmlns:a16="http://schemas.microsoft.com/office/drawing/2014/main" id="{54E946FC-2552-430E-BD4E-B89236669F42}"/>
                </a:ext>
              </a:extLst>
            </p:cNvPr>
            <p:cNvSpPr>
              <a:spLocks/>
            </p:cNvSpPr>
            <p:nvPr/>
          </p:nvSpPr>
          <p:spPr bwMode="auto">
            <a:xfrm>
              <a:off x="4259" y="2992"/>
              <a:ext cx="937" cy="520"/>
            </a:xfrm>
            <a:custGeom>
              <a:avLst/>
              <a:gdLst>
                <a:gd name="T0" fmla="*/ 498 w 498"/>
                <a:gd name="T1" fmla="*/ 230 h 277"/>
                <a:gd name="T2" fmla="*/ 493 w 498"/>
                <a:gd name="T3" fmla="*/ 244 h 277"/>
                <a:gd name="T4" fmla="*/ 442 w 498"/>
                <a:gd name="T5" fmla="*/ 276 h 277"/>
                <a:gd name="T6" fmla="*/ 371 w 498"/>
                <a:gd name="T7" fmla="*/ 276 h 277"/>
                <a:gd name="T8" fmla="*/ 59 w 498"/>
                <a:gd name="T9" fmla="*/ 276 h 277"/>
                <a:gd name="T10" fmla="*/ 2 w 498"/>
                <a:gd name="T11" fmla="*/ 234 h 277"/>
                <a:gd name="T12" fmla="*/ 0 w 498"/>
                <a:gd name="T13" fmla="*/ 199 h 277"/>
                <a:gd name="T14" fmla="*/ 1 w 498"/>
                <a:gd name="T15" fmla="*/ 57 h 277"/>
                <a:gd name="T16" fmla="*/ 40 w 498"/>
                <a:gd name="T17" fmla="*/ 2 h 277"/>
                <a:gd name="T18" fmla="*/ 61 w 498"/>
                <a:gd name="T19" fmla="*/ 0 h 277"/>
                <a:gd name="T20" fmla="*/ 437 w 498"/>
                <a:gd name="T21" fmla="*/ 0 h 277"/>
                <a:gd name="T22" fmla="*/ 496 w 498"/>
                <a:gd name="T23" fmla="*/ 42 h 277"/>
                <a:gd name="T24" fmla="*/ 498 w 498"/>
                <a:gd name="T25" fmla="*/ 46 h 277"/>
                <a:gd name="T26" fmla="*/ 498 w 498"/>
                <a:gd name="T27" fmla="*/ 23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498" y="230"/>
                  </a:moveTo>
                  <a:cubicBezTo>
                    <a:pt x="497" y="234"/>
                    <a:pt x="495" y="239"/>
                    <a:pt x="493" y="244"/>
                  </a:cubicBezTo>
                  <a:cubicBezTo>
                    <a:pt x="483" y="265"/>
                    <a:pt x="465" y="275"/>
                    <a:pt x="442" y="276"/>
                  </a:cubicBezTo>
                  <a:cubicBezTo>
                    <a:pt x="418" y="277"/>
                    <a:pt x="394" y="276"/>
                    <a:pt x="371" y="276"/>
                  </a:cubicBezTo>
                  <a:cubicBezTo>
                    <a:pt x="267" y="276"/>
                    <a:pt x="163" y="276"/>
                    <a:pt x="59" y="276"/>
                  </a:cubicBezTo>
                  <a:cubicBezTo>
                    <a:pt x="31" y="276"/>
                    <a:pt x="8" y="260"/>
                    <a:pt x="2" y="234"/>
                  </a:cubicBezTo>
                  <a:cubicBezTo>
                    <a:pt x="0" y="223"/>
                    <a:pt x="0" y="211"/>
                    <a:pt x="0" y="199"/>
                  </a:cubicBezTo>
                  <a:cubicBezTo>
                    <a:pt x="0" y="151"/>
                    <a:pt x="0" y="104"/>
                    <a:pt x="1" y="57"/>
                  </a:cubicBezTo>
                  <a:cubicBezTo>
                    <a:pt x="1" y="29"/>
                    <a:pt x="15" y="10"/>
                    <a:pt x="40" y="2"/>
                  </a:cubicBezTo>
                  <a:cubicBezTo>
                    <a:pt x="47" y="0"/>
                    <a:pt x="54" y="0"/>
                    <a:pt x="61" y="0"/>
                  </a:cubicBezTo>
                  <a:cubicBezTo>
                    <a:pt x="186" y="0"/>
                    <a:pt x="312" y="0"/>
                    <a:pt x="437" y="0"/>
                  </a:cubicBezTo>
                  <a:cubicBezTo>
                    <a:pt x="469" y="0"/>
                    <a:pt x="485" y="12"/>
                    <a:pt x="496" y="42"/>
                  </a:cubicBezTo>
                  <a:cubicBezTo>
                    <a:pt x="497" y="44"/>
                    <a:pt x="498" y="45"/>
                    <a:pt x="498" y="46"/>
                  </a:cubicBezTo>
                  <a:cubicBezTo>
                    <a:pt x="498" y="107"/>
                    <a:pt x="498" y="168"/>
                    <a:pt x="498" y="230"/>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9">
              <a:extLst>
                <a:ext uri="{FF2B5EF4-FFF2-40B4-BE49-F238E27FC236}">
                  <a16:creationId xmlns:a16="http://schemas.microsoft.com/office/drawing/2014/main" id="{2C20B0DA-637F-4834-AE61-8732F9EF0779}"/>
                </a:ext>
              </a:extLst>
            </p:cNvPr>
            <p:cNvSpPr>
              <a:spLocks/>
            </p:cNvSpPr>
            <p:nvPr/>
          </p:nvSpPr>
          <p:spPr bwMode="auto">
            <a:xfrm>
              <a:off x="2482" y="2366"/>
              <a:ext cx="937" cy="520"/>
            </a:xfrm>
            <a:custGeom>
              <a:avLst/>
              <a:gdLst>
                <a:gd name="T0" fmla="*/ 0 w 498"/>
                <a:gd name="T1" fmla="*/ 46 h 277"/>
                <a:gd name="T2" fmla="*/ 3 w 498"/>
                <a:gd name="T3" fmla="*/ 39 h 277"/>
                <a:gd name="T4" fmla="*/ 47 w 498"/>
                <a:gd name="T5" fmla="*/ 2 h 277"/>
                <a:gd name="T6" fmla="*/ 64 w 498"/>
                <a:gd name="T7" fmla="*/ 1 h 277"/>
                <a:gd name="T8" fmla="*/ 436 w 498"/>
                <a:gd name="T9" fmla="*/ 0 h 277"/>
                <a:gd name="T10" fmla="*/ 493 w 498"/>
                <a:gd name="T11" fmla="*/ 33 h 277"/>
                <a:gd name="T12" fmla="*/ 498 w 498"/>
                <a:gd name="T13" fmla="*/ 58 h 277"/>
                <a:gd name="T14" fmla="*/ 498 w 498"/>
                <a:gd name="T15" fmla="*/ 218 h 277"/>
                <a:gd name="T16" fmla="*/ 440 w 498"/>
                <a:gd name="T17" fmla="*/ 277 h 277"/>
                <a:gd name="T18" fmla="*/ 384 w 498"/>
                <a:gd name="T19" fmla="*/ 277 h 277"/>
                <a:gd name="T20" fmla="*/ 62 w 498"/>
                <a:gd name="T21" fmla="*/ 277 h 277"/>
                <a:gd name="T22" fmla="*/ 5 w 498"/>
                <a:gd name="T23" fmla="*/ 244 h 277"/>
                <a:gd name="T24" fmla="*/ 0 w 498"/>
                <a:gd name="T25" fmla="*/ 231 h 277"/>
                <a:gd name="T26" fmla="*/ 0 w 498"/>
                <a:gd name="T27" fmla="*/ 4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8" h="277">
                  <a:moveTo>
                    <a:pt x="0" y="46"/>
                  </a:moveTo>
                  <a:cubicBezTo>
                    <a:pt x="1" y="44"/>
                    <a:pt x="3" y="41"/>
                    <a:pt x="3" y="39"/>
                  </a:cubicBezTo>
                  <a:cubicBezTo>
                    <a:pt x="11" y="18"/>
                    <a:pt x="25" y="5"/>
                    <a:pt x="47" y="2"/>
                  </a:cubicBezTo>
                  <a:cubicBezTo>
                    <a:pt x="52" y="1"/>
                    <a:pt x="58" y="1"/>
                    <a:pt x="64" y="1"/>
                  </a:cubicBezTo>
                  <a:cubicBezTo>
                    <a:pt x="188" y="1"/>
                    <a:pt x="312" y="1"/>
                    <a:pt x="436" y="0"/>
                  </a:cubicBezTo>
                  <a:cubicBezTo>
                    <a:pt x="462" y="0"/>
                    <a:pt x="482" y="9"/>
                    <a:pt x="493" y="33"/>
                  </a:cubicBezTo>
                  <a:cubicBezTo>
                    <a:pt x="496" y="40"/>
                    <a:pt x="498" y="49"/>
                    <a:pt x="498" y="58"/>
                  </a:cubicBezTo>
                  <a:cubicBezTo>
                    <a:pt x="498" y="111"/>
                    <a:pt x="498" y="165"/>
                    <a:pt x="498" y="218"/>
                  </a:cubicBezTo>
                  <a:cubicBezTo>
                    <a:pt x="498" y="253"/>
                    <a:pt x="476" y="276"/>
                    <a:pt x="440" y="277"/>
                  </a:cubicBezTo>
                  <a:cubicBezTo>
                    <a:pt x="421" y="277"/>
                    <a:pt x="402" y="277"/>
                    <a:pt x="384" y="277"/>
                  </a:cubicBezTo>
                  <a:cubicBezTo>
                    <a:pt x="276" y="277"/>
                    <a:pt x="169" y="277"/>
                    <a:pt x="62" y="277"/>
                  </a:cubicBezTo>
                  <a:cubicBezTo>
                    <a:pt x="37" y="277"/>
                    <a:pt x="17" y="268"/>
                    <a:pt x="5" y="244"/>
                  </a:cubicBezTo>
                  <a:cubicBezTo>
                    <a:pt x="4" y="240"/>
                    <a:pt x="2" y="235"/>
                    <a:pt x="0" y="231"/>
                  </a:cubicBezTo>
                  <a:cubicBezTo>
                    <a:pt x="0" y="170"/>
                    <a:pt x="0" y="108"/>
                    <a:pt x="0" y="46"/>
                  </a:cubicBezTo>
                  <a:close/>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10">
              <a:extLst>
                <a:ext uri="{FF2B5EF4-FFF2-40B4-BE49-F238E27FC236}">
                  <a16:creationId xmlns:a16="http://schemas.microsoft.com/office/drawing/2014/main" id="{436E7DFE-E266-4641-82CA-D154C0E2122B}"/>
                </a:ext>
              </a:extLst>
            </p:cNvPr>
            <p:cNvSpPr>
              <a:spLocks/>
            </p:cNvSpPr>
            <p:nvPr/>
          </p:nvSpPr>
          <p:spPr bwMode="auto">
            <a:xfrm>
              <a:off x="3118" y="821"/>
              <a:ext cx="1432" cy="1509"/>
            </a:xfrm>
            <a:custGeom>
              <a:avLst/>
              <a:gdLst>
                <a:gd name="T0" fmla="*/ 230 w 761"/>
                <a:gd name="T1" fmla="*/ 5 h 803"/>
                <a:gd name="T2" fmla="*/ 419 w 761"/>
                <a:gd name="T3" fmla="*/ 60 h 803"/>
                <a:gd name="T4" fmla="*/ 480 w 761"/>
                <a:gd name="T5" fmla="*/ 227 h 803"/>
                <a:gd name="T6" fmla="*/ 467 w 761"/>
                <a:gd name="T7" fmla="*/ 299 h 803"/>
                <a:gd name="T8" fmla="*/ 465 w 761"/>
                <a:gd name="T9" fmla="*/ 321 h 803"/>
                <a:gd name="T10" fmla="*/ 491 w 761"/>
                <a:gd name="T11" fmla="*/ 356 h 803"/>
                <a:gd name="T12" fmla="*/ 564 w 761"/>
                <a:gd name="T13" fmla="*/ 315 h 803"/>
                <a:gd name="T14" fmla="*/ 569 w 761"/>
                <a:gd name="T15" fmla="*/ 231 h 803"/>
                <a:gd name="T16" fmla="*/ 567 w 761"/>
                <a:gd name="T17" fmla="*/ 219 h 803"/>
                <a:gd name="T18" fmla="*/ 672 w 761"/>
                <a:gd name="T19" fmla="*/ 297 h 803"/>
                <a:gd name="T20" fmla="*/ 682 w 761"/>
                <a:gd name="T21" fmla="*/ 363 h 803"/>
                <a:gd name="T22" fmla="*/ 661 w 761"/>
                <a:gd name="T23" fmla="*/ 452 h 803"/>
                <a:gd name="T24" fmla="*/ 650 w 761"/>
                <a:gd name="T25" fmla="*/ 516 h 803"/>
                <a:gd name="T26" fmla="*/ 679 w 761"/>
                <a:gd name="T27" fmla="*/ 588 h 803"/>
                <a:gd name="T28" fmla="*/ 729 w 761"/>
                <a:gd name="T29" fmla="*/ 659 h 803"/>
                <a:gd name="T30" fmla="*/ 760 w 761"/>
                <a:gd name="T31" fmla="*/ 756 h 803"/>
                <a:gd name="T32" fmla="*/ 760 w 761"/>
                <a:gd name="T33" fmla="*/ 766 h 803"/>
                <a:gd name="T34" fmla="*/ 719 w 761"/>
                <a:gd name="T35" fmla="*/ 766 h 803"/>
                <a:gd name="T36" fmla="*/ 564 w 761"/>
                <a:gd name="T37" fmla="*/ 766 h 803"/>
                <a:gd name="T38" fmla="*/ 556 w 761"/>
                <a:gd name="T39" fmla="*/ 757 h 803"/>
                <a:gd name="T40" fmla="*/ 558 w 761"/>
                <a:gd name="T41" fmla="*/ 713 h 803"/>
                <a:gd name="T42" fmla="*/ 536 w 761"/>
                <a:gd name="T43" fmla="*/ 662 h 803"/>
                <a:gd name="T44" fmla="*/ 488 w 761"/>
                <a:gd name="T45" fmla="*/ 621 h 803"/>
                <a:gd name="T46" fmla="*/ 492 w 761"/>
                <a:gd name="T47" fmla="*/ 657 h 803"/>
                <a:gd name="T48" fmla="*/ 480 w 761"/>
                <a:gd name="T49" fmla="*/ 707 h 803"/>
                <a:gd name="T50" fmla="*/ 384 w 761"/>
                <a:gd name="T51" fmla="*/ 716 h 803"/>
                <a:gd name="T52" fmla="*/ 363 w 761"/>
                <a:gd name="T53" fmla="*/ 667 h 803"/>
                <a:gd name="T54" fmla="*/ 370 w 761"/>
                <a:gd name="T55" fmla="*/ 643 h 803"/>
                <a:gd name="T56" fmla="*/ 406 w 761"/>
                <a:gd name="T57" fmla="*/ 552 h 803"/>
                <a:gd name="T58" fmla="*/ 389 w 761"/>
                <a:gd name="T59" fmla="*/ 454 h 803"/>
                <a:gd name="T60" fmla="*/ 360 w 761"/>
                <a:gd name="T61" fmla="*/ 416 h 803"/>
                <a:gd name="T62" fmla="*/ 358 w 761"/>
                <a:gd name="T63" fmla="*/ 417 h 803"/>
                <a:gd name="T64" fmla="*/ 358 w 761"/>
                <a:gd name="T65" fmla="*/ 423 h 803"/>
                <a:gd name="T66" fmla="*/ 320 w 761"/>
                <a:gd name="T67" fmla="*/ 552 h 803"/>
                <a:gd name="T68" fmla="*/ 256 w 761"/>
                <a:gd name="T69" fmla="*/ 627 h 803"/>
                <a:gd name="T70" fmla="*/ 215 w 761"/>
                <a:gd name="T71" fmla="*/ 776 h 803"/>
                <a:gd name="T72" fmla="*/ 213 w 761"/>
                <a:gd name="T73" fmla="*/ 784 h 803"/>
                <a:gd name="T74" fmla="*/ 188 w 761"/>
                <a:gd name="T75" fmla="*/ 803 h 803"/>
                <a:gd name="T76" fmla="*/ 169 w 761"/>
                <a:gd name="T77" fmla="*/ 787 h 803"/>
                <a:gd name="T78" fmla="*/ 86 w 761"/>
                <a:gd name="T79" fmla="*/ 766 h 803"/>
                <a:gd name="T80" fmla="*/ 33 w 761"/>
                <a:gd name="T81" fmla="*/ 766 h 803"/>
                <a:gd name="T82" fmla="*/ 23 w 761"/>
                <a:gd name="T83" fmla="*/ 759 h 803"/>
                <a:gd name="T84" fmla="*/ 11 w 761"/>
                <a:gd name="T85" fmla="*/ 606 h 803"/>
                <a:gd name="T86" fmla="*/ 57 w 761"/>
                <a:gd name="T87" fmla="*/ 526 h 803"/>
                <a:gd name="T88" fmla="*/ 82 w 761"/>
                <a:gd name="T89" fmla="*/ 499 h 803"/>
                <a:gd name="T90" fmla="*/ 102 w 761"/>
                <a:gd name="T91" fmla="*/ 420 h 803"/>
                <a:gd name="T92" fmla="*/ 77 w 761"/>
                <a:gd name="T93" fmla="*/ 349 h 803"/>
                <a:gd name="T94" fmla="*/ 63 w 761"/>
                <a:gd name="T95" fmla="*/ 336 h 803"/>
                <a:gd name="T96" fmla="*/ 141 w 761"/>
                <a:gd name="T97" fmla="*/ 333 h 803"/>
                <a:gd name="T98" fmla="*/ 173 w 761"/>
                <a:gd name="T99" fmla="*/ 348 h 803"/>
                <a:gd name="T100" fmla="*/ 262 w 761"/>
                <a:gd name="T101" fmla="*/ 316 h 803"/>
                <a:gd name="T102" fmla="*/ 284 w 761"/>
                <a:gd name="T103" fmla="*/ 216 h 803"/>
                <a:gd name="T104" fmla="*/ 267 w 761"/>
                <a:gd name="T105" fmla="*/ 74 h 803"/>
                <a:gd name="T106" fmla="*/ 238 w 761"/>
                <a:gd name="T107" fmla="*/ 17 h 803"/>
                <a:gd name="T108" fmla="*/ 230 w 761"/>
                <a:gd name="T109" fmla="*/ 5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803">
                  <a:moveTo>
                    <a:pt x="230" y="5"/>
                  </a:moveTo>
                  <a:cubicBezTo>
                    <a:pt x="301" y="0"/>
                    <a:pt x="366" y="12"/>
                    <a:pt x="419" y="60"/>
                  </a:cubicBezTo>
                  <a:cubicBezTo>
                    <a:pt x="469" y="105"/>
                    <a:pt x="491" y="160"/>
                    <a:pt x="480" y="227"/>
                  </a:cubicBezTo>
                  <a:cubicBezTo>
                    <a:pt x="476" y="251"/>
                    <a:pt x="471" y="275"/>
                    <a:pt x="467" y="299"/>
                  </a:cubicBezTo>
                  <a:cubicBezTo>
                    <a:pt x="466" y="306"/>
                    <a:pt x="465" y="314"/>
                    <a:pt x="465" y="321"/>
                  </a:cubicBezTo>
                  <a:cubicBezTo>
                    <a:pt x="465" y="339"/>
                    <a:pt x="474" y="350"/>
                    <a:pt x="491" y="356"/>
                  </a:cubicBezTo>
                  <a:cubicBezTo>
                    <a:pt x="530" y="368"/>
                    <a:pt x="553" y="350"/>
                    <a:pt x="564" y="315"/>
                  </a:cubicBezTo>
                  <a:cubicBezTo>
                    <a:pt x="572" y="288"/>
                    <a:pt x="571" y="260"/>
                    <a:pt x="569" y="231"/>
                  </a:cubicBezTo>
                  <a:cubicBezTo>
                    <a:pt x="568" y="228"/>
                    <a:pt x="568" y="224"/>
                    <a:pt x="567" y="219"/>
                  </a:cubicBezTo>
                  <a:cubicBezTo>
                    <a:pt x="611" y="235"/>
                    <a:pt x="650" y="254"/>
                    <a:pt x="672" y="297"/>
                  </a:cubicBezTo>
                  <a:cubicBezTo>
                    <a:pt x="683" y="317"/>
                    <a:pt x="686" y="340"/>
                    <a:pt x="682" y="363"/>
                  </a:cubicBezTo>
                  <a:cubicBezTo>
                    <a:pt x="676" y="393"/>
                    <a:pt x="668" y="422"/>
                    <a:pt x="661" y="452"/>
                  </a:cubicBezTo>
                  <a:cubicBezTo>
                    <a:pt x="657" y="473"/>
                    <a:pt x="651" y="495"/>
                    <a:pt x="650" y="516"/>
                  </a:cubicBezTo>
                  <a:cubicBezTo>
                    <a:pt x="649" y="544"/>
                    <a:pt x="663" y="567"/>
                    <a:pt x="679" y="588"/>
                  </a:cubicBezTo>
                  <a:cubicBezTo>
                    <a:pt x="696" y="612"/>
                    <a:pt x="713" y="635"/>
                    <a:pt x="729" y="659"/>
                  </a:cubicBezTo>
                  <a:cubicBezTo>
                    <a:pt x="748" y="688"/>
                    <a:pt x="758" y="721"/>
                    <a:pt x="760" y="756"/>
                  </a:cubicBezTo>
                  <a:cubicBezTo>
                    <a:pt x="761" y="759"/>
                    <a:pt x="760" y="762"/>
                    <a:pt x="760" y="766"/>
                  </a:cubicBezTo>
                  <a:cubicBezTo>
                    <a:pt x="746" y="766"/>
                    <a:pt x="732" y="766"/>
                    <a:pt x="719" y="766"/>
                  </a:cubicBezTo>
                  <a:cubicBezTo>
                    <a:pt x="667" y="766"/>
                    <a:pt x="616" y="766"/>
                    <a:pt x="564" y="766"/>
                  </a:cubicBezTo>
                  <a:cubicBezTo>
                    <a:pt x="557" y="766"/>
                    <a:pt x="556" y="764"/>
                    <a:pt x="556" y="757"/>
                  </a:cubicBezTo>
                  <a:cubicBezTo>
                    <a:pt x="557" y="743"/>
                    <a:pt x="559" y="728"/>
                    <a:pt x="558" y="713"/>
                  </a:cubicBezTo>
                  <a:cubicBezTo>
                    <a:pt x="556" y="694"/>
                    <a:pt x="549" y="677"/>
                    <a:pt x="536" y="662"/>
                  </a:cubicBezTo>
                  <a:cubicBezTo>
                    <a:pt x="523" y="646"/>
                    <a:pt x="507" y="632"/>
                    <a:pt x="488" y="621"/>
                  </a:cubicBezTo>
                  <a:cubicBezTo>
                    <a:pt x="489" y="634"/>
                    <a:pt x="491" y="645"/>
                    <a:pt x="492" y="657"/>
                  </a:cubicBezTo>
                  <a:cubicBezTo>
                    <a:pt x="492" y="675"/>
                    <a:pt x="489" y="692"/>
                    <a:pt x="480" y="707"/>
                  </a:cubicBezTo>
                  <a:cubicBezTo>
                    <a:pt x="458" y="743"/>
                    <a:pt x="412" y="747"/>
                    <a:pt x="384" y="716"/>
                  </a:cubicBezTo>
                  <a:cubicBezTo>
                    <a:pt x="371" y="702"/>
                    <a:pt x="362" y="686"/>
                    <a:pt x="363" y="667"/>
                  </a:cubicBezTo>
                  <a:cubicBezTo>
                    <a:pt x="364" y="659"/>
                    <a:pt x="367" y="651"/>
                    <a:pt x="370" y="643"/>
                  </a:cubicBezTo>
                  <a:cubicBezTo>
                    <a:pt x="382" y="613"/>
                    <a:pt x="396" y="583"/>
                    <a:pt x="406" y="552"/>
                  </a:cubicBezTo>
                  <a:cubicBezTo>
                    <a:pt x="417" y="517"/>
                    <a:pt x="410" y="484"/>
                    <a:pt x="389" y="454"/>
                  </a:cubicBezTo>
                  <a:cubicBezTo>
                    <a:pt x="379" y="441"/>
                    <a:pt x="370" y="429"/>
                    <a:pt x="360" y="416"/>
                  </a:cubicBezTo>
                  <a:cubicBezTo>
                    <a:pt x="359" y="416"/>
                    <a:pt x="358" y="416"/>
                    <a:pt x="358" y="417"/>
                  </a:cubicBezTo>
                  <a:cubicBezTo>
                    <a:pt x="358" y="419"/>
                    <a:pt x="357" y="421"/>
                    <a:pt x="358" y="423"/>
                  </a:cubicBezTo>
                  <a:cubicBezTo>
                    <a:pt x="367" y="472"/>
                    <a:pt x="352" y="515"/>
                    <a:pt x="320" y="552"/>
                  </a:cubicBezTo>
                  <a:cubicBezTo>
                    <a:pt x="299" y="577"/>
                    <a:pt x="276" y="601"/>
                    <a:pt x="256" y="627"/>
                  </a:cubicBezTo>
                  <a:cubicBezTo>
                    <a:pt x="222" y="671"/>
                    <a:pt x="207" y="720"/>
                    <a:pt x="215" y="776"/>
                  </a:cubicBezTo>
                  <a:cubicBezTo>
                    <a:pt x="215" y="778"/>
                    <a:pt x="215" y="782"/>
                    <a:pt x="213" y="784"/>
                  </a:cubicBezTo>
                  <a:cubicBezTo>
                    <a:pt x="205" y="791"/>
                    <a:pt x="197" y="797"/>
                    <a:pt x="188" y="803"/>
                  </a:cubicBezTo>
                  <a:cubicBezTo>
                    <a:pt x="182" y="798"/>
                    <a:pt x="176" y="792"/>
                    <a:pt x="169" y="787"/>
                  </a:cubicBezTo>
                  <a:cubicBezTo>
                    <a:pt x="144" y="769"/>
                    <a:pt x="115" y="765"/>
                    <a:pt x="86" y="766"/>
                  </a:cubicBezTo>
                  <a:cubicBezTo>
                    <a:pt x="68" y="767"/>
                    <a:pt x="50" y="766"/>
                    <a:pt x="33" y="766"/>
                  </a:cubicBezTo>
                  <a:cubicBezTo>
                    <a:pt x="27" y="767"/>
                    <a:pt x="25" y="764"/>
                    <a:pt x="23" y="759"/>
                  </a:cubicBezTo>
                  <a:cubicBezTo>
                    <a:pt x="6" y="709"/>
                    <a:pt x="0" y="658"/>
                    <a:pt x="11" y="606"/>
                  </a:cubicBezTo>
                  <a:cubicBezTo>
                    <a:pt x="18" y="575"/>
                    <a:pt x="35" y="549"/>
                    <a:pt x="57" y="526"/>
                  </a:cubicBezTo>
                  <a:cubicBezTo>
                    <a:pt x="66" y="518"/>
                    <a:pt x="75" y="509"/>
                    <a:pt x="82" y="499"/>
                  </a:cubicBezTo>
                  <a:cubicBezTo>
                    <a:pt x="100" y="476"/>
                    <a:pt x="103" y="448"/>
                    <a:pt x="102" y="420"/>
                  </a:cubicBezTo>
                  <a:cubicBezTo>
                    <a:pt x="101" y="394"/>
                    <a:pt x="94" y="369"/>
                    <a:pt x="77" y="349"/>
                  </a:cubicBezTo>
                  <a:cubicBezTo>
                    <a:pt x="73" y="345"/>
                    <a:pt x="68" y="341"/>
                    <a:pt x="63" y="336"/>
                  </a:cubicBezTo>
                  <a:cubicBezTo>
                    <a:pt x="89" y="323"/>
                    <a:pt x="115" y="322"/>
                    <a:pt x="141" y="333"/>
                  </a:cubicBezTo>
                  <a:cubicBezTo>
                    <a:pt x="152" y="338"/>
                    <a:pt x="162" y="343"/>
                    <a:pt x="173" y="348"/>
                  </a:cubicBezTo>
                  <a:cubicBezTo>
                    <a:pt x="209" y="364"/>
                    <a:pt x="245" y="351"/>
                    <a:pt x="262" y="316"/>
                  </a:cubicBezTo>
                  <a:cubicBezTo>
                    <a:pt x="277" y="284"/>
                    <a:pt x="282" y="250"/>
                    <a:pt x="284" y="216"/>
                  </a:cubicBezTo>
                  <a:cubicBezTo>
                    <a:pt x="288" y="168"/>
                    <a:pt x="284" y="119"/>
                    <a:pt x="267" y="74"/>
                  </a:cubicBezTo>
                  <a:cubicBezTo>
                    <a:pt x="260" y="54"/>
                    <a:pt x="248" y="36"/>
                    <a:pt x="238" y="17"/>
                  </a:cubicBezTo>
                  <a:cubicBezTo>
                    <a:pt x="237" y="13"/>
                    <a:pt x="234" y="10"/>
                    <a:pt x="2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207" name="Picture 206">
            <a:extLst>
              <a:ext uri="{FF2B5EF4-FFF2-40B4-BE49-F238E27FC236}">
                <a16:creationId xmlns:a16="http://schemas.microsoft.com/office/drawing/2014/main" id="{C7A0A88E-78E7-4427-A4B7-E438AB565895}"/>
              </a:ext>
            </a:extLst>
          </p:cNvPr>
          <p:cNvPicPr>
            <a:picLocks noChangeAspect="1"/>
          </p:cNvPicPr>
          <p:nvPr/>
        </p:nvPicPr>
        <p:blipFill>
          <a:blip r:embed="rId9"/>
          <a:stretch>
            <a:fillRect/>
          </a:stretch>
        </p:blipFill>
        <p:spPr>
          <a:xfrm>
            <a:off x="11137985" y="4061938"/>
            <a:ext cx="346266" cy="346533"/>
          </a:xfrm>
          <a:prstGeom prst="rect">
            <a:avLst/>
          </a:prstGeom>
        </p:spPr>
      </p:pic>
      <p:pic>
        <p:nvPicPr>
          <p:cNvPr id="209" name="Picture 208">
            <a:extLst>
              <a:ext uri="{FF2B5EF4-FFF2-40B4-BE49-F238E27FC236}">
                <a16:creationId xmlns:a16="http://schemas.microsoft.com/office/drawing/2014/main" id="{C93DC6F0-A4F1-47EB-82CD-CCA397EB63B0}"/>
              </a:ext>
            </a:extLst>
          </p:cNvPr>
          <p:cNvPicPr>
            <a:picLocks noChangeAspect="1"/>
          </p:cNvPicPr>
          <p:nvPr/>
        </p:nvPicPr>
        <p:blipFill>
          <a:blip r:embed="rId10"/>
          <a:stretch>
            <a:fillRect/>
          </a:stretch>
        </p:blipFill>
        <p:spPr>
          <a:xfrm>
            <a:off x="5845938" y="4930361"/>
            <a:ext cx="358293" cy="358570"/>
          </a:xfrm>
          <a:prstGeom prst="rect">
            <a:avLst/>
          </a:prstGeom>
        </p:spPr>
      </p:pic>
      <p:pic>
        <p:nvPicPr>
          <p:cNvPr id="210" name="Picture 209">
            <a:extLst>
              <a:ext uri="{FF2B5EF4-FFF2-40B4-BE49-F238E27FC236}">
                <a16:creationId xmlns:a16="http://schemas.microsoft.com/office/drawing/2014/main" id="{25A84807-7EF8-4E57-AE80-90CBB07F07C4}"/>
              </a:ext>
            </a:extLst>
          </p:cNvPr>
          <p:cNvPicPr>
            <a:picLocks noChangeAspect="1"/>
          </p:cNvPicPr>
          <p:nvPr/>
        </p:nvPicPr>
        <p:blipFill>
          <a:blip r:embed="rId11"/>
          <a:stretch>
            <a:fillRect/>
          </a:stretch>
        </p:blipFill>
        <p:spPr>
          <a:xfrm>
            <a:off x="5806500" y="4079073"/>
            <a:ext cx="359388" cy="359665"/>
          </a:xfrm>
          <a:prstGeom prst="rect">
            <a:avLst/>
          </a:prstGeom>
        </p:spPr>
      </p:pic>
      <p:sp>
        <p:nvSpPr>
          <p:cNvPr id="206" name="Freeform 149"/>
          <p:cNvSpPr>
            <a:spLocks noChangeAspect="1" noEditPoints="1"/>
          </p:cNvSpPr>
          <p:nvPr/>
        </p:nvSpPr>
        <p:spPr bwMode="auto">
          <a:xfrm>
            <a:off x="5800778" y="2262344"/>
            <a:ext cx="370833" cy="448212"/>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1"/>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08" name="Group 538">
            <a:extLst/>
          </p:cNvPr>
          <p:cNvGrpSpPr>
            <a:grpSpLocks noChangeAspect="1"/>
          </p:cNvGrpSpPr>
          <p:nvPr/>
        </p:nvGrpSpPr>
        <p:grpSpPr bwMode="auto">
          <a:xfrm>
            <a:off x="4731508" y="2334058"/>
            <a:ext cx="343935" cy="376498"/>
            <a:chOff x="6703" y="2838"/>
            <a:chExt cx="169" cy="185"/>
          </a:xfrm>
        </p:grpSpPr>
        <p:sp>
          <p:nvSpPr>
            <p:cNvPr id="211" name="Line 539">
              <a:extLst/>
            </p:cNvPr>
            <p:cNvSpPr>
              <a:spLocks noChangeShapeType="1"/>
            </p:cNvSpPr>
            <p:nvPr/>
          </p:nvSpPr>
          <p:spPr bwMode="auto">
            <a:xfrm>
              <a:off x="6803"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Line 540">
              <a:extLst/>
            </p:cNvPr>
            <p:cNvSpPr>
              <a:spLocks noChangeShapeType="1"/>
            </p:cNvSpPr>
            <p:nvPr/>
          </p:nvSpPr>
          <p:spPr bwMode="auto">
            <a:xfrm>
              <a:off x="6768"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Line 541">
              <a:extLst/>
            </p:cNvPr>
            <p:cNvSpPr>
              <a:spLocks noChangeShapeType="1"/>
            </p:cNvSpPr>
            <p:nvPr/>
          </p:nvSpPr>
          <p:spPr bwMode="auto">
            <a:xfrm flipH="1">
              <a:off x="6768" y="2967"/>
              <a:ext cx="4" cy="1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Line 542">
              <a:extLst/>
            </p:cNvPr>
            <p:cNvSpPr>
              <a:spLocks noChangeShapeType="1"/>
            </p:cNvSpPr>
            <p:nvPr/>
          </p:nvSpPr>
          <p:spPr bwMode="auto">
            <a:xfrm flipH="1">
              <a:off x="6803" y="2884"/>
              <a:ext cx="4" cy="12"/>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Line 543">
              <a:extLst/>
            </p:cNvPr>
            <p:cNvSpPr>
              <a:spLocks noChangeShapeType="1"/>
            </p:cNvSpPr>
            <p:nvPr/>
          </p:nvSpPr>
          <p:spPr bwMode="auto">
            <a:xfrm>
              <a:off x="6824"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Line 544">
              <a:extLst/>
            </p:cNvPr>
            <p:cNvSpPr>
              <a:spLocks noChangeShapeType="1"/>
            </p:cNvSpPr>
            <p:nvPr/>
          </p:nvSpPr>
          <p:spPr bwMode="auto">
            <a:xfrm>
              <a:off x="6741"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Line 545">
              <a:extLst/>
            </p:cNvPr>
            <p:cNvSpPr>
              <a:spLocks noChangeShapeType="1"/>
            </p:cNvSpPr>
            <p:nvPr/>
          </p:nvSpPr>
          <p:spPr bwMode="auto">
            <a:xfrm flipV="1">
              <a:off x="6824" y="2911"/>
              <a:ext cx="10" cy="6"/>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Line 546">
              <a:extLst/>
            </p:cNvPr>
            <p:cNvSpPr>
              <a:spLocks noChangeShapeType="1"/>
            </p:cNvSpPr>
            <p:nvPr/>
          </p:nvSpPr>
          <p:spPr bwMode="auto">
            <a:xfrm flipV="1">
              <a:off x="6741" y="2946"/>
              <a:ext cx="10" cy="4"/>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Oval 547">
              <a:extLst/>
            </p:cNvPr>
            <p:cNvSpPr>
              <a:spLocks noChangeArrowheads="1"/>
            </p:cNvSpPr>
            <p:nvPr/>
          </p:nvSpPr>
          <p:spPr bwMode="auto">
            <a:xfrm>
              <a:off x="6753" y="2896"/>
              <a:ext cx="69" cy="71"/>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548">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549">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550">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Freeform 551">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224" name="Picture 223">
            <a:extLst/>
          </p:cNvPr>
          <p:cNvPicPr>
            <a:picLocks noChangeAspect="1"/>
          </p:cNvPicPr>
          <p:nvPr/>
        </p:nvPicPr>
        <p:blipFill>
          <a:blip r:embed="rId12"/>
          <a:stretch>
            <a:fillRect/>
          </a:stretch>
        </p:blipFill>
        <p:spPr>
          <a:xfrm>
            <a:off x="5714463" y="3362829"/>
            <a:ext cx="543462" cy="319931"/>
          </a:xfrm>
          <a:prstGeom prst="rect">
            <a:avLst/>
          </a:prstGeom>
        </p:spPr>
      </p:pic>
      <p:cxnSp>
        <p:nvCxnSpPr>
          <p:cNvPr id="225" name="Straight Connector 224">
            <a:extLst>
              <a:ext uri="{FF2B5EF4-FFF2-40B4-BE49-F238E27FC236}">
                <a16:creationId xmlns:a16="http://schemas.microsoft.com/office/drawing/2014/main" id="{009B1894-6044-40C5-888F-FBF6560B2C0E}"/>
              </a:ext>
            </a:extLst>
          </p:cNvPr>
          <p:cNvCxnSpPr>
            <a:cxnSpLocks/>
          </p:cNvCxnSpPr>
          <p:nvPr/>
        </p:nvCxnSpPr>
        <p:spPr>
          <a:xfrm flipV="1">
            <a:off x="2901290" y="4830546"/>
            <a:ext cx="3698770" cy="9801"/>
          </a:xfrm>
          <a:prstGeom prst="line">
            <a:avLst/>
          </a:prstGeom>
          <a:ln>
            <a:solidFill>
              <a:schemeClr val="accent5">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35F5430-3A5C-4150-8770-282C2326CC4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07805" y="4930361"/>
            <a:ext cx="361883" cy="369121"/>
          </a:xfrm>
          <a:prstGeom prst="rect">
            <a:avLst/>
          </a:prstGeom>
        </p:spPr>
      </p:pic>
      <p:sp>
        <p:nvSpPr>
          <p:cNvPr id="226" name="TextBox 225">
            <a:extLst>
              <a:ext uri="{FF2B5EF4-FFF2-40B4-BE49-F238E27FC236}">
                <a16:creationId xmlns:a16="http://schemas.microsoft.com/office/drawing/2014/main" id="{AF932317-5D4C-4511-A8B8-B1E795A1F1ED}"/>
              </a:ext>
            </a:extLst>
          </p:cNvPr>
          <p:cNvSpPr txBox="1"/>
          <p:nvPr/>
        </p:nvSpPr>
        <p:spPr>
          <a:xfrm>
            <a:off x="4334804" y="5270558"/>
            <a:ext cx="1434280" cy="238093"/>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78559" rtl="0" eaLnBrk="1" fontAlgn="auto" latinLnBrk="0" hangingPunct="1">
              <a:lnSpc>
                <a:spcPct val="90000"/>
              </a:lnSpc>
              <a:spcBef>
                <a:spcPts val="0"/>
              </a:spcBef>
              <a:spcAft>
                <a:spcPts val="576"/>
              </a:spcAft>
              <a:buClrTx/>
              <a:buSzTx/>
              <a:buFontTx/>
              <a:buNone/>
              <a:tabLst>
                <a:tab pos="860864" algn="l"/>
              </a:tabLst>
              <a:defRPr/>
            </a:pPr>
            <a:r>
              <a:rPr kumimoji="0" lang="en-US" sz="1078"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SSO</a:t>
            </a:r>
          </a:p>
        </p:txBody>
      </p:sp>
      <p:grpSp>
        <p:nvGrpSpPr>
          <p:cNvPr id="227" name="Group 226">
            <a:extLst>
              <a:ext uri="{FF2B5EF4-FFF2-40B4-BE49-F238E27FC236}">
                <a16:creationId xmlns:a16="http://schemas.microsoft.com/office/drawing/2014/main" id="{3D217410-8C88-4E39-883A-F5CBB1BBE7CE}"/>
              </a:ext>
            </a:extLst>
          </p:cNvPr>
          <p:cNvGrpSpPr/>
          <p:nvPr/>
        </p:nvGrpSpPr>
        <p:grpSpPr>
          <a:xfrm>
            <a:off x="296827" y="1898519"/>
            <a:ext cx="1918845" cy="1918845"/>
            <a:chOff x="537702" y="2851231"/>
            <a:chExt cx="2535530" cy="2535530"/>
          </a:xfrm>
        </p:grpSpPr>
        <p:sp>
          <p:nvSpPr>
            <p:cNvPr id="228" name="Oval 227">
              <a:extLst>
                <a:ext uri="{FF2B5EF4-FFF2-40B4-BE49-F238E27FC236}">
                  <a16:creationId xmlns:a16="http://schemas.microsoft.com/office/drawing/2014/main" id="{A72ED54A-6FFE-4B33-AFEA-60468491B49D}"/>
                </a:ext>
              </a:extLst>
            </p:cNvPr>
            <p:cNvSpPr/>
            <p:nvPr/>
          </p:nvSpPr>
          <p:spPr bwMode="auto">
            <a:xfrm>
              <a:off x="537702" y="2851231"/>
              <a:ext cx="2535530" cy="2535530"/>
            </a:xfrm>
            <a:prstGeom prst="ellipse">
              <a:avLst/>
            </a:prstGeom>
            <a:solidFill>
              <a:schemeClr val="bg2"/>
            </a:solidFill>
            <a:ln w="222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AutoShape 3">
              <a:extLst>
                <a:ext uri="{FF2B5EF4-FFF2-40B4-BE49-F238E27FC236}">
                  <a16:creationId xmlns:a16="http://schemas.microsoft.com/office/drawing/2014/main" id="{0509F324-9303-450E-80CD-54AAA1A5B57B}"/>
                </a:ext>
              </a:extLst>
            </p:cNvPr>
            <p:cNvSpPr>
              <a:spLocks noChangeAspect="1" noChangeArrowheads="1" noTextEdit="1"/>
            </p:cNvSpPr>
            <p:nvPr/>
          </p:nvSpPr>
          <p:spPr bwMode="auto">
            <a:xfrm>
              <a:off x="554787" y="3495970"/>
              <a:ext cx="2326042" cy="159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Freeform 321">
              <a:extLst>
                <a:ext uri="{FF2B5EF4-FFF2-40B4-BE49-F238E27FC236}">
                  <a16:creationId xmlns:a16="http://schemas.microsoft.com/office/drawing/2014/main" id="{B47E9F96-77B6-4CB8-984F-FD4C7483BC94}"/>
                </a:ext>
              </a:extLst>
            </p:cNvPr>
            <p:cNvSpPr>
              <a:spLocks/>
            </p:cNvSpPr>
            <p:nvPr/>
          </p:nvSpPr>
          <p:spPr bwMode="auto">
            <a:xfrm rot="384771">
              <a:off x="696040" y="4197105"/>
              <a:ext cx="537573" cy="847660"/>
            </a:xfrm>
            <a:custGeom>
              <a:avLst/>
              <a:gdLst>
                <a:gd name="connsiteX0" fmla="*/ 327834 w 700701"/>
                <a:gd name="connsiteY0" fmla="*/ 0 h 1209947"/>
                <a:gd name="connsiteX1" fmla="*/ 700701 w 700701"/>
                <a:gd name="connsiteY1" fmla="*/ 373811 h 1209947"/>
                <a:gd name="connsiteX2" fmla="*/ 700701 w 700701"/>
                <a:gd name="connsiteY2" fmla="*/ 580047 h 1209947"/>
                <a:gd name="connsiteX3" fmla="*/ 488579 w 700701"/>
                <a:gd name="connsiteY3" fmla="*/ 915196 h 1209947"/>
                <a:gd name="connsiteX4" fmla="*/ 406861 w 700701"/>
                <a:gd name="connsiteY4" fmla="*/ 1195505 h 1209947"/>
                <a:gd name="connsiteX5" fmla="*/ 402339 w 700701"/>
                <a:gd name="connsiteY5" fmla="*/ 1209947 h 1209947"/>
                <a:gd name="connsiteX6" fmla="*/ 382799 w 700701"/>
                <a:gd name="connsiteY6" fmla="*/ 1195335 h 1209947"/>
                <a:gd name="connsiteX7" fmla="*/ 44378 w 700701"/>
                <a:gd name="connsiteY7" fmla="*/ 822890 h 1209947"/>
                <a:gd name="connsiteX8" fmla="*/ 13526 w 700701"/>
                <a:gd name="connsiteY8" fmla="*/ 772106 h 1209947"/>
                <a:gd name="connsiteX9" fmla="*/ 25734 w 700701"/>
                <a:gd name="connsiteY9" fmla="*/ 747622 h 1209947"/>
                <a:gd name="connsiteX10" fmla="*/ 0 w 700701"/>
                <a:gd name="connsiteY10" fmla="*/ 580047 h 1209947"/>
                <a:gd name="connsiteX11" fmla="*/ 0 w 700701"/>
                <a:gd name="connsiteY11" fmla="*/ 373811 h 1209947"/>
                <a:gd name="connsiteX12" fmla="*/ 327834 w 700701"/>
                <a:gd name="connsiteY12" fmla="*/ 0 h 120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701" h="1209947">
                  <a:moveTo>
                    <a:pt x="327834" y="0"/>
                  </a:moveTo>
                  <a:cubicBezTo>
                    <a:pt x="533523" y="0"/>
                    <a:pt x="700701" y="167575"/>
                    <a:pt x="700701" y="373811"/>
                  </a:cubicBezTo>
                  <a:lnTo>
                    <a:pt x="700701" y="580047"/>
                  </a:lnTo>
                  <a:cubicBezTo>
                    <a:pt x="700701" y="728291"/>
                    <a:pt x="617157" y="857203"/>
                    <a:pt x="488579" y="915196"/>
                  </a:cubicBezTo>
                  <a:cubicBezTo>
                    <a:pt x="440384" y="1084416"/>
                    <a:pt x="417355" y="1161494"/>
                    <a:pt x="406861" y="1195505"/>
                  </a:cubicBezTo>
                  <a:lnTo>
                    <a:pt x="402339" y="1209947"/>
                  </a:lnTo>
                  <a:lnTo>
                    <a:pt x="382799" y="1195335"/>
                  </a:lnTo>
                  <a:cubicBezTo>
                    <a:pt x="252980" y="1088199"/>
                    <a:pt x="138851" y="962729"/>
                    <a:pt x="44378" y="822890"/>
                  </a:cubicBezTo>
                  <a:lnTo>
                    <a:pt x="13526" y="772106"/>
                  </a:lnTo>
                  <a:lnTo>
                    <a:pt x="25734" y="747622"/>
                  </a:lnTo>
                  <a:cubicBezTo>
                    <a:pt x="6434" y="696152"/>
                    <a:pt x="0" y="638040"/>
                    <a:pt x="0" y="580047"/>
                  </a:cubicBezTo>
                  <a:lnTo>
                    <a:pt x="0" y="373811"/>
                  </a:lnTo>
                  <a:cubicBezTo>
                    <a:pt x="0" y="167575"/>
                    <a:pt x="115712" y="0"/>
                    <a:pt x="327834" y="0"/>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8">
              <a:extLst>
                <a:ext uri="{FF2B5EF4-FFF2-40B4-BE49-F238E27FC236}">
                  <a16:creationId xmlns:a16="http://schemas.microsoft.com/office/drawing/2014/main" id="{A47CBC61-DBAC-42BA-9627-100181014CBE}"/>
                </a:ext>
              </a:extLst>
            </p:cNvPr>
            <p:cNvSpPr>
              <a:spLocks/>
            </p:cNvSpPr>
            <p:nvPr/>
          </p:nvSpPr>
          <p:spPr bwMode="auto">
            <a:xfrm>
              <a:off x="807177" y="3500239"/>
              <a:ext cx="2030028" cy="115664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2" name="Freeform 9">
              <a:extLst>
                <a:ext uri="{FF2B5EF4-FFF2-40B4-BE49-F238E27FC236}">
                  <a16:creationId xmlns:a16="http://schemas.microsoft.com/office/drawing/2014/main" id="{7900C5BB-F4DB-4848-B742-573BBF329B3D}"/>
                </a:ext>
              </a:extLst>
            </p:cNvPr>
            <p:cNvSpPr>
              <a:spLocks/>
            </p:cNvSpPr>
            <p:nvPr/>
          </p:nvSpPr>
          <p:spPr bwMode="auto">
            <a:xfrm>
              <a:off x="964531" y="3639662"/>
              <a:ext cx="1718436" cy="867837"/>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lumMod val="50000"/>
              </a:schemeClr>
            </a:solid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161">
              <a:extLst>
                <a:ext uri="{FF2B5EF4-FFF2-40B4-BE49-F238E27FC236}">
                  <a16:creationId xmlns:a16="http://schemas.microsoft.com/office/drawing/2014/main" id="{F3BADD57-C9D7-4E71-9DE6-7603BC32FDD1}"/>
                </a:ext>
              </a:extLst>
            </p:cNvPr>
            <p:cNvSpPr>
              <a:spLocks/>
            </p:cNvSpPr>
            <p:nvPr/>
          </p:nvSpPr>
          <p:spPr bwMode="auto">
            <a:xfrm>
              <a:off x="698119" y="4065043"/>
              <a:ext cx="236811" cy="234744"/>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Freeform 162">
              <a:extLst>
                <a:ext uri="{FF2B5EF4-FFF2-40B4-BE49-F238E27FC236}">
                  <a16:creationId xmlns:a16="http://schemas.microsoft.com/office/drawing/2014/main" id="{7F2FDEE7-CCF0-4F7C-8C52-8A4CC897DCF6}"/>
                </a:ext>
              </a:extLst>
            </p:cNvPr>
            <p:cNvSpPr>
              <a:spLocks/>
            </p:cNvSpPr>
            <p:nvPr/>
          </p:nvSpPr>
          <p:spPr bwMode="auto">
            <a:xfrm>
              <a:off x="698119" y="4173168"/>
              <a:ext cx="143332" cy="3300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163">
              <a:extLst>
                <a:ext uri="{FF2B5EF4-FFF2-40B4-BE49-F238E27FC236}">
                  <a16:creationId xmlns:a16="http://schemas.microsoft.com/office/drawing/2014/main" id="{6A8A08B7-BFCA-4CF9-B97F-9D2F3808FE0F}"/>
                </a:ext>
              </a:extLst>
            </p:cNvPr>
            <p:cNvSpPr>
              <a:spLocks/>
            </p:cNvSpPr>
            <p:nvPr/>
          </p:nvSpPr>
          <p:spPr bwMode="auto">
            <a:xfrm>
              <a:off x="816525" y="4065043"/>
              <a:ext cx="68550" cy="54062"/>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Freeform 323">
              <a:extLst>
                <a:ext uri="{FF2B5EF4-FFF2-40B4-BE49-F238E27FC236}">
                  <a16:creationId xmlns:a16="http://schemas.microsoft.com/office/drawing/2014/main" id="{C28DEAD2-B930-4B5C-9EBF-030C10273FC0}"/>
                </a:ext>
              </a:extLst>
            </p:cNvPr>
            <p:cNvSpPr>
              <a:spLocks/>
            </p:cNvSpPr>
            <p:nvPr/>
          </p:nvSpPr>
          <p:spPr bwMode="auto">
            <a:xfrm>
              <a:off x="791597" y="4399375"/>
              <a:ext cx="236811" cy="531471"/>
            </a:xfrm>
            <a:custGeom>
              <a:avLst/>
              <a:gdLst>
                <a:gd name="connsiteX0" fmla="*/ 0 w 308672"/>
                <a:gd name="connsiteY0" fmla="*/ 0 h 758620"/>
                <a:gd name="connsiteX1" fmla="*/ 308672 w 308672"/>
                <a:gd name="connsiteY1" fmla="*/ 406147 h 758620"/>
                <a:gd name="connsiteX2" fmla="*/ 124192 w 308672"/>
                <a:gd name="connsiteY2" fmla="*/ 756992 h 758620"/>
                <a:gd name="connsiteX3" fmla="*/ 121254 w 308672"/>
                <a:gd name="connsiteY3" fmla="*/ 758620 h 758620"/>
                <a:gd name="connsiteX4" fmla="*/ 23315 w 308672"/>
                <a:gd name="connsiteY4" fmla="*/ 650860 h 758620"/>
                <a:gd name="connsiteX5" fmla="*/ 0 w 308672"/>
                <a:gd name="connsiteY5" fmla="*/ 619682 h 7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72" h="758620">
                  <a:moveTo>
                    <a:pt x="0" y="0"/>
                  </a:moveTo>
                  <a:cubicBezTo>
                    <a:pt x="180059" y="51574"/>
                    <a:pt x="308672" y="212744"/>
                    <a:pt x="308672" y="406147"/>
                  </a:cubicBezTo>
                  <a:cubicBezTo>
                    <a:pt x="308672" y="551199"/>
                    <a:pt x="236327" y="681746"/>
                    <a:pt x="124192" y="756992"/>
                  </a:cubicBezTo>
                  <a:lnTo>
                    <a:pt x="121254" y="758620"/>
                  </a:lnTo>
                  <a:lnTo>
                    <a:pt x="23315" y="650860"/>
                  </a:lnTo>
                  <a:lnTo>
                    <a:pt x="0" y="61968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Freeform 165">
              <a:extLst>
                <a:ext uri="{FF2B5EF4-FFF2-40B4-BE49-F238E27FC236}">
                  <a16:creationId xmlns:a16="http://schemas.microsoft.com/office/drawing/2014/main" id="{AE2534B8-2FA1-4ECC-91A7-3CB63EE4025B}"/>
                </a:ext>
              </a:extLst>
            </p:cNvPr>
            <p:cNvSpPr>
              <a:spLocks/>
            </p:cNvSpPr>
            <p:nvPr/>
          </p:nvSpPr>
          <p:spPr bwMode="auto">
            <a:xfrm>
              <a:off x="1028408" y="4656880"/>
              <a:ext cx="197861" cy="1180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Rectangle 8">
              <a:extLst>
                <a:ext uri="{FF2B5EF4-FFF2-40B4-BE49-F238E27FC236}">
                  <a16:creationId xmlns:a16="http://schemas.microsoft.com/office/drawing/2014/main" id="{1F5AD8BD-1EE0-47DA-9DB2-57B4502FEE9C}"/>
                </a:ext>
              </a:extLst>
            </p:cNvPr>
            <p:cNvSpPr>
              <a:spLocks noChangeArrowheads="1"/>
            </p:cNvSpPr>
            <p:nvPr/>
          </p:nvSpPr>
          <p:spPr bwMode="auto">
            <a:xfrm>
              <a:off x="2055106" y="3755469"/>
              <a:ext cx="553078" cy="210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Rectangle 9">
              <a:extLst>
                <a:ext uri="{FF2B5EF4-FFF2-40B4-BE49-F238E27FC236}">
                  <a16:creationId xmlns:a16="http://schemas.microsoft.com/office/drawing/2014/main" id="{E956378E-18A5-443D-85A7-8D478CDB97C2}"/>
                </a:ext>
              </a:extLst>
            </p:cNvPr>
            <p:cNvSpPr>
              <a:spLocks noChangeArrowheads="1"/>
            </p:cNvSpPr>
            <p:nvPr/>
          </p:nvSpPr>
          <p:spPr bwMode="auto">
            <a:xfrm>
              <a:off x="2055106" y="3975985"/>
              <a:ext cx="553078" cy="207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0" name="Rectangle 10">
              <a:extLst>
                <a:ext uri="{FF2B5EF4-FFF2-40B4-BE49-F238E27FC236}">
                  <a16:creationId xmlns:a16="http://schemas.microsoft.com/office/drawing/2014/main" id="{187D6339-8E08-4D41-8019-C258653343E6}"/>
                </a:ext>
              </a:extLst>
            </p:cNvPr>
            <p:cNvSpPr>
              <a:spLocks noChangeArrowheads="1"/>
            </p:cNvSpPr>
            <p:nvPr/>
          </p:nvSpPr>
          <p:spPr bwMode="auto">
            <a:xfrm>
              <a:off x="2055106" y="4193656"/>
              <a:ext cx="553078" cy="210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1" name="Rectangle 11">
              <a:extLst>
                <a:ext uri="{FF2B5EF4-FFF2-40B4-BE49-F238E27FC236}">
                  <a16:creationId xmlns:a16="http://schemas.microsoft.com/office/drawing/2014/main" id="{B5CCE698-6251-4459-9940-AD61A0EC80A6}"/>
                </a:ext>
              </a:extLst>
            </p:cNvPr>
            <p:cNvSpPr>
              <a:spLocks noChangeArrowheads="1"/>
            </p:cNvSpPr>
            <p:nvPr/>
          </p:nvSpPr>
          <p:spPr bwMode="auto">
            <a:xfrm>
              <a:off x="1519166" y="4193656"/>
              <a:ext cx="470505" cy="21055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2" name="Rectangle 12">
              <a:extLst>
                <a:ext uri="{FF2B5EF4-FFF2-40B4-BE49-F238E27FC236}">
                  <a16:creationId xmlns:a16="http://schemas.microsoft.com/office/drawing/2014/main" id="{83B2FA2A-9403-4F91-9F48-E9E66B5A7540}"/>
                </a:ext>
              </a:extLst>
            </p:cNvPr>
            <p:cNvSpPr>
              <a:spLocks noChangeArrowheads="1"/>
            </p:cNvSpPr>
            <p:nvPr/>
          </p:nvSpPr>
          <p:spPr bwMode="auto">
            <a:xfrm>
              <a:off x="1040870" y="3755469"/>
              <a:ext cx="948801" cy="42822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3DB0122C-45D2-4006-AA77-BF0566B3360A}"/>
                </a:ext>
              </a:extLst>
            </p:cNvPr>
            <p:cNvGrpSpPr/>
            <p:nvPr/>
          </p:nvGrpSpPr>
          <p:grpSpPr>
            <a:xfrm>
              <a:off x="1651021" y="4200493"/>
              <a:ext cx="201838" cy="195660"/>
              <a:chOff x="7353879" y="4434357"/>
              <a:chExt cx="513528" cy="497810"/>
            </a:xfrm>
          </p:grpSpPr>
          <p:sp>
            <p:nvSpPr>
              <p:cNvPr id="291" name="Freeform 315">
                <a:extLst>
                  <a:ext uri="{FF2B5EF4-FFF2-40B4-BE49-F238E27FC236}">
                    <a16:creationId xmlns:a16="http://schemas.microsoft.com/office/drawing/2014/main" id="{2AA81501-725C-44EE-A877-055E2825DBD8}"/>
                  </a:ext>
                </a:extLst>
              </p:cNvPr>
              <p:cNvSpPr>
                <a:spLocks/>
              </p:cNvSpPr>
              <p:nvPr/>
            </p:nvSpPr>
            <p:spPr bwMode="auto">
              <a:xfrm>
                <a:off x="7657804" y="4722564"/>
                <a:ext cx="209603" cy="209603"/>
              </a:xfrm>
              <a:custGeom>
                <a:avLst/>
                <a:gdLst>
                  <a:gd name="T0" fmla="*/ 16 w 21"/>
                  <a:gd name="T1" fmla="*/ 20 h 21"/>
                  <a:gd name="T2" fmla="*/ 0 w 21"/>
                  <a:gd name="T3" fmla="*/ 4 h 21"/>
                  <a:gd name="T4" fmla="*/ 4 w 21"/>
                  <a:gd name="T5" fmla="*/ 0 h 21"/>
                  <a:gd name="T6" fmla="*/ 20 w 21"/>
                  <a:gd name="T7" fmla="*/ 16 h 21"/>
                  <a:gd name="T8" fmla="*/ 20 w 21"/>
                  <a:gd name="T9" fmla="*/ 20 h 21"/>
                  <a:gd name="T10" fmla="*/ 16 w 21"/>
                  <a:gd name="T11" fmla="*/ 20 h 21"/>
                </a:gdLst>
                <a:ahLst/>
                <a:cxnLst>
                  <a:cxn ang="0">
                    <a:pos x="T0" y="T1"/>
                  </a:cxn>
                  <a:cxn ang="0">
                    <a:pos x="T2" y="T3"/>
                  </a:cxn>
                  <a:cxn ang="0">
                    <a:pos x="T4" y="T5"/>
                  </a:cxn>
                  <a:cxn ang="0">
                    <a:pos x="T6" y="T7"/>
                  </a:cxn>
                  <a:cxn ang="0">
                    <a:pos x="T8" y="T9"/>
                  </a:cxn>
                  <a:cxn ang="0">
                    <a:pos x="T10" y="T11"/>
                  </a:cxn>
                </a:cxnLst>
                <a:rect l="0" t="0" r="r" b="b"/>
                <a:pathLst>
                  <a:path w="21" h="21">
                    <a:moveTo>
                      <a:pt x="16" y="20"/>
                    </a:moveTo>
                    <a:cubicBezTo>
                      <a:pt x="0" y="4"/>
                      <a:pt x="0" y="4"/>
                      <a:pt x="0" y="4"/>
                    </a:cubicBezTo>
                    <a:cubicBezTo>
                      <a:pt x="4" y="0"/>
                      <a:pt x="4" y="0"/>
                      <a:pt x="4" y="0"/>
                    </a:cubicBezTo>
                    <a:cubicBezTo>
                      <a:pt x="20" y="16"/>
                      <a:pt x="20" y="16"/>
                      <a:pt x="20" y="16"/>
                    </a:cubicBezTo>
                    <a:cubicBezTo>
                      <a:pt x="21" y="17"/>
                      <a:pt x="21" y="19"/>
                      <a:pt x="20" y="20"/>
                    </a:cubicBezTo>
                    <a:cubicBezTo>
                      <a:pt x="19" y="21"/>
                      <a:pt x="17" y="21"/>
                      <a:pt x="16" y="2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Oval 316">
                <a:extLst>
                  <a:ext uri="{FF2B5EF4-FFF2-40B4-BE49-F238E27FC236}">
                    <a16:creationId xmlns:a16="http://schemas.microsoft.com/office/drawing/2014/main" id="{5817751F-FFC7-4A98-BB84-93511C54C9DA}"/>
                  </a:ext>
                </a:extLst>
              </p:cNvPr>
              <p:cNvSpPr>
                <a:spLocks noChangeArrowheads="1"/>
              </p:cNvSpPr>
              <p:nvPr/>
            </p:nvSpPr>
            <p:spPr bwMode="auto">
              <a:xfrm>
                <a:off x="7353879" y="4434357"/>
                <a:ext cx="382528" cy="377286"/>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Oval 317">
                <a:extLst>
                  <a:ext uri="{FF2B5EF4-FFF2-40B4-BE49-F238E27FC236}">
                    <a16:creationId xmlns:a16="http://schemas.microsoft.com/office/drawing/2014/main" id="{AB49C9B5-391F-4183-9916-2CABCA5E8327}"/>
                  </a:ext>
                </a:extLst>
              </p:cNvPr>
              <p:cNvSpPr>
                <a:spLocks noChangeArrowheads="1"/>
              </p:cNvSpPr>
              <p:nvPr/>
            </p:nvSpPr>
            <p:spPr bwMode="auto">
              <a:xfrm>
                <a:off x="7395800" y="4476278"/>
                <a:ext cx="298687" cy="2986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318">
                <a:extLst>
                  <a:ext uri="{FF2B5EF4-FFF2-40B4-BE49-F238E27FC236}">
                    <a16:creationId xmlns:a16="http://schemas.microsoft.com/office/drawing/2014/main" id="{E5424085-2C70-4CFE-ACA6-3F15A61A456C}"/>
                  </a:ext>
                </a:extLst>
              </p:cNvPr>
              <p:cNvSpPr>
                <a:spLocks noEditPoints="1"/>
              </p:cNvSpPr>
              <p:nvPr/>
            </p:nvSpPr>
            <p:spPr bwMode="auto">
              <a:xfrm>
                <a:off x="7537280" y="4602040"/>
                <a:ext cx="157203" cy="172924"/>
              </a:xfrm>
              <a:custGeom>
                <a:avLst/>
                <a:gdLst>
                  <a:gd name="T0" fmla="*/ 1 w 16"/>
                  <a:gd name="T1" fmla="*/ 17 h 17"/>
                  <a:gd name="T2" fmla="*/ 1 w 16"/>
                  <a:gd name="T3" fmla="*/ 17 h 17"/>
                  <a:gd name="T4" fmla="*/ 1 w 16"/>
                  <a:gd name="T5" fmla="*/ 17 h 17"/>
                  <a:gd name="T6" fmla="*/ 1 w 16"/>
                  <a:gd name="T7" fmla="*/ 17 h 17"/>
                  <a:gd name="T8" fmla="*/ 1 w 16"/>
                  <a:gd name="T9" fmla="*/ 17 h 17"/>
                  <a:gd name="T10" fmla="*/ 1 w 16"/>
                  <a:gd name="T11" fmla="*/ 17 h 17"/>
                  <a:gd name="T12" fmla="*/ 1 w 16"/>
                  <a:gd name="T13" fmla="*/ 17 h 17"/>
                  <a:gd name="T14" fmla="*/ 1 w 16"/>
                  <a:gd name="T15" fmla="*/ 17 h 17"/>
                  <a:gd name="T16" fmla="*/ 1 w 16"/>
                  <a:gd name="T17" fmla="*/ 17 h 17"/>
                  <a:gd name="T18" fmla="*/ 1 w 16"/>
                  <a:gd name="T19" fmla="*/ 17 h 17"/>
                  <a:gd name="T20" fmla="*/ 1 w 16"/>
                  <a:gd name="T21" fmla="*/ 17 h 17"/>
                  <a:gd name="T22" fmla="*/ 1 w 16"/>
                  <a:gd name="T23" fmla="*/ 17 h 17"/>
                  <a:gd name="T24" fmla="*/ 1 w 16"/>
                  <a:gd name="T25" fmla="*/ 17 h 17"/>
                  <a:gd name="T26" fmla="*/ 1 w 16"/>
                  <a:gd name="T27" fmla="*/ 17 h 17"/>
                  <a:gd name="T28" fmla="*/ 1 w 16"/>
                  <a:gd name="T29" fmla="*/ 17 h 17"/>
                  <a:gd name="T30" fmla="*/ 0 w 16"/>
                  <a:gd name="T31" fmla="*/ 17 h 17"/>
                  <a:gd name="T32" fmla="*/ 0 w 16"/>
                  <a:gd name="T33" fmla="*/ 17 h 17"/>
                  <a:gd name="T34" fmla="*/ 0 w 16"/>
                  <a:gd name="T35" fmla="*/ 17 h 17"/>
                  <a:gd name="T36" fmla="*/ 0 w 16"/>
                  <a:gd name="T37" fmla="*/ 17 h 17"/>
                  <a:gd name="T38" fmla="*/ 0 w 16"/>
                  <a:gd name="T39" fmla="*/ 17 h 17"/>
                  <a:gd name="T40" fmla="*/ 0 w 16"/>
                  <a:gd name="T41" fmla="*/ 17 h 17"/>
                  <a:gd name="T42" fmla="*/ 0 w 16"/>
                  <a:gd name="T43" fmla="*/ 17 h 17"/>
                  <a:gd name="T44" fmla="*/ 0 w 16"/>
                  <a:gd name="T45" fmla="*/ 17 h 17"/>
                  <a:gd name="T46" fmla="*/ 0 w 16"/>
                  <a:gd name="T47" fmla="*/ 17 h 17"/>
                  <a:gd name="T48" fmla="*/ 0 w 16"/>
                  <a:gd name="T49" fmla="*/ 17 h 17"/>
                  <a:gd name="T50" fmla="*/ 0 w 16"/>
                  <a:gd name="T51" fmla="*/ 17 h 17"/>
                  <a:gd name="T52" fmla="*/ 0 w 16"/>
                  <a:gd name="T53" fmla="*/ 17 h 17"/>
                  <a:gd name="T54" fmla="*/ 16 w 16"/>
                  <a:gd name="T55" fmla="*/ 2 h 17"/>
                  <a:gd name="T56" fmla="*/ 16 w 16"/>
                  <a:gd name="T57" fmla="*/ 2 h 17"/>
                  <a:gd name="T58" fmla="*/ 16 w 16"/>
                  <a:gd name="T59" fmla="*/ 2 h 17"/>
                  <a:gd name="T60" fmla="*/ 16 w 16"/>
                  <a:gd name="T61" fmla="*/ 2 h 17"/>
                  <a:gd name="T62" fmla="*/ 16 w 16"/>
                  <a:gd name="T63" fmla="*/ 2 h 17"/>
                  <a:gd name="T64" fmla="*/ 16 w 16"/>
                  <a:gd name="T65" fmla="*/ 2 h 17"/>
                  <a:gd name="T66" fmla="*/ 16 w 16"/>
                  <a:gd name="T67" fmla="*/ 1 h 17"/>
                  <a:gd name="T68" fmla="*/ 16 w 16"/>
                  <a:gd name="T69" fmla="*/ 2 h 17"/>
                  <a:gd name="T70" fmla="*/ 16 w 16"/>
                  <a:gd name="T71" fmla="*/ 1 h 17"/>
                  <a:gd name="T72" fmla="*/ 16 w 16"/>
                  <a:gd name="T73" fmla="*/ 1 h 17"/>
                  <a:gd name="T74" fmla="*/ 16 w 16"/>
                  <a:gd name="T75" fmla="*/ 1 h 17"/>
                  <a:gd name="T76" fmla="*/ 16 w 16"/>
                  <a:gd name="T77" fmla="*/ 1 h 17"/>
                  <a:gd name="T78" fmla="*/ 16 w 16"/>
                  <a:gd name="T79" fmla="*/ 1 h 17"/>
                  <a:gd name="T80" fmla="*/ 16 w 16"/>
                  <a:gd name="T81" fmla="*/ 1 h 17"/>
                  <a:gd name="T82" fmla="*/ 16 w 16"/>
                  <a:gd name="T83" fmla="*/ 1 h 17"/>
                  <a:gd name="T84" fmla="*/ 16 w 16"/>
                  <a:gd name="T85" fmla="*/ 1 h 17"/>
                  <a:gd name="T86" fmla="*/ 16 w 16"/>
                  <a:gd name="T87" fmla="*/ 1 h 17"/>
                  <a:gd name="T88" fmla="*/ 16 w 16"/>
                  <a:gd name="T89" fmla="*/ 1 h 17"/>
                  <a:gd name="T90" fmla="*/ 16 w 16"/>
                  <a:gd name="T91" fmla="*/ 1 h 17"/>
                  <a:gd name="T92" fmla="*/ 16 w 16"/>
                  <a:gd name="T93" fmla="*/ 1 h 17"/>
                  <a:gd name="T94" fmla="*/ 16 w 16"/>
                  <a:gd name="T95" fmla="*/ 1 h 17"/>
                  <a:gd name="T96" fmla="*/ 16 w 16"/>
                  <a:gd name="T97" fmla="*/ 1 h 17"/>
                  <a:gd name="T98" fmla="*/ 16 w 16"/>
                  <a:gd name="T99" fmla="*/ 1 h 17"/>
                  <a:gd name="T100" fmla="*/ 16 w 16"/>
                  <a:gd name="T101" fmla="*/ 1 h 17"/>
                  <a:gd name="T102" fmla="*/ 16 w 16"/>
                  <a:gd name="T103" fmla="*/ 0 h 17"/>
                  <a:gd name="T104" fmla="*/ 16 w 16"/>
                  <a:gd name="T105" fmla="*/ 0 h 17"/>
                  <a:gd name="T106" fmla="*/ 16 w 16"/>
                  <a:gd name="T107" fmla="*/ 0 h 17"/>
                  <a:gd name="T108" fmla="*/ 16 w 16"/>
                  <a:gd name="T109" fmla="*/ 0 h 17"/>
                  <a:gd name="T110" fmla="*/ 16 w 16"/>
                  <a:gd name="T111" fmla="*/ 0 h 17"/>
                  <a:gd name="T112" fmla="*/ 16 w 16"/>
                  <a:gd name="T11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17">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0" y="17"/>
                    </a:moveTo>
                    <a:cubicBezTo>
                      <a:pt x="0" y="17"/>
                      <a:pt x="0" y="17"/>
                      <a:pt x="0" y="17"/>
                    </a:cubicBezTo>
                    <a:cubicBezTo>
                      <a:pt x="0" y="17"/>
                      <a:pt x="0" y="17"/>
                      <a:pt x="0" y="17"/>
                    </a:cubicBezTo>
                    <a:moveTo>
                      <a:pt x="16" y="2"/>
                    </a:moveTo>
                    <a:cubicBezTo>
                      <a:pt x="16" y="2"/>
                      <a:pt x="16" y="2"/>
                      <a:pt x="16" y="2"/>
                    </a:cubicBezTo>
                    <a:cubicBezTo>
                      <a:pt x="16" y="2"/>
                      <a:pt x="16" y="2"/>
                      <a:pt x="16" y="2"/>
                    </a:cubicBezTo>
                    <a:moveTo>
                      <a:pt x="16" y="2"/>
                    </a:moveTo>
                    <a:cubicBezTo>
                      <a:pt x="16" y="2"/>
                      <a:pt x="16" y="2"/>
                      <a:pt x="16" y="2"/>
                    </a:cubicBezTo>
                    <a:cubicBezTo>
                      <a:pt x="16" y="2"/>
                      <a:pt x="16" y="2"/>
                      <a:pt x="16" y="2"/>
                    </a:cubicBezTo>
                    <a:moveTo>
                      <a:pt x="16" y="1"/>
                    </a:moveTo>
                    <a:cubicBezTo>
                      <a:pt x="16" y="1"/>
                      <a:pt x="16" y="1"/>
                      <a:pt x="16" y="2"/>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0"/>
                    </a:moveTo>
                    <a:cubicBezTo>
                      <a:pt x="16" y="0"/>
                      <a:pt x="16" y="0"/>
                      <a:pt x="16" y="0"/>
                    </a:cubicBezTo>
                    <a:cubicBezTo>
                      <a:pt x="16" y="0"/>
                      <a:pt x="16" y="0"/>
                      <a:pt x="16" y="0"/>
                    </a:cubicBezTo>
                    <a:moveTo>
                      <a:pt x="16" y="0"/>
                    </a:moveTo>
                    <a:cubicBezTo>
                      <a:pt x="16" y="0"/>
                      <a:pt x="16" y="0"/>
                      <a:pt x="16" y="0"/>
                    </a:cubicBezTo>
                    <a:cubicBezTo>
                      <a:pt x="16" y="0"/>
                      <a:pt x="16" y="0"/>
                      <a:pt x="16" y="0"/>
                    </a:cubicBezTo>
                  </a:path>
                </a:pathLst>
              </a:custGeom>
              <a:solidFill>
                <a:srgbClr val="042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319">
                <a:extLst>
                  <a:ext uri="{FF2B5EF4-FFF2-40B4-BE49-F238E27FC236}">
                    <a16:creationId xmlns:a16="http://schemas.microsoft.com/office/drawing/2014/main" id="{73F7A57C-BABF-4869-81CB-971C8198673E}"/>
                  </a:ext>
                </a:extLst>
              </p:cNvPr>
              <p:cNvSpPr>
                <a:spLocks/>
              </p:cNvSpPr>
              <p:nvPr/>
            </p:nvSpPr>
            <p:spPr bwMode="auto">
              <a:xfrm>
                <a:off x="7427240" y="4486758"/>
                <a:ext cx="267246" cy="288206"/>
              </a:xfrm>
              <a:custGeom>
                <a:avLst/>
                <a:gdLst>
                  <a:gd name="T0" fmla="*/ 19 w 27"/>
                  <a:gd name="T1" fmla="*/ 0 h 29"/>
                  <a:gd name="T2" fmla="*/ 20 w 27"/>
                  <a:gd name="T3" fmla="*/ 5 h 29"/>
                  <a:gd name="T4" fmla="*/ 1 w 27"/>
                  <a:gd name="T5" fmla="*/ 23 h 29"/>
                  <a:gd name="T6" fmla="*/ 0 w 27"/>
                  <a:gd name="T7" fmla="*/ 23 h 29"/>
                  <a:gd name="T8" fmla="*/ 11 w 27"/>
                  <a:gd name="T9" fmla="*/ 29 h 29"/>
                  <a:gd name="T10" fmla="*/ 11 w 27"/>
                  <a:gd name="T11" fmla="*/ 29 h 29"/>
                  <a:gd name="T12" fmla="*/ 11 w 27"/>
                  <a:gd name="T13" fmla="*/ 29 h 29"/>
                  <a:gd name="T14" fmla="*/ 11 w 27"/>
                  <a:gd name="T15" fmla="*/ 29 h 29"/>
                  <a:gd name="T16" fmla="*/ 11 w 27"/>
                  <a:gd name="T17" fmla="*/ 29 h 29"/>
                  <a:gd name="T18" fmla="*/ 11 w 27"/>
                  <a:gd name="T19" fmla="*/ 29 h 29"/>
                  <a:gd name="T20" fmla="*/ 11 w 27"/>
                  <a:gd name="T21" fmla="*/ 29 h 29"/>
                  <a:gd name="T22" fmla="*/ 11 w 27"/>
                  <a:gd name="T23" fmla="*/ 29 h 29"/>
                  <a:gd name="T24" fmla="*/ 12 w 27"/>
                  <a:gd name="T25" fmla="*/ 29 h 29"/>
                  <a:gd name="T26" fmla="*/ 12 w 27"/>
                  <a:gd name="T27" fmla="*/ 29 h 29"/>
                  <a:gd name="T28" fmla="*/ 12 w 27"/>
                  <a:gd name="T29" fmla="*/ 29 h 29"/>
                  <a:gd name="T30" fmla="*/ 12 w 27"/>
                  <a:gd name="T31" fmla="*/ 29 h 29"/>
                  <a:gd name="T32" fmla="*/ 12 w 27"/>
                  <a:gd name="T33" fmla="*/ 29 h 29"/>
                  <a:gd name="T34" fmla="*/ 12 w 27"/>
                  <a:gd name="T35" fmla="*/ 29 h 29"/>
                  <a:gd name="T36" fmla="*/ 12 w 27"/>
                  <a:gd name="T37" fmla="*/ 29 h 29"/>
                  <a:gd name="T38" fmla="*/ 12 w 27"/>
                  <a:gd name="T39" fmla="*/ 29 h 29"/>
                  <a:gd name="T40" fmla="*/ 12 w 27"/>
                  <a:gd name="T41" fmla="*/ 29 h 29"/>
                  <a:gd name="T42" fmla="*/ 12 w 27"/>
                  <a:gd name="T43" fmla="*/ 29 h 29"/>
                  <a:gd name="T44" fmla="*/ 12 w 27"/>
                  <a:gd name="T45" fmla="*/ 29 h 29"/>
                  <a:gd name="T46" fmla="*/ 27 w 27"/>
                  <a:gd name="T47" fmla="*/ 14 h 29"/>
                  <a:gd name="T48" fmla="*/ 27 w 27"/>
                  <a:gd name="T49" fmla="*/ 14 h 29"/>
                  <a:gd name="T50" fmla="*/ 27 w 27"/>
                  <a:gd name="T51" fmla="*/ 14 h 29"/>
                  <a:gd name="T52" fmla="*/ 27 w 27"/>
                  <a:gd name="T53" fmla="*/ 14 h 29"/>
                  <a:gd name="T54" fmla="*/ 27 w 27"/>
                  <a:gd name="T55" fmla="*/ 14 h 29"/>
                  <a:gd name="T56" fmla="*/ 27 w 27"/>
                  <a:gd name="T57" fmla="*/ 14 h 29"/>
                  <a:gd name="T58" fmla="*/ 27 w 27"/>
                  <a:gd name="T59" fmla="*/ 14 h 29"/>
                  <a:gd name="T60" fmla="*/ 27 w 27"/>
                  <a:gd name="T61" fmla="*/ 13 h 29"/>
                  <a:gd name="T62" fmla="*/ 27 w 27"/>
                  <a:gd name="T63" fmla="*/ 13 h 29"/>
                  <a:gd name="T64" fmla="*/ 27 w 27"/>
                  <a:gd name="T65" fmla="*/ 13 h 29"/>
                  <a:gd name="T66" fmla="*/ 27 w 27"/>
                  <a:gd name="T67" fmla="*/ 13 h 29"/>
                  <a:gd name="T68" fmla="*/ 27 w 27"/>
                  <a:gd name="T69" fmla="*/ 13 h 29"/>
                  <a:gd name="T70" fmla="*/ 27 w 27"/>
                  <a:gd name="T71" fmla="*/ 13 h 29"/>
                  <a:gd name="T72" fmla="*/ 27 w 27"/>
                  <a:gd name="T73" fmla="*/ 13 h 29"/>
                  <a:gd name="T74" fmla="*/ 27 w 27"/>
                  <a:gd name="T75" fmla="*/ 13 h 29"/>
                  <a:gd name="T76" fmla="*/ 27 w 27"/>
                  <a:gd name="T77" fmla="*/ 13 h 29"/>
                  <a:gd name="T78" fmla="*/ 27 w 27"/>
                  <a:gd name="T79" fmla="*/ 13 h 29"/>
                  <a:gd name="T80" fmla="*/ 27 w 27"/>
                  <a:gd name="T81" fmla="*/ 13 h 29"/>
                  <a:gd name="T82" fmla="*/ 27 w 27"/>
                  <a:gd name="T83" fmla="*/ 12 h 29"/>
                  <a:gd name="T84" fmla="*/ 27 w 27"/>
                  <a:gd name="T85" fmla="*/ 12 h 29"/>
                  <a:gd name="T86" fmla="*/ 27 w 27"/>
                  <a:gd name="T87" fmla="*/ 12 h 29"/>
                  <a:gd name="T88" fmla="*/ 27 w 27"/>
                  <a:gd name="T89" fmla="*/ 12 h 29"/>
                  <a:gd name="T90" fmla="*/ 19 w 27"/>
                  <a:gd name="T9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29">
                    <a:moveTo>
                      <a:pt x="19" y="0"/>
                    </a:moveTo>
                    <a:cubicBezTo>
                      <a:pt x="20" y="2"/>
                      <a:pt x="20" y="3"/>
                      <a:pt x="20" y="5"/>
                    </a:cubicBezTo>
                    <a:cubicBezTo>
                      <a:pt x="20" y="15"/>
                      <a:pt x="11" y="23"/>
                      <a:pt x="1" y="23"/>
                    </a:cubicBezTo>
                    <a:cubicBezTo>
                      <a:pt x="1" y="23"/>
                      <a:pt x="0" y="23"/>
                      <a:pt x="0" y="23"/>
                    </a:cubicBezTo>
                    <a:cubicBezTo>
                      <a:pt x="3" y="27"/>
                      <a:pt x="7"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1" y="29"/>
                    </a:cubicBezTo>
                    <a:cubicBezTo>
                      <a:pt x="11" y="29"/>
                      <a:pt x="11"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21" y="29"/>
                      <a:pt x="27" y="22"/>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3"/>
                      <a:pt x="27" y="13"/>
                    </a:cubicBezTo>
                    <a:cubicBezTo>
                      <a:pt x="27" y="13"/>
                      <a:pt x="27" y="12"/>
                      <a:pt x="27" y="12"/>
                    </a:cubicBezTo>
                    <a:cubicBezTo>
                      <a:pt x="27" y="12"/>
                      <a:pt x="27" y="12"/>
                      <a:pt x="27" y="12"/>
                    </a:cubicBezTo>
                    <a:cubicBezTo>
                      <a:pt x="27" y="12"/>
                      <a:pt x="27" y="12"/>
                      <a:pt x="27" y="12"/>
                    </a:cubicBezTo>
                    <a:cubicBezTo>
                      <a:pt x="27" y="12"/>
                      <a:pt x="27" y="12"/>
                      <a:pt x="27" y="12"/>
                    </a:cubicBezTo>
                    <a:cubicBezTo>
                      <a:pt x="27" y="7"/>
                      <a:pt x="24" y="3"/>
                      <a:pt x="19" y="0"/>
                    </a:cubicBezTo>
                  </a:path>
                </a:pathLst>
              </a:custGeom>
              <a:solidFill>
                <a:srgbClr val="E9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4" name="Rectangle 13">
              <a:extLst>
                <a:ext uri="{FF2B5EF4-FFF2-40B4-BE49-F238E27FC236}">
                  <a16:creationId xmlns:a16="http://schemas.microsoft.com/office/drawing/2014/main" id="{96F53BDD-3554-4C40-B01C-9B6E3545A847}"/>
                </a:ext>
              </a:extLst>
            </p:cNvPr>
            <p:cNvSpPr>
              <a:spLocks noChangeArrowheads="1"/>
            </p:cNvSpPr>
            <p:nvPr/>
          </p:nvSpPr>
          <p:spPr bwMode="auto">
            <a:xfrm>
              <a:off x="1040870" y="4193656"/>
              <a:ext cx="467390" cy="21055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166">
              <a:extLst>
                <a:ext uri="{FF2B5EF4-FFF2-40B4-BE49-F238E27FC236}">
                  <a16:creationId xmlns:a16="http://schemas.microsoft.com/office/drawing/2014/main" id="{1A78D471-6885-4060-A4B9-7500B14FB250}"/>
                </a:ext>
              </a:extLst>
            </p:cNvPr>
            <p:cNvSpPr>
              <a:spLocks/>
            </p:cNvSpPr>
            <p:nvPr/>
          </p:nvSpPr>
          <p:spPr bwMode="auto">
            <a:xfrm>
              <a:off x="1551884" y="4241456"/>
              <a:ext cx="386375" cy="34713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167">
              <a:extLst>
                <a:ext uri="{FF2B5EF4-FFF2-40B4-BE49-F238E27FC236}">
                  <a16:creationId xmlns:a16="http://schemas.microsoft.com/office/drawing/2014/main" id="{82363F72-5457-44AC-B13B-F2A4458C2531}"/>
                </a:ext>
              </a:extLst>
            </p:cNvPr>
            <p:cNvSpPr>
              <a:spLocks/>
            </p:cNvSpPr>
            <p:nvPr/>
          </p:nvSpPr>
          <p:spPr bwMode="auto">
            <a:xfrm>
              <a:off x="1572138" y="4254261"/>
              <a:ext cx="109057" cy="103856"/>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7" name="Freeform 168">
              <a:extLst>
                <a:ext uri="{FF2B5EF4-FFF2-40B4-BE49-F238E27FC236}">
                  <a16:creationId xmlns:a16="http://schemas.microsoft.com/office/drawing/2014/main" id="{1EBF20C6-5280-48D4-81E4-00BDA871227C}"/>
                </a:ext>
              </a:extLst>
            </p:cNvPr>
            <p:cNvSpPr>
              <a:spLocks/>
            </p:cNvSpPr>
            <p:nvPr/>
          </p:nvSpPr>
          <p:spPr bwMode="auto">
            <a:xfrm>
              <a:off x="1626667" y="4308323"/>
              <a:ext cx="54528" cy="45526"/>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8" name="Freeform 169">
              <a:extLst>
                <a:ext uri="{FF2B5EF4-FFF2-40B4-BE49-F238E27FC236}">
                  <a16:creationId xmlns:a16="http://schemas.microsoft.com/office/drawing/2014/main" id="{EA2747F7-2CE9-4042-ABF2-F21FE3190698}"/>
                </a:ext>
              </a:extLst>
            </p:cNvPr>
            <p:cNvSpPr>
              <a:spLocks/>
            </p:cNvSpPr>
            <p:nvPr/>
          </p:nvSpPr>
          <p:spPr bwMode="auto">
            <a:xfrm>
              <a:off x="1676522" y="4353849"/>
              <a:ext cx="48296" cy="45526"/>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9" name="Freeform 170">
              <a:extLst>
                <a:ext uri="{FF2B5EF4-FFF2-40B4-BE49-F238E27FC236}">
                  <a16:creationId xmlns:a16="http://schemas.microsoft.com/office/drawing/2014/main" id="{408AB270-C686-4E5B-B486-AA71C4697730}"/>
                </a:ext>
              </a:extLst>
            </p:cNvPr>
            <p:cNvSpPr>
              <a:spLocks/>
            </p:cNvSpPr>
            <p:nvPr/>
          </p:nvSpPr>
          <p:spPr bwMode="auto">
            <a:xfrm>
              <a:off x="1695218" y="4372344"/>
              <a:ext cx="49855" cy="45526"/>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171">
              <a:extLst>
                <a:ext uri="{FF2B5EF4-FFF2-40B4-BE49-F238E27FC236}">
                  <a16:creationId xmlns:a16="http://schemas.microsoft.com/office/drawing/2014/main" id="{6D12D89E-B4C7-44AB-99F4-6DDB23CC3047}"/>
                </a:ext>
              </a:extLst>
            </p:cNvPr>
            <p:cNvSpPr>
              <a:spLocks/>
            </p:cNvSpPr>
            <p:nvPr/>
          </p:nvSpPr>
          <p:spPr bwMode="auto">
            <a:xfrm>
              <a:off x="1695218" y="4368076"/>
              <a:ext cx="24928" cy="22763"/>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172">
              <a:extLst>
                <a:ext uri="{FF2B5EF4-FFF2-40B4-BE49-F238E27FC236}">
                  <a16:creationId xmlns:a16="http://schemas.microsoft.com/office/drawing/2014/main" id="{D51E2F96-F8B9-48E9-BD0A-06AB9A8D20C7}"/>
                </a:ext>
              </a:extLst>
            </p:cNvPr>
            <p:cNvSpPr>
              <a:spLocks/>
            </p:cNvSpPr>
            <p:nvPr/>
          </p:nvSpPr>
          <p:spPr bwMode="auto">
            <a:xfrm>
              <a:off x="1706122" y="4376612"/>
              <a:ext cx="23369" cy="27032"/>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2" name="Freeform 173">
              <a:extLst>
                <a:ext uri="{FF2B5EF4-FFF2-40B4-BE49-F238E27FC236}">
                  <a16:creationId xmlns:a16="http://schemas.microsoft.com/office/drawing/2014/main" id="{7F9C9CD0-87F7-456E-8265-8F38A6202022}"/>
                </a:ext>
              </a:extLst>
            </p:cNvPr>
            <p:cNvSpPr>
              <a:spLocks/>
            </p:cNvSpPr>
            <p:nvPr/>
          </p:nvSpPr>
          <p:spPr bwMode="auto">
            <a:xfrm>
              <a:off x="1784021" y="4449168"/>
              <a:ext cx="49855" cy="45526"/>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53" name="Group 252">
              <a:extLst>
                <a:ext uri="{FF2B5EF4-FFF2-40B4-BE49-F238E27FC236}">
                  <a16:creationId xmlns:a16="http://schemas.microsoft.com/office/drawing/2014/main" id="{E2332E11-D6C1-44E9-A6ED-3EDF731F1676}"/>
                </a:ext>
              </a:extLst>
            </p:cNvPr>
            <p:cNvGrpSpPr/>
            <p:nvPr/>
          </p:nvGrpSpPr>
          <p:grpSpPr>
            <a:xfrm>
              <a:off x="2210457" y="4222912"/>
              <a:ext cx="231453" cy="147939"/>
              <a:chOff x="6415902" y="2233522"/>
              <a:chExt cx="508289" cy="324886"/>
            </a:xfrm>
            <a:solidFill>
              <a:srgbClr val="409AE1"/>
            </a:solidFill>
          </p:grpSpPr>
          <p:sp>
            <p:nvSpPr>
              <p:cNvPr id="287" name="Freeform 311">
                <a:extLst>
                  <a:ext uri="{FF2B5EF4-FFF2-40B4-BE49-F238E27FC236}">
                    <a16:creationId xmlns:a16="http://schemas.microsoft.com/office/drawing/2014/main" id="{D0D46D3D-DF20-450F-9615-23BF57380CE6}"/>
                  </a:ext>
                </a:extLst>
              </p:cNvPr>
              <p:cNvSpPr>
                <a:spLocks/>
              </p:cNvSpPr>
              <p:nvPr/>
            </p:nvSpPr>
            <p:spPr bwMode="auto">
              <a:xfrm>
                <a:off x="6415902" y="2233522"/>
                <a:ext cx="497810" cy="188643"/>
              </a:xfrm>
              <a:custGeom>
                <a:avLst/>
                <a:gdLst>
                  <a:gd name="T0" fmla="*/ 95 w 95"/>
                  <a:gd name="T1" fmla="*/ 0 h 36"/>
                  <a:gd name="T2" fmla="*/ 0 w 95"/>
                  <a:gd name="T3" fmla="*/ 0 h 36"/>
                  <a:gd name="T4" fmla="*/ 47 w 95"/>
                  <a:gd name="T5" fmla="*/ 36 h 36"/>
                  <a:gd name="T6" fmla="*/ 95 w 95"/>
                  <a:gd name="T7" fmla="*/ 0 h 36"/>
                </a:gdLst>
                <a:ahLst/>
                <a:cxnLst>
                  <a:cxn ang="0">
                    <a:pos x="T0" y="T1"/>
                  </a:cxn>
                  <a:cxn ang="0">
                    <a:pos x="T2" y="T3"/>
                  </a:cxn>
                  <a:cxn ang="0">
                    <a:pos x="T4" y="T5"/>
                  </a:cxn>
                  <a:cxn ang="0">
                    <a:pos x="T6" y="T7"/>
                  </a:cxn>
                </a:cxnLst>
                <a:rect l="0" t="0" r="r" b="b"/>
                <a:pathLst>
                  <a:path w="95" h="36">
                    <a:moveTo>
                      <a:pt x="95" y="0"/>
                    </a:moveTo>
                    <a:lnTo>
                      <a:pt x="0" y="0"/>
                    </a:lnTo>
                    <a:lnTo>
                      <a:pt x="47" y="36"/>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312">
                <a:extLst>
                  <a:ext uri="{FF2B5EF4-FFF2-40B4-BE49-F238E27FC236}">
                    <a16:creationId xmlns:a16="http://schemas.microsoft.com/office/drawing/2014/main" id="{3512708F-F6CC-4CF7-A0E3-2DFE623498CB}"/>
                  </a:ext>
                </a:extLst>
              </p:cNvPr>
              <p:cNvSpPr>
                <a:spLocks/>
              </p:cNvSpPr>
              <p:nvPr/>
            </p:nvSpPr>
            <p:spPr bwMode="auto">
              <a:xfrm>
                <a:off x="6415902" y="2233522"/>
                <a:ext cx="199123" cy="319647"/>
              </a:xfrm>
              <a:custGeom>
                <a:avLst/>
                <a:gdLst>
                  <a:gd name="T0" fmla="*/ 38 w 38"/>
                  <a:gd name="T1" fmla="*/ 30 h 61"/>
                  <a:gd name="T2" fmla="*/ 0 w 38"/>
                  <a:gd name="T3" fmla="*/ 0 h 61"/>
                  <a:gd name="T4" fmla="*/ 0 w 38"/>
                  <a:gd name="T5" fmla="*/ 61 h 61"/>
                  <a:gd name="T6" fmla="*/ 38 w 38"/>
                  <a:gd name="T7" fmla="*/ 30 h 61"/>
                </a:gdLst>
                <a:ahLst/>
                <a:cxnLst>
                  <a:cxn ang="0">
                    <a:pos x="T0" y="T1"/>
                  </a:cxn>
                  <a:cxn ang="0">
                    <a:pos x="T2" y="T3"/>
                  </a:cxn>
                  <a:cxn ang="0">
                    <a:pos x="T4" y="T5"/>
                  </a:cxn>
                  <a:cxn ang="0">
                    <a:pos x="T6" y="T7"/>
                  </a:cxn>
                </a:cxnLst>
                <a:rect l="0" t="0" r="r" b="b"/>
                <a:pathLst>
                  <a:path w="38" h="61">
                    <a:moveTo>
                      <a:pt x="38" y="30"/>
                    </a:moveTo>
                    <a:lnTo>
                      <a:pt x="0" y="0"/>
                    </a:lnTo>
                    <a:lnTo>
                      <a:pt x="0" y="61"/>
                    </a:lnTo>
                    <a:lnTo>
                      <a:pt x="3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313">
                <a:extLst>
                  <a:ext uri="{FF2B5EF4-FFF2-40B4-BE49-F238E27FC236}">
                    <a16:creationId xmlns:a16="http://schemas.microsoft.com/office/drawing/2014/main" id="{88A64286-4168-4D76-AC7E-90094791D245}"/>
                  </a:ext>
                </a:extLst>
              </p:cNvPr>
              <p:cNvSpPr>
                <a:spLocks/>
              </p:cNvSpPr>
              <p:nvPr/>
            </p:nvSpPr>
            <p:spPr bwMode="auto">
              <a:xfrm>
                <a:off x="6415902" y="2401205"/>
                <a:ext cx="497810" cy="157203"/>
              </a:xfrm>
              <a:custGeom>
                <a:avLst/>
                <a:gdLst>
                  <a:gd name="T0" fmla="*/ 55 w 95"/>
                  <a:gd name="T1" fmla="*/ 0 h 30"/>
                  <a:gd name="T2" fmla="*/ 47 w 95"/>
                  <a:gd name="T3" fmla="*/ 6 h 30"/>
                  <a:gd name="T4" fmla="*/ 40 w 95"/>
                  <a:gd name="T5" fmla="*/ 0 h 30"/>
                  <a:gd name="T6" fmla="*/ 0 w 95"/>
                  <a:gd name="T7" fmla="*/ 30 h 30"/>
                  <a:gd name="T8" fmla="*/ 95 w 95"/>
                  <a:gd name="T9" fmla="*/ 30 h 30"/>
                  <a:gd name="T10" fmla="*/ 55 w 95"/>
                  <a:gd name="T11" fmla="*/ 0 h 30"/>
                </a:gdLst>
                <a:ahLst/>
                <a:cxnLst>
                  <a:cxn ang="0">
                    <a:pos x="T0" y="T1"/>
                  </a:cxn>
                  <a:cxn ang="0">
                    <a:pos x="T2" y="T3"/>
                  </a:cxn>
                  <a:cxn ang="0">
                    <a:pos x="T4" y="T5"/>
                  </a:cxn>
                  <a:cxn ang="0">
                    <a:pos x="T6" y="T7"/>
                  </a:cxn>
                  <a:cxn ang="0">
                    <a:pos x="T8" y="T9"/>
                  </a:cxn>
                  <a:cxn ang="0">
                    <a:pos x="T10" y="T11"/>
                  </a:cxn>
                </a:cxnLst>
                <a:rect l="0" t="0" r="r" b="b"/>
                <a:pathLst>
                  <a:path w="95" h="30">
                    <a:moveTo>
                      <a:pt x="55" y="0"/>
                    </a:moveTo>
                    <a:lnTo>
                      <a:pt x="47" y="6"/>
                    </a:lnTo>
                    <a:lnTo>
                      <a:pt x="40" y="0"/>
                    </a:lnTo>
                    <a:lnTo>
                      <a:pt x="0" y="30"/>
                    </a:lnTo>
                    <a:lnTo>
                      <a:pt x="95" y="30"/>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314">
                <a:extLst>
                  <a:ext uri="{FF2B5EF4-FFF2-40B4-BE49-F238E27FC236}">
                    <a16:creationId xmlns:a16="http://schemas.microsoft.com/office/drawing/2014/main" id="{194EABA0-2813-43A8-AE37-AE1981E81449}"/>
                  </a:ext>
                </a:extLst>
              </p:cNvPr>
              <p:cNvSpPr>
                <a:spLocks/>
              </p:cNvSpPr>
              <p:nvPr/>
            </p:nvSpPr>
            <p:spPr bwMode="auto">
              <a:xfrm>
                <a:off x="6725068" y="2233522"/>
                <a:ext cx="199123" cy="319647"/>
              </a:xfrm>
              <a:custGeom>
                <a:avLst/>
                <a:gdLst>
                  <a:gd name="T0" fmla="*/ 0 w 38"/>
                  <a:gd name="T1" fmla="*/ 30 h 61"/>
                  <a:gd name="T2" fmla="*/ 38 w 38"/>
                  <a:gd name="T3" fmla="*/ 61 h 61"/>
                  <a:gd name="T4" fmla="*/ 38 w 38"/>
                  <a:gd name="T5" fmla="*/ 0 h 61"/>
                  <a:gd name="T6" fmla="*/ 0 w 38"/>
                  <a:gd name="T7" fmla="*/ 30 h 61"/>
                </a:gdLst>
                <a:ahLst/>
                <a:cxnLst>
                  <a:cxn ang="0">
                    <a:pos x="T0" y="T1"/>
                  </a:cxn>
                  <a:cxn ang="0">
                    <a:pos x="T2" y="T3"/>
                  </a:cxn>
                  <a:cxn ang="0">
                    <a:pos x="T4" y="T5"/>
                  </a:cxn>
                  <a:cxn ang="0">
                    <a:pos x="T6" y="T7"/>
                  </a:cxn>
                </a:cxnLst>
                <a:rect l="0" t="0" r="r" b="b"/>
                <a:pathLst>
                  <a:path w="38" h="61">
                    <a:moveTo>
                      <a:pt x="0" y="30"/>
                    </a:moveTo>
                    <a:lnTo>
                      <a:pt x="38" y="61"/>
                    </a:lnTo>
                    <a:lnTo>
                      <a:pt x="38"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54" name="Freeform 174">
              <a:extLst>
                <a:ext uri="{FF2B5EF4-FFF2-40B4-BE49-F238E27FC236}">
                  <a16:creationId xmlns:a16="http://schemas.microsoft.com/office/drawing/2014/main" id="{A43803A3-2453-447A-AA3D-B9653D3FDCC0}"/>
                </a:ext>
              </a:extLst>
            </p:cNvPr>
            <p:cNvSpPr>
              <a:spLocks/>
            </p:cNvSpPr>
            <p:nvPr/>
          </p:nvSpPr>
          <p:spPr bwMode="auto">
            <a:xfrm>
              <a:off x="1804275" y="4471931"/>
              <a:ext cx="49855" cy="45526"/>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175">
              <a:extLst>
                <a:ext uri="{FF2B5EF4-FFF2-40B4-BE49-F238E27FC236}">
                  <a16:creationId xmlns:a16="http://schemas.microsoft.com/office/drawing/2014/main" id="{2C1A2D42-E69A-47A2-A9B4-CB6E9257D61D}"/>
                </a:ext>
              </a:extLst>
            </p:cNvPr>
            <p:cNvSpPr>
              <a:spLocks/>
            </p:cNvSpPr>
            <p:nvPr/>
          </p:nvSpPr>
          <p:spPr bwMode="auto">
            <a:xfrm>
              <a:off x="1799600" y="4467663"/>
              <a:ext cx="29601" cy="21341"/>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176">
              <a:extLst>
                <a:ext uri="{FF2B5EF4-FFF2-40B4-BE49-F238E27FC236}">
                  <a16:creationId xmlns:a16="http://schemas.microsoft.com/office/drawing/2014/main" id="{82A9CDA0-C383-4109-856F-A8515876448C}"/>
                </a:ext>
              </a:extLst>
            </p:cNvPr>
            <p:cNvSpPr>
              <a:spLocks/>
            </p:cNvSpPr>
            <p:nvPr/>
          </p:nvSpPr>
          <p:spPr bwMode="auto">
            <a:xfrm>
              <a:off x="1813622" y="4476200"/>
              <a:ext cx="24928" cy="22763"/>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4763"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7" name="Freeform 177">
              <a:extLst>
                <a:ext uri="{FF2B5EF4-FFF2-40B4-BE49-F238E27FC236}">
                  <a16:creationId xmlns:a16="http://schemas.microsoft.com/office/drawing/2014/main" id="{C9BA5E93-CD2E-469C-9BF6-9F57E8F6E725}"/>
                </a:ext>
              </a:extLst>
            </p:cNvPr>
            <p:cNvSpPr>
              <a:spLocks/>
            </p:cNvSpPr>
            <p:nvPr/>
          </p:nvSpPr>
          <p:spPr bwMode="auto">
            <a:xfrm>
              <a:off x="1879057" y="4277024"/>
              <a:ext cx="380144" cy="234744"/>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8" name="Freeform 178">
              <a:extLst>
                <a:ext uri="{FF2B5EF4-FFF2-40B4-BE49-F238E27FC236}">
                  <a16:creationId xmlns:a16="http://schemas.microsoft.com/office/drawing/2014/main" id="{D01294AA-B267-4158-AC68-8E76859CA7B2}"/>
                </a:ext>
              </a:extLst>
            </p:cNvPr>
            <p:cNvSpPr>
              <a:spLocks/>
            </p:cNvSpPr>
            <p:nvPr/>
          </p:nvSpPr>
          <p:spPr bwMode="auto">
            <a:xfrm>
              <a:off x="1833876" y="4331086"/>
              <a:ext cx="666809" cy="601796"/>
            </a:xfrm>
            <a:custGeom>
              <a:avLst/>
              <a:gdLst>
                <a:gd name="T0" fmla="*/ 250 w 428"/>
                <a:gd name="T1" fmla="*/ 423 h 423"/>
                <a:gd name="T2" fmla="*/ 428 w 428"/>
                <a:gd name="T3" fmla="*/ 308 h 423"/>
                <a:gd name="T4" fmla="*/ 273 w 428"/>
                <a:gd name="T5" fmla="*/ 0 h 423"/>
                <a:gd name="T6" fmla="*/ 212 w 428"/>
                <a:gd name="T7" fmla="*/ 51 h 423"/>
                <a:gd name="T8" fmla="*/ 140 w 428"/>
                <a:gd name="T9" fmla="*/ 89 h 423"/>
                <a:gd name="T10" fmla="*/ 60 w 428"/>
                <a:gd name="T11" fmla="*/ 121 h 423"/>
                <a:gd name="T12" fmla="*/ 0 w 428"/>
                <a:gd name="T13" fmla="*/ 172 h 423"/>
                <a:gd name="T14" fmla="*/ 250 w 428"/>
                <a:gd name="T15" fmla="*/ 423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23">
                  <a:moveTo>
                    <a:pt x="250" y="423"/>
                  </a:moveTo>
                  <a:lnTo>
                    <a:pt x="428" y="308"/>
                  </a:lnTo>
                  <a:lnTo>
                    <a:pt x="273" y="0"/>
                  </a:lnTo>
                  <a:lnTo>
                    <a:pt x="212" y="51"/>
                  </a:lnTo>
                  <a:lnTo>
                    <a:pt x="140" y="89"/>
                  </a:lnTo>
                  <a:lnTo>
                    <a:pt x="60" y="121"/>
                  </a:lnTo>
                  <a:lnTo>
                    <a:pt x="0" y="172"/>
                  </a:lnTo>
                  <a:lnTo>
                    <a:pt x="250" y="4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9" name="Freeform 179">
              <a:extLst>
                <a:ext uri="{FF2B5EF4-FFF2-40B4-BE49-F238E27FC236}">
                  <a16:creationId xmlns:a16="http://schemas.microsoft.com/office/drawing/2014/main" id="{CB556756-6190-4246-990B-CE4AB2E7F663}"/>
                </a:ext>
              </a:extLst>
            </p:cNvPr>
            <p:cNvSpPr>
              <a:spLocks/>
            </p:cNvSpPr>
            <p:nvPr/>
          </p:nvSpPr>
          <p:spPr bwMode="auto">
            <a:xfrm>
              <a:off x="1913332" y="4407911"/>
              <a:ext cx="143332" cy="130887"/>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180">
              <a:extLst>
                <a:ext uri="{FF2B5EF4-FFF2-40B4-BE49-F238E27FC236}">
                  <a16:creationId xmlns:a16="http://schemas.microsoft.com/office/drawing/2014/main" id="{154B1A09-8D19-4812-AC83-6BE5959FB012}"/>
                </a:ext>
              </a:extLst>
            </p:cNvPr>
            <p:cNvSpPr>
              <a:spLocks/>
            </p:cNvSpPr>
            <p:nvPr/>
          </p:nvSpPr>
          <p:spPr bwMode="auto">
            <a:xfrm>
              <a:off x="2020831" y="4353849"/>
              <a:ext cx="143332" cy="130887"/>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181">
              <a:extLst>
                <a:ext uri="{FF2B5EF4-FFF2-40B4-BE49-F238E27FC236}">
                  <a16:creationId xmlns:a16="http://schemas.microsoft.com/office/drawing/2014/main" id="{F50BA99F-F99B-4798-A89C-55E66527A9CC}"/>
                </a:ext>
              </a:extLst>
            </p:cNvPr>
            <p:cNvSpPr>
              <a:spLocks/>
            </p:cNvSpPr>
            <p:nvPr/>
          </p:nvSpPr>
          <p:spPr bwMode="auto">
            <a:xfrm>
              <a:off x="2145469" y="4308323"/>
              <a:ext cx="118406" cy="13231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Freeform 182">
              <a:extLst>
                <a:ext uri="{FF2B5EF4-FFF2-40B4-BE49-F238E27FC236}">
                  <a16:creationId xmlns:a16="http://schemas.microsoft.com/office/drawing/2014/main" id="{FA0F15BF-8ECF-44D8-AB63-70530971B100}"/>
                </a:ext>
              </a:extLst>
            </p:cNvPr>
            <p:cNvSpPr>
              <a:spLocks/>
            </p:cNvSpPr>
            <p:nvPr/>
          </p:nvSpPr>
          <p:spPr bwMode="auto">
            <a:xfrm>
              <a:off x="1843224" y="4615623"/>
              <a:ext cx="434672" cy="284537"/>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Freeform 183">
              <a:extLst>
                <a:ext uri="{FF2B5EF4-FFF2-40B4-BE49-F238E27FC236}">
                  <a16:creationId xmlns:a16="http://schemas.microsoft.com/office/drawing/2014/main" id="{984CFB95-96EF-410D-A8E7-67EDEC5838BD}"/>
                </a:ext>
              </a:extLst>
            </p:cNvPr>
            <p:cNvSpPr>
              <a:spLocks/>
            </p:cNvSpPr>
            <p:nvPr/>
          </p:nvSpPr>
          <p:spPr bwMode="auto">
            <a:xfrm>
              <a:off x="1813622" y="4588591"/>
              <a:ext cx="243042" cy="230475"/>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84">
              <a:extLst>
                <a:ext uri="{FF2B5EF4-FFF2-40B4-BE49-F238E27FC236}">
                  <a16:creationId xmlns:a16="http://schemas.microsoft.com/office/drawing/2014/main" id="{31CD84DF-3667-4A8C-95CB-188513C89FEC}"/>
                </a:ext>
              </a:extLst>
            </p:cNvPr>
            <p:cNvSpPr>
              <a:spLocks/>
            </p:cNvSpPr>
            <p:nvPr/>
          </p:nvSpPr>
          <p:spPr bwMode="auto">
            <a:xfrm>
              <a:off x="1833876" y="4575788"/>
              <a:ext cx="138659" cy="143692"/>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5" name="Freeform 185">
              <a:extLst>
                <a:ext uri="{FF2B5EF4-FFF2-40B4-BE49-F238E27FC236}">
                  <a16:creationId xmlns:a16="http://schemas.microsoft.com/office/drawing/2014/main" id="{19A48EA5-A6BE-4C9C-B120-DE5AFC2433E0}"/>
                </a:ext>
              </a:extLst>
            </p:cNvPr>
            <p:cNvSpPr>
              <a:spLocks/>
            </p:cNvSpPr>
            <p:nvPr/>
          </p:nvSpPr>
          <p:spPr bwMode="auto">
            <a:xfrm>
              <a:off x="1681195" y="4534529"/>
              <a:ext cx="257063" cy="163609"/>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6" name="Freeform 186">
              <a:extLst>
                <a:ext uri="{FF2B5EF4-FFF2-40B4-BE49-F238E27FC236}">
                  <a16:creationId xmlns:a16="http://schemas.microsoft.com/office/drawing/2014/main" id="{817F7414-5FB1-402C-9341-2EC266E13E44}"/>
                </a:ext>
              </a:extLst>
            </p:cNvPr>
            <p:cNvSpPr>
              <a:spLocks/>
            </p:cNvSpPr>
            <p:nvPr/>
          </p:nvSpPr>
          <p:spPr bwMode="auto">
            <a:xfrm>
              <a:off x="1681195" y="4584323"/>
              <a:ext cx="93478" cy="64021"/>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7" name="Freeform 187">
              <a:extLst>
                <a:ext uri="{FF2B5EF4-FFF2-40B4-BE49-F238E27FC236}">
                  <a16:creationId xmlns:a16="http://schemas.microsoft.com/office/drawing/2014/main" id="{5A0A455E-7967-4E23-9602-891426967291}"/>
                </a:ext>
              </a:extLst>
            </p:cNvPr>
            <p:cNvSpPr>
              <a:spLocks/>
            </p:cNvSpPr>
            <p:nvPr/>
          </p:nvSpPr>
          <p:spPr bwMode="auto">
            <a:xfrm>
              <a:off x="1770000" y="4548756"/>
              <a:ext cx="138659" cy="99588"/>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8" name="Freeform 318">
              <a:extLst>
                <a:ext uri="{FF2B5EF4-FFF2-40B4-BE49-F238E27FC236}">
                  <a16:creationId xmlns:a16="http://schemas.microsoft.com/office/drawing/2014/main" id="{6C0EF775-B3D8-48BA-8141-4AA4FA262A2C}"/>
                </a:ext>
              </a:extLst>
            </p:cNvPr>
            <p:cNvSpPr>
              <a:spLocks/>
            </p:cNvSpPr>
            <p:nvPr/>
          </p:nvSpPr>
          <p:spPr bwMode="auto">
            <a:xfrm rot="20961204">
              <a:off x="2170283" y="4609814"/>
              <a:ext cx="685800" cy="533372"/>
            </a:xfrm>
            <a:custGeom>
              <a:avLst/>
              <a:gdLst>
                <a:gd name="connsiteX0" fmla="*/ 367592 w 893908"/>
                <a:gd name="connsiteY0" fmla="*/ 0 h 761333"/>
                <a:gd name="connsiteX1" fmla="*/ 893908 w 893908"/>
                <a:gd name="connsiteY1" fmla="*/ 401381 h 761333"/>
                <a:gd name="connsiteX2" fmla="*/ 864135 w 893908"/>
                <a:gd name="connsiteY2" fmla="*/ 434139 h 761333"/>
                <a:gd name="connsiteX3" fmla="*/ 460308 w 893908"/>
                <a:gd name="connsiteY3" fmla="*/ 735894 h 761333"/>
                <a:gd name="connsiteX4" fmla="*/ 407501 w 893908"/>
                <a:gd name="connsiteY4" fmla="*/ 761333 h 761333"/>
                <a:gd name="connsiteX5" fmla="*/ 0 w 893908"/>
                <a:gd name="connsiteY5" fmla="*/ 304618 h 7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908" h="761333">
                  <a:moveTo>
                    <a:pt x="367592" y="0"/>
                  </a:moveTo>
                  <a:lnTo>
                    <a:pt x="893908" y="401381"/>
                  </a:lnTo>
                  <a:lnTo>
                    <a:pt x="864135" y="434139"/>
                  </a:lnTo>
                  <a:cubicBezTo>
                    <a:pt x="745217" y="553058"/>
                    <a:pt x="609287" y="654964"/>
                    <a:pt x="460308" y="735894"/>
                  </a:cubicBezTo>
                  <a:lnTo>
                    <a:pt x="407501" y="761333"/>
                  </a:lnTo>
                  <a:lnTo>
                    <a:pt x="0" y="304618"/>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69" name="Group 268">
              <a:extLst>
                <a:ext uri="{FF2B5EF4-FFF2-40B4-BE49-F238E27FC236}">
                  <a16:creationId xmlns:a16="http://schemas.microsoft.com/office/drawing/2014/main" id="{0036B748-8E7B-4460-8A75-5AE319821661}"/>
                </a:ext>
              </a:extLst>
            </p:cNvPr>
            <p:cNvGrpSpPr/>
            <p:nvPr/>
          </p:nvGrpSpPr>
          <p:grpSpPr>
            <a:xfrm>
              <a:off x="1145460" y="4215358"/>
              <a:ext cx="241348" cy="174770"/>
              <a:chOff x="5383606" y="4465798"/>
              <a:chExt cx="607850" cy="440170"/>
            </a:xfrm>
          </p:grpSpPr>
          <p:sp>
            <p:nvSpPr>
              <p:cNvPr id="285" name="Freeform 320">
                <a:extLst>
                  <a:ext uri="{FF2B5EF4-FFF2-40B4-BE49-F238E27FC236}">
                    <a16:creationId xmlns:a16="http://schemas.microsoft.com/office/drawing/2014/main" id="{18A146F6-60D9-42B5-87B5-78DE41A8D7B7}"/>
                  </a:ext>
                </a:extLst>
              </p:cNvPr>
              <p:cNvSpPr>
                <a:spLocks/>
              </p:cNvSpPr>
              <p:nvPr/>
            </p:nvSpPr>
            <p:spPr bwMode="auto">
              <a:xfrm>
                <a:off x="5383606" y="4465798"/>
                <a:ext cx="340607" cy="330127"/>
              </a:xfrm>
              <a:custGeom>
                <a:avLst/>
                <a:gdLst>
                  <a:gd name="T0" fmla="*/ 29 w 34"/>
                  <a:gd name="T1" fmla="*/ 0 h 33"/>
                  <a:gd name="T2" fmla="*/ 4 w 34"/>
                  <a:gd name="T3" fmla="*/ 0 h 33"/>
                  <a:gd name="T4" fmla="*/ 0 w 34"/>
                  <a:gd name="T5" fmla="*/ 4 h 33"/>
                  <a:gd name="T6" fmla="*/ 0 w 34"/>
                  <a:gd name="T7" fmla="*/ 21 h 33"/>
                  <a:gd name="T8" fmla="*/ 4 w 34"/>
                  <a:gd name="T9" fmla="*/ 26 h 33"/>
                  <a:gd name="T10" fmla="*/ 9 w 34"/>
                  <a:gd name="T11" fmla="*/ 26 h 33"/>
                  <a:gd name="T12" fmla="*/ 9 w 34"/>
                  <a:gd name="T13" fmla="*/ 33 h 33"/>
                  <a:gd name="T14" fmla="*/ 16 w 34"/>
                  <a:gd name="T15" fmla="*/ 26 h 33"/>
                  <a:gd name="T16" fmla="*/ 29 w 34"/>
                  <a:gd name="T17" fmla="*/ 26 h 33"/>
                  <a:gd name="T18" fmla="*/ 34 w 34"/>
                  <a:gd name="T19" fmla="*/ 21 h 33"/>
                  <a:gd name="T20" fmla="*/ 34 w 34"/>
                  <a:gd name="T21" fmla="*/ 4 h 33"/>
                  <a:gd name="T22" fmla="*/ 29 w 34"/>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3">
                    <a:moveTo>
                      <a:pt x="29" y="0"/>
                    </a:moveTo>
                    <a:cubicBezTo>
                      <a:pt x="4" y="0"/>
                      <a:pt x="4" y="0"/>
                      <a:pt x="4" y="0"/>
                    </a:cubicBezTo>
                    <a:cubicBezTo>
                      <a:pt x="2" y="0"/>
                      <a:pt x="0" y="2"/>
                      <a:pt x="0" y="4"/>
                    </a:cubicBezTo>
                    <a:cubicBezTo>
                      <a:pt x="0" y="21"/>
                      <a:pt x="0" y="21"/>
                      <a:pt x="0" y="21"/>
                    </a:cubicBezTo>
                    <a:cubicBezTo>
                      <a:pt x="0" y="23"/>
                      <a:pt x="2" y="26"/>
                      <a:pt x="4" y="26"/>
                    </a:cubicBezTo>
                    <a:cubicBezTo>
                      <a:pt x="9" y="26"/>
                      <a:pt x="9" y="26"/>
                      <a:pt x="9" y="26"/>
                    </a:cubicBezTo>
                    <a:cubicBezTo>
                      <a:pt x="9" y="33"/>
                      <a:pt x="9" y="33"/>
                      <a:pt x="9" y="33"/>
                    </a:cubicBezTo>
                    <a:cubicBezTo>
                      <a:pt x="16" y="26"/>
                      <a:pt x="16" y="26"/>
                      <a:pt x="16" y="26"/>
                    </a:cubicBezTo>
                    <a:cubicBezTo>
                      <a:pt x="29" y="26"/>
                      <a:pt x="29" y="26"/>
                      <a:pt x="29" y="26"/>
                    </a:cubicBezTo>
                    <a:cubicBezTo>
                      <a:pt x="31" y="26"/>
                      <a:pt x="34" y="23"/>
                      <a:pt x="34" y="21"/>
                    </a:cubicBezTo>
                    <a:cubicBezTo>
                      <a:pt x="34" y="4"/>
                      <a:pt x="34" y="4"/>
                      <a:pt x="34" y="4"/>
                    </a:cubicBezTo>
                    <a:cubicBezTo>
                      <a:pt x="34" y="2"/>
                      <a:pt x="31" y="0"/>
                      <a:pt x="29"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Freeform 321">
                <a:extLst>
                  <a:ext uri="{FF2B5EF4-FFF2-40B4-BE49-F238E27FC236}">
                    <a16:creationId xmlns:a16="http://schemas.microsoft.com/office/drawing/2014/main" id="{3416979F-C0CB-4C29-9C49-B9FBBD9AA14E}"/>
                  </a:ext>
                </a:extLst>
              </p:cNvPr>
              <p:cNvSpPr>
                <a:spLocks/>
              </p:cNvSpPr>
              <p:nvPr/>
            </p:nvSpPr>
            <p:spPr bwMode="auto">
              <a:xfrm>
                <a:off x="5661329" y="4586321"/>
                <a:ext cx="330127" cy="319647"/>
              </a:xfrm>
              <a:custGeom>
                <a:avLst/>
                <a:gdLst>
                  <a:gd name="T0" fmla="*/ 29 w 33"/>
                  <a:gd name="T1" fmla="*/ 0 h 32"/>
                  <a:gd name="T2" fmla="*/ 7 w 33"/>
                  <a:gd name="T3" fmla="*/ 0 h 32"/>
                  <a:gd name="T4" fmla="*/ 7 w 33"/>
                  <a:gd name="T5" fmla="*/ 9 h 32"/>
                  <a:gd name="T6" fmla="*/ 1 w 33"/>
                  <a:gd name="T7" fmla="*/ 15 h 32"/>
                  <a:gd name="T8" fmla="*/ 0 w 33"/>
                  <a:gd name="T9" fmla="*/ 15 h 32"/>
                  <a:gd name="T10" fmla="*/ 0 w 33"/>
                  <a:gd name="T11" fmla="*/ 21 h 32"/>
                  <a:gd name="T12" fmla="*/ 4 w 33"/>
                  <a:gd name="T13" fmla="*/ 25 h 32"/>
                  <a:gd name="T14" fmla="*/ 17 w 33"/>
                  <a:gd name="T15" fmla="*/ 25 h 32"/>
                  <a:gd name="T16" fmla="*/ 25 w 33"/>
                  <a:gd name="T17" fmla="*/ 32 h 32"/>
                  <a:gd name="T18" fmla="*/ 25 w 33"/>
                  <a:gd name="T19" fmla="*/ 25 h 32"/>
                  <a:gd name="T20" fmla="*/ 29 w 33"/>
                  <a:gd name="T21" fmla="*/ 25 h 32"/>
                  <a:gd name="T22" fmla="*/ 33 w 33"/>
                  <a:gd name="T23" fmla="*/ 21 h 32"/>
                  <a:gd name="T24" fmla="*/ 33 w 33"/>
                  <a:gd name="T25" fmla="*/ 4 h 32"/>
                  <a:gd name="T26" fmla="*/ 29 w 33"/>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2">
                    <a:moveTo>
                      <a:pt x="29" y="0"/>
                    </a:moveTo>
                    <a:cubicBezTo>
                      <a:pt x="7" y="0"/>
                      <a:pt x="7" y="0"/>
                      <a:pt x="7" y="0"/>
                    </a:cubicBezTo>
                    <a:cubicBezTo>
                      <a:pt x="7" y="9"/>
                      <a:pt x="7" y="9"/>
                      <a:pt x="7" y="9"/>
                    </a:cubicBezTo>
                    <a:cubicBezTo>
                      <a:pt x="7" y="12"/>
                      <a:pt x="4" y="15"/>
                      <a:pt x="1" y="15"/>
                    </a:cubicBezTo>
                    <a:cubicBezTo>
                      <a:pt x="0" y="15"/>
                      <a:pt x="0" y="15"/>
                      <a:pt x="0" y="15"/>
                    </a:cubicBezTo>
                    <a:cubicBezTo>
                      <a:pt x="0" y="21"/>
                      <a:pt x="0" y="21"/>
                      <a:pt x="0" y="21"/>
                    </a:cubicBezTo>
                    <a:cubicBezTo>
                      <a:pt x="0" y="23"/>
                      <a:pt x="2" y="25"/>
                      <a:pt x="4" y="25"/>
                    </a:cubicBezTo>
                    <a:cubicBezTo>
                      <a:pt x="17" y="25"/>
                      <a:pt x="17" y="25"/>
                      <a:pt x="17" y="25"/>
                    </a:cubicBezTo>
                    <a:cubicBezTo>
                      <a:pt x="25" y="32"/>
                      <a:pt x="25" y="32"/>
                      <a:pt x="25" y="32"/>
                    </a:cubicBezTo>
                    <a:cubicBezTo>
                      <a:pt x="25" y="25"/>
                      <a:pt x="25" y="25"/>
                      <a:pt x="25" y="25"/>
                    </a:cubicBezTo>
                    <a:cubicBezTo>
                      <a:pt x="29" y="25"/>
                      <a:pt x="29" y="25"/>
                      <a:pt x="29" y="25"/>
                    </a:cubicBezTo>
                    <a:cubicBezTo>
                      <a:pt x="31" y="25"/>
                      <a:pt x="33" y="23"/>
                      <a:pt x="33" y="21"/>
                    </a:cubicBezTo>
                    <a:cubicBezTo>
                      <a:pt x="33" y="4"/>
                      <a:pt x="33" y="4"/>
                      <a:pt x="33" y="4"/>
                    </a:cubicBezTo>
                    <a:cubicBezTo>
                      <a:pt x="33" y="2"/>
                      <a:pt x="31" y="0"/>
                      <a:pt x="29"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0" name="Group 269">
              <a:extLst>
                <a:ext uri="{FF2B5EF4-FFF2-40B4-BE49-F238E27FC236}">
                  <a16:creationId xmlns:a16="http://schemas.microsoft.com/office/drawing/2014/main" id="{2DCC88AC-432A-4BDC-A012-3912B853617F}"/>
                </a:ext>
              </a:extLst>
            </p:cNvPr>
            <p:cNvGrpSpPr/>
            <p:nvPr/>
          </p:nvGrpSpPr>
          <p:grpSpPr>
            <a:xfrm>
              <a:off x="2199313" y="3794063"/>
              <a:ext cx="284807" cy="153888"/>
              <a:chOff x="5001078" y="3606424"/>
              <a:chExt cx="649771" cy="351087"/>
            </a:xfrm>
          </p:grpSpPr>
          <p:sp>
            <p:nvSpPr>
              <p:cNvPr id="283" name="Freeform 322">
                <a:extLst>
                  <a:ext uri="{FF2B5EF4-FFF2-40B4-BE49-F238E27FC236}">
                    <a16:creationId xmlns:a16="http://schemas.microsoft.com/office/drawing/2014/main" id="{308D87B4-A954-47AF-B7A5-C63D07C3F6EA}"/>
                  </a:ext>
                </a:extLst>
              </p:cNvPr>
              <p:cNvSpPr>
                <a:spLocks/>
              </p:cNvSpPr>
              <p:nvPr/>
            </p:nvSpPr>
            <p:spPr bwMode="auto">
              <a:xfrm>
                <a:off x="5273563" y="3606424"/>
                <a:ext cx="377286" cy="262004"/>
              </a:xfrm>
              <a:custGeom>
                <a:avLst/>
                <a:gdLst>
                  <a:gd name="T0" fmla="*/ 10 w 38"/>
                  <a:gd name="T1" fmla="*/ 26 h 26"/>
                  <a:gd name="T2" fmla="*/ 10 w 38"/>
                  <a:gd name="T3" fmla="*/ 17 h 26"/>
                  <a:gd name="T4" fmla="*/ 9 w 38"/>
                  <a:gd name="T5" fmla="*/ 16 h 26"/>
                  <a:gd name="T6" fmla="*/ 9 w 38"/>
                  <a:gd name="T7" fmla="*/ 15 h 26"/>
                  <a:gd name="T8" fmla="*/ 6 w 38"/>
                  <a:gd name="T9" fmla="*/ 16 h 26"/>
                  <a:gd name="T10" fmla="*/ 5 w 38"/>
                  <a:gd name="T11" fmla="*/ 16 h 26"/>
                  <a:gd name="T12" fmla="*/ 2 w 38"/>
                  <a:gd name="T13" fmla="*/ 16 h 26"/>
                  <a:gd name="T14" fmla="*/ 0 w 38"/>
                  <a:gd name="T15" fmla="*/ 13 h 26"/>
                  <a:gd name="T16" fmla="*/ 2 w 38"/>
                  <a:gd name="T17" fmla="*/ 9 h 26"/>
                  <a:gd name="T18" fmla="*/ 5 w 38"/>
                  <a:gd name="T19" fmla="*/ 9 h 26"/>
                  <a:gd name="T20" fmla="*/ 6 w 38"/>
                  <a:gd name="T21" fmla="*/ 10 h 26"/>
                  <a:gd name="T22" fmla="*/ 9 w 38"/>
                  <a:gd name="T23" fmla="*/ 10 h 26"/>
                  <a:gd name="T24" fmla="*/ 9 w 38"/>
                  <a:gd name="T25" fmla="*/ 10 h 26"/>
                  <a:gd name="T26" fmla="*/ 10 w 38"/>
                  <a:gd name="T27" fmla="*/ 9 h 26"/>
                  <a:gd name="T28" fmla="*/ 10 w 38"/>
                  <a:gd name="T29" fmla="*/ 0 h 26"/>
                  <a:gd name="T30" fmla="*/ 38 w 38"/>
                  <a:gd name="T31" fmla="*/ 0 h 26"/>
                  <a:gd name="T32" fmla="*/ 38 w 38"/>
                  <a:gd name="T33" fmla="*/ 26 h 26"/>
                  <a:gd name="T34" fmla="*/ 27 w 38"/>
                  <a:gd name="T35" fmla="*/ 26 h 26"/>
                  <a:gd name="T36" fmla="*/ 26 w 38"/>
                  <a:gd name="T37" fmla="*/ 25 h 26"/>
                  <a:gd name="T38" fmla="*/ 26 w 38"/>
                  <a:gd name="T39" fmla="*/ 24 h 26"/>
                  <a:gd name="T40" fmla="*/ 26 w 38"/>
                  <a:gd name="T41" fmla="*/ 22 h 26"/>
                  <a:gd name="T42" fmla="*/ 27 w 38"/>
                  <a:gd name="T43" fmla="*/ 20 h 26"/>
                  <a:gd name="T44" fmla="*/ 27 w 38"/>
                  <a:gd name="T45" fmla="*/ 18 h 26"/>
                  <a:gd name="T46" fmla="*/ 23 w 38"/>
                  <a:gd name="T47" fmla="*/ 16 h 26"/>
                  <a:gd name="T48" fmla="*/ 20 w 38"/>
                  <a:gd name="T49" fmla="*/ 18 h 26"/>
                  <a:gd name="T50" fmla="*/ 20 w 38"/>
                  <a:gd name="T51" fmla="*/ 20 h 26"/>
                  <a:gd name="T52" fmla="*/ 21 w 38"/>
                  <a:gd name="T53" fmla="*/ 22 h 26"/>
                  <a:gd name="T54" fmla="*/ 21 w 38"/>
                  <a:gd name="T55" fmla="*/ 24 h 26"/>
                  <a:gd name="T56" fmla="*/ 21 w 38"/>
                  <a:gd name="T57" fmla="*/ 25 h 26"/>
                  <a:gd name="T58" fmla="*/ 20 w 38"/>
                  <a:gd name="T59" fmla="*/ 26 h 26"/>
                  <a:gd name="T60" fmla="*/ 10 w 38"/>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26">
                    <a:moveTo>
                      <a:pt x="10" y="26"/>
                    </a:moveTo>
                    <a:cubicBezTo>
                      <a:pt x="10" y="17"/>
                      <a:pt x="10" y="17"/>
                      <a:pt x="10" y="17"/>
                    </a:cubicBezTo>
                    <a:cubicBezTo>
                      <a:pt x="10" y="16"/>
                      <a:pt x="9" y="16"/>
                      <a:pt x="9" y="16"/>
                    </a:cubicBezTo>
                    <a:cubicBezTo>
                      <a:pt x="9" y="15"/>
                      <a:pt x="9" y="15"/>
                      <a:pt x="9" y="15"/>
                    </a:cubicBezTo>
                    <a:cubicBezTo>
                      <a:pt x="8" y="15"/>
                      <a:pt x="7" y="15"/>
                      <a:pt x="6" y="16"/>
                    </a:cubicBezTo>
                    <a:cubicBezTo>
                      <a:pt x="5" y="16"/>
                      <a:pt x="5" y="16"/>
                      <a:pt x="5" y="16"/>
                    </a:cubicBezTo>
                    <a:cubicBezTo>
                      <a:pt x="4" y="16"/>
                      <a:pt x="3" y="16"/>
                      <a:pt x="2" y="16"/>
                    </a:cubicBezTo>
                    <a:cubicBezTo>
                      <a:pt x="1" y="16"/>
                      <a:pt x="0" y="14"/>
                      <a:pt x="0" y="13"/>
                    </a:cubicBezTo>
                    <a:cubicBezTo>
                      <a:pt x="0" y="11"/>
                      <a:pt x="1" y="10"/>
                      <a:pt x="2" y="9"/>
                    </a:cubicBezTo>
                    <a:cubicBezTo>
                      <a:pt x="3" y="9"/>
                      <a:pt x="4" y="9"/>
                      <a:pt x="5" y="9"/>
                    </a:cubicBezTo>
                    <a:cubicBezTo>
                      <a:pt x="6" y="10"/>
                      <a:pt x="6" y="10"/>
                      <a:pt x="6" y="10"/>
                    </a:cubicBezTo>
                    <a:cubicBezTo>
                      <a:pt x="7" y="10"/>
                      <a:pt x="8" y="11"/>
                      <a:pt x="9" y="10"/>
                    </a:cubicBezTo>
                    <a:cubicBezTo>
                      <a:pt x="9" y="10"/>
                      <a:pt x="9" y="10"/>
                      <a:pt x="9" y="10"/>
                    </a:cubicBezTo>
                    <a:cubicBezTo>
                      <a:pt x="9" y="10"/>
                      <a:pt x="10" y="10"/>
                      <a:pt x="10" y="9"/>
                    </a:cubicBezTo>
                    <a:cubicBezTo>
                      <a:pt x="10" y="0"/>
                      <a:pt x="10" y="0"/>
                      <a:pt x="10" y="0"/>
                    </a:cubicBezTo>
                    <a:cubicBezTo>
                      <a:pt x="38" y="0"/>
                      <a:pt x="38" y="0"/>
                      <a:pt x="38" y="0"/>
                    </a:cubicBezTo>
                    <a:cubicBezTo>
                      <a:pt x="38" y="26"/>
                      <a:pt x="38" y="26"/>
                      <a:pt x="38" y="26"/>
                    </a:cubicBezTo>
                    <a:cubicBezTo>
                      <a:pt x="27" y="26"/>
                      <a:pt x="27" y="26"/>
                      <a:pt x="27" y="26"/>
                    </a:cubicBezTo>
                    <a:cubicBezTo>
                      <a:pt x="26" y="26"/>
                      <a:pt x="26" y="25"/>
                      <a:pt x="26" y="25"/>
                    </a:cubicBezTo>
                    <a:cubicBezTo>
                      <a:pt x="26" y="24"/>
                      <a:pt x="26" y="24"/>
                      <a:pt x="26" y="24"/>
                    </a:cubicBezTo>
                    <a:cubicBezTo>
                      <a:pt x="26" y="24"/>
                      <a:pt x="26" y="23"/>
                      <a:pt x="26" y="22"/>
                    </a:cubicBezTo>
                    <a:cubicBezTo>
                      <a:pt x="27" y="20"/>
                      <a:pt x="27" y="20"/>
                      <a:pt x="27" y="20"/>
                    </a:cubicBezTo>
                    <a:cubicBezTo>
                      <a:pt x="27" y="20"/>
                      <a:pt x="27" y="19"/>
                      <a:pt x="27" y="18"/>
                    </a:cubicBezTo>
                    <a:cubicBezTo>
                      <a:pt x="26" y="17"/>
                      <a:pt x="25" y="16"/>
                      <a:pt x="23" y="16"/>
                    </a:cubicBezTo>
                    <a:cubicBezTo>
                      <a:pt x="22" y="16"/>
                      <a:pt x="20" y="17"/>
                      <a:pt x="20" y="18"/>
                    </a:cubicBezTo>
                    <a:cubicBezTo>
                      <a:pt x="20" y="19"/>
                      <a:pt x="20" y="20"/>
                      <a:pt x="20" y="20"/>
                    </a:cubicBezTo>
                    <a:cubicBezTo>
                      <a:pt x="21" y="22"/>
                      <a:pt x="21" y="22"/>
                      <a:pt x="21" y="22"/>
                    </a:cubicBezTo>
                    <a:cubicBezTo>
                      <a:pt x="21" y="23"/>
                      <a:pt x="21" y="24"/>
                      <a:pt x="21" y="24"/>
                    </a:cubicBezTo>
                    <a:cubicBezTo>
                      <a:pt x="21" y="25"/>
                      <a:pt x="21" y="25"/>
                      <a:pt x="21" y="25"/>
                    </a:cubicBezTo>
                    <a:cubicBezTo>
                      <a:pt x="20" y="25"/>
                      <a:pt x="20" y="26"/>
                      <a:pt x="20" y="26"/>
                    </a:cubicBezTo>
                    <a:lnTo>
                      <a:pt x="10" y="26"/>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Freeform 323">
                <a:extLst>
                  <a:ext uri="{FF2B5EF4-FFF2-40B4-BE49-F238E27FC236}">
                    <a16:creationId xmlns:a16="http://schemas.microsoft.com/office/drawing/2014/main" id="{71D320F0-4ECA-4703-8CA1-35C42335BE09}"/>
                  </a:ext>
                </a:extLst>
              </p:cNvPr>
              <p:cNvSpPr>
                <a:spLocks/>
              </p:cNvSpPr>
              <p:nvPr/>
            </p:nvSpPr>
            <p:spPr bwMode="auto">
              <a:xfrm>
                <a:off x="5001078" y="3606424"/>
                <a:ext cx="282965" cy="351087"/>
              </a:xfrm>
              <a:custGeom>
                <a:avLst/>
                <a:gdLst>
                  <a:gd name="T0" fmla="*/ 28 w 28"/>
                  <a:gd name="T1" fmla="*/ 25 h 35"/>
                  <a:gd name="T2" fmla="*/ 18 w 28"/>
                  <a:gd name="T3" fmla="*/ 25 h 35"/>
                  <a:gd name="T4" fmla="*/ 16 w 28"/>
                  <a:gd name="T5" fmla="*/ 26 h 35"/>
                  <a:gd name="T6" fmla="*/ 16 w 28"/>
                  <a:gd name="T7" fmla="*/ 26 h 35"/>
                  <a:gd name="T8" fmla="*/ 16 w 28"/>
                  <a:gd name="T9" fmla="*/ 29 h 35"/>
                  <a:gd name="T10" fmla="*/ 17 w 28"/>
                  <a:gd name="T11" fmla="*/ 30 h 35"/>
                  <a:gd name="T12" fmla="*/ 17 w 28"/>
                  <a:gd name="T13" fmla="*/ 33 h 35"/>
                  <a:gd name="T14" fmla="*/ 14 w 28"/>
                  <a:gd name="T15" fmla="*/ 35 h 35"/>
                  <a:gd name="T16" fmla="*/ 10 w 28"/>
                  <a:gd name="T17" fmla="*/ 33 h 35"/>
                  <a:gd name="T18" fmla="*/ 10 w 28"/>
                  <a:gd name="T19" fmla="*/ 30 h 35"/>
                  <a:gd name="T20" fmla="*/ 11 w 28"/>
                  <a:gd name="T21" fmla="*/ 29 h 35"/>
                  <a:gd name="T22" fmla="*/ 11 w 28"/>
                  <a:gd name="T23" fmla="*/ 26 h 35"/>
                  <a:gd name="T24" fmla="*/ 11 w 28"/>
                  <a:gd name="T25" fmla="*/ 26 h 35"/>
                  <a:gd name="T26" fmla="*/ 10 w 28"/>
                  <a:gd name="T27" fmla="*/ 25 h 35"/>
                  <a:gd name="T28" fmla="*/ 0 w 28"/>
                  <a:gd name="T29" fmla="*/ 25 h 35"/>
                  <a:gd name="T30" fmla="*/ 0 w 28"/>
                  <a:gd name="T31" fmla="*/ 0 h 35"/>
                  <a:gd name="T32" fmla="*/ 28 w 28"/>
                  <a:gd name="T33" fmla="*/ 0 h 35"/>
                  <a:gd name="T34" fmla="*/ 28 w 28"/>
                  <a:gd name="T35" fmla="*/ 9 h 35"/>
                  <a:gd name="T36" fmla="*/ 27 w 28"/>
                  <a:gd name="T37" fmla="*/ 10 h 35"/>
                  <a:gd name="T38" fmla="*/ 26 w 28"/>
                  <a:gd name="T39" fmla="*/ 10 h 35"/>
                  <a:gd name="T40" fmla="*/ 24 w 28"/>
                  <a:gd name="T41" fmla="*/ 10 h 35"/>
                  <a:gd name="T42" fmla="*/ 22 w 28"/>
                  <a:gd name="T43" fmla="*/ 9 h 35"/>
                  <a:gd name="T44" fmla="*/ 20 w 28"/>
                  <a:gd name="T45" fmla="*/ 9 h 35"/>
                  <a:gd name="T46" fmla="*/ 18 w 28"/>
                  <a:gd name="T47" fmla="*/ 13 h 35"/>
                  <a:gd name="T48" fmla="*/ 20 w 28"/>
                  <a:gd name="T49" fmla="*/ 16 h 35"/>
                  <a:gd name="T50" fmla="*/ 22 w 28"/>
                  <a:gd name="T51" fmla="*/ 16 h 35"/>
                  <a:gd name="T52" fmla="*/ 24 w 28"/>
                  <a:gd name="T53" fmla="*/ 15 h 35"/>
                  <a:gd name="T54" fmla="*/ 26 w 28"/>
                  <a:gd name="T55" fmla="*/ 15 h 35"/>
                  <a:gd name="T56" fmla="*/ 27 w 28"/>
                  <a:gd name="T57" fmla="*/ 15 h 35"/>
                  <a:gd name="T58" fmla="*/ 28 w 28"/>
                  <a:gd name="T59" fmla="*/ 17 h 35"/>
                  <a:gd name="T60" fmla="*/ 28 w 28"/>
                  <a:gd name="T6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35">
                    <a:moveTo>
                      <a:pt x="28" y="25"/>
                    </a:moveTo>
                    <a:cubicBezTo>
                      <a:pt x="18" y="25"/>
                      <a:pt x="18" y="25"/>
                      <a:pt x="18" y="25"/>
                    </a:cubicBezTo>
                    <a:cubicBezTo>
                      <a:pt x="17" y="25"/>
                      <a:pt x="17" y="26"/>
                      <a:pt x="16" y="26"/>
                    </a:cubicBezTo>
                    <a:cubicBezTo>
                      <a:pt x="16" y="26"/>
                      <a:pt x="16" y="26"/>
                      <a:pt x="16" y="26"/>
                    </a:cubicBezTo>
                    <a:cubicBezTo>
                      <a:pt x="16" y="27"/>
                      <a:pt x="16" y="28"/>
                      <a:pt x="16" y="29"/>
                    </a:cubicBezTo>
                    <a:cubicBezTo>
                      <a:pt x="17" y="30"/>
                      <a:pt x="17" y="30"/>
                      <a:pt x="17" y="30"/>
                    </a:cubicBezTo>
                    <a:cubicBezTo>
                      <a:pt x="17" y="31"/>
                      <a:pt x="17" y="32"/>
                      <a:pt x="17" y="33"/>
                    </a:cubicBezTo>
                    <a:cubicBezTo>
                      <a:pt x="17" y="34"/>
                      <a:pt x="15" y="35"/>
                      <a:pt x="14" y="35"/>
                    </a:cubicBezTo>
                    <a:cubicBezTo>
                      <a:pt x="12" y="35"/>
                      <a:pt x="11" y="34"/>
                      <a:pt x="10" y="33"/>
                    </a:cubicBezTo>
                    <a:cubicBezTo>
                      <a:pt x="10" y="32"/>
                      <a:pt x="10" y="31"/>
                      <a:pt x="10" y="30"/>
                    </a:cubicBezTo>
                    <a:cubicBezTo>
                      <a:pt x="11" y="29"/>
                      <a:pt x="11" y="29"/>
                      <a:pt x="11" y="29"/>
                    </a:cubicBezTo>
                    <a:cubicBezTo>
                      <a:pt x="11" y="28"/>
                      <a:pt x="11" y="27"/>
                      <a:pt x="11" y="26"/>
                    </a:cubicBezTo>
                    <a:cubicBezTo>
                      <a:pt x="11" y="26"/>
                      <a:pt x="11" y="26"/>
                      <a:pt x="11" y="26"/>
                    </a:cubicBezTo>
                    <a:cubicBezTo>
                      <a:pt x="11" y="26"/>
                      <a:pt x="10" y="25"/>
                      <a:pt x="10" y="25"/>
                    </a:cubicBezTo>
                    <a:cubicBezTo>
                      <a:pt x="0" y="25"/>
                      <a:pt x="0" y="25"/>
                      <a:pt x="0" y="25"/>
                    </a:cubicBezTo>
                    <a:cubicBezTo>
                      <a:pt x="0" y="0"/>
                      <a:pt x="0" y="0"/>
                      <a:pt x="0" y="0"/>
                    </a:cubicBezTo>
                    <a:cubicBezTo>
                      <a:pt x="28" y="0"/>
                      <a:pt x="28" y="0"/>
                      <a:pt x="28" y="0"/>
                    </a:cubicBezTo>
                    <a:cubicBezTo>
                      <a:pt x="28" y="9"/>
                      <a:pt x="28" y="9"/>
                      <a:pt x="28" y="9"/>
                    </a:cubicBezTo>
                    <a:cubicBezTo>
                      <a:pt x="28" y="10"/>
                      <a:pt x="27" y="10"/>
                      <a:pt x="27" y="10"/>
                    </a:cubicBezTo>
                    <a:cubicBezTo>
                      <a:pt x="26" y="10"/>
                      <a:pt x="26" y="10"/>
                      <a:pt x="26" y="10"/>
                    </a:cubicBezTo>
                    <a:cubicBezTo>
                      <a:pt x="26" y="11"/>
                      <a:pt x="25" y="10"/>
                      <a:pt x="24" y="10"/>
                    </a:cubicBezTo>
                    <a:cubicBezTo>
                      <a:pt x="22" y="9"/>
                      <a:pt x="22" y="9"/>
                      <a:pt x="22" y="9"/>
                    </a:cubicBezTo>
                    <a:cubicBezTo>
                      <a:pt x="22" y="9"/>
                      <a:pt x="21" y="9"/>
                      <a:pt x="20" y="9"/>
                    </a:cubicBezTo>
                    <a:cubicBezTo>
                      <a:pt x="19" y="10"/>
                      <a:pt x="18" y="11"/>
                      <a:pt x="18" y="13"/>
                    </a:cubicBezTo>
                    <a:cubicBezTo>
                      <a:pt x="18" y="14"/>
                      <a:pt x="19" y="16"/>
                      <a:pt x="20" y="16"/>
                    </a:cubicBezTo>
                    <a:cubicBezTo>
                      <a:pt x="21" y="16"/>
                      <a:pt x="22" y="16"/>
                      <a:pt x="22" y="16"/>
                    </a:cubicBezTo>
                    <a:cubicBezTo>
                      <a:pt x="24" y="15"/>
                      <a:pt x="24" y="15"/>
                      <a:pt x="24" y="15"/>
                    </a:cubicBezTo>
                    <a:cubicBezTo>
                      <a:pt x="25" y="15"/>
                      <a:pt x="26" y="15"/>
                      <a:pt x="26" y="15"/>
                    </a:cubicBezTo>
                    <a:cubicBezTo>
                      <a:pt x="27" y="15"/>
                      <a:pt x="27" y="15"/>
                      <a:pt x="27" y="15"/>
                    </a:cubicBezTo>
                    <a:cubicBezTo>
                      <a:pt x="27" y="16"/>
                      <a:pt x="28" y="16"/>
                      <a:pt x="28" y="17"/>
                    </a:cubicBezTo>
                    <a:lnTo>
                      <a:pt x="28" y="2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1" name="Group 270">
              <a:extLst>
                <a:ext uri="{FF2B5EF4-FFF2-40B4-BE49-F238E27FC236}">
                  <a16:creationId xmlns:a16="http://schemas.microsoft.com/office/drawing/2014/main" id="{E7DF474A-09A9-4424-A526-08D19D816E9F}"/>
                </a:ext>
              </a:extLst>
            </p:cNvPr>
            <p:cNvGrpSpPr/>
            <p:nvPr/>
          </p:nvGrpSpPr>
          <p:grpSpPr>
            <a:xfrm>
              <a:off x="2236864" y="3989891"/>
              <a:ext cx="172962" cy="180896"/>
              <a:chOff x="5441245" y="2532208"/>
              <a:chExt cx="571171" cy="597370"/>
            </a:xfrm>
          </p:grpSpPr>
          <p:sp>
            <p:nvSpPr>
              <p:cNvPr id="277" name="Freeform 330">
                <a:extLst>
                  <a:ext uri="{FF2B5EF4-FFF2-40B4-BE49-F238E27FC236}">
                    <a16:creationId xmlns:a16="http://schemas.microsoft.com/office/drawing/2014/main" id="{7E6F1E93-5B8B-4E74-B27E-1580316E108E}"/>
                  </a:ext>
                </a:extLst>
              </p:cNvPr>
              <p:cNvSpPr>
                <a:spLocks/>
              </p:cNvSpPr>
              <p:nvPr/>
            </p:nvSpPr>
            <p:spPr bwMode="auto">
              <a:xfrm>
                <a:off x="5692770" y="3108618"/>
                <a:ext cx="68123" cy="20960"/>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334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Freeform 331">
                <a:extLst>
                  <a:ext uri="{FF2B5EF4-FFF2-40B4-BE49-F238E27FC236}">
                    <a16:creationId xmlns:a16="http://schemas.microsoft.com/office/drawing/2014/main" id="{D4E17941-0B0F-44B3-B213-56EC24BB464A}"/>
                  </a:ext>
                </a:extLst>
              </p:cNvPr>
              <p:cNvSpPr>
                <a:spLocks/>
              </p:cNvSpPr>
              <p:nvPr/>
            </p:nvSpPr>
            <p:spPr bwMode="auto">
              <a:xfrm>
                <a:off x="5692770" y="3108618"/>
                <a:ext cx="68123" cy="20960"/>
              </a:xfrm>
              <a:custGeom>
                <a:avLst/>
                <a:gdLst>
                  <a:gd name="T0" fmla="*/ 0 w 13"/>
                  <a:gd name="T1" fmla="*/ 0 h 4"/>
                  <a:gd name="T2" fmla="*/ 2 w 13"/>
                  <a:gd name="T3" fmla="*/ 4 h 4"/>
                  <a:gd name="T4" fmla="*/ 11 w 13"/>
                  <a:gd name="T5" fmla="*/ 4 h 4"/>
                  <a:gd name="T6" fmla="*/ 13 w 13"/>
                  <a:gd name="T7" fmla="*/ 0 h 4"/>
                  <a:gd name="T8" fmla="*/ 0 w 13"/>
                  <a:gd name="T9" fmla="*/ 0 h 4"/>
                </a:gdLst>
                <a:ahLst/>
                <a:cxnLst>
                  <a:cxn ang="0">
                    <a:pos x="T0" y="T1"/>
                  </a:cxn>
                  <a:cxn ang="0">
                    <a:pos x="T2" y="T3"/>
                  </a:cxn>
                  <a:cxn ang="0">
                    <a:pos x="T4" y="T5"/>
                  </a:cxn>
                  <a:cxn ang="0">
                    <a:pos x="T6" y="T7"/>
                  </a:cxn>
                  <a:cxn ang="0">
                    <a:pos x="T8" y="T9"/>
                  </a:cxn>
                </a:cxnLst>
                <a:rect l="0" t="0" r="r" b="b"/>
                <a:pathLst>
                  <a:path w="13" h="4">
                    <a:moveTo>
                      <a:pt x="0" y="0"/>
                    </a:moveTo>
                    <a:lnTo>
                      <a:pt x="2" y="4"/>
                    </a:lnTo>
                    <a:lnTo>
                      <a:pt x="11" y="4"/>
                    </a:lnTo>
                    <a:lnTo>
                      <a:pt x="13"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Oval 332">
                <a:extLst>
                  <a:ext uri="{FF2B5EF4-FFF2-40B4-BE49-F238E27FC236}">
                    <a16:creationId xmlns:a16="http://schemas.microsoft.com/office/drawing/2014/main" id="{83B1FB43-50CE-437B-897D-8AD8D118AB3A}"/>
                  </a:ext>
                </a:extLst>
              </p:cNvPr>
              <p:cNvSpPr>
                <a:spLocks noChangeArrowheads="1"/>
              </p:cNvSpPr>
              <p:nvPr/>
            </p:nvSpPr>
            <p:spPr bwMode="auto">
              <a:xfrm>
                <a:off x="5441245" y="2532208"/>
                <a:ext cx="571171" cy="5659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Oval 333">
                <a:extLst>
                  <a:ext uri="{FF2B5EF4-FFF2-40B4-BE49-F238E27FC236}">
                    <a16:creationId xmlns:a16="http://schemas.microsoft.com/office/drawing/2014/main" id="{B56D2D1F-059C-49C2-82BF-2B490A74861D}"/>
                  </a:ext>
                </a:extLst>
              </p:cNvPr>
              <p:cNvSpPr>
                <a:spLocks noChangeArrowheads="1"/>
              </p:cNvSpPr>
              <p:nvPr/>
            </p:nvSpPr>
            <p:spPr bwMode="auto">
              <a:xfrm>
                <a:off x="5504126" y="2589848"/>
                <a:ext cx="450648" cy="440167"/>
              </a:xfrm>
              <a:prstGeom prst="ellipse">
                <a:avLst/>
              </a:pr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Freeform 334">
                <a:extLst>
                  <a:ext uri="{FF2B5EF4-FFF2-40B4-BE49-F238E27FC236}">
                    <a16:creationId xmlns:a16="http://schemas.microsoft.com/office/drawing/2014/main" id="{9EA5BA0E-9528-4E94-BEED-A4424F733AB6}"/>
                  </a:ext>
                </a:extLst>
              </p:cNvPr>
              <p:cNvSpPr>
                <a:spLocks/>
              </p:cNvSpPr>
              <p:nvPr/>
            </p:nvSpPr>
            <p:spPr bwMode="auto">
              <a:xfrm>
                <a:off x="5572249" y="2652729"/>
                <a:ext cx="309167" cy="455889"/>
              </a:xfrm>
              <a:custGeom>
                <a:avLst/>
                <a:gdLst>
                  <a:gd name="T0" fmla="*/ 31 w 31"/>
                  <a:gd name="T1" fmla="*/ 16 h 46"/>
                  <a:gd name="T2" fmla="*/ 14 w 31"/>
                  <a:gd name="T3" fmla="*/ 1 h 46"/>
                  <a:gd name="T4" fmla="*/ 0 w 31"/>
                  <a:gd name="T5" fmla="*/ 15 h 46"/>
                  <a:gd name="T6" fmla="*/ 5 w 31"/>
                  <a:gd name="T7" fmla="*/ 27 h 46"/>
                  <a:gd name="T8" fmla="*/ 10 w 31"/>
                  <a:gd name="T9" fmla="*/ 39 h 46"/>
                  <a:gd name="T10" fmla="*/ 10 w 31"/>
                  <a:gd name="T11" fmla="*/ 46 h 46"/>
                  <a:gd name="T12" fmla="*/ 21 w 31"/>
                  <a:gd name="T13" fmla="*/ 46 h 46"/>
                  <a:gd name="T14" fmla="*/ 21 w 31"/>
                  <a:gd name="T15" fmla="*/ 39 h 46"/>
                  <a:gd name="T16" fmla="*/ 26 w 31"/>
                  <a:gd name="T17" fmla="*/ 27 h 46"/>
                  <a:gd name="T18" fmla="*/ 31 w 31"/>
                  <a:gd name="T1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31" y="16"/>
                    </a:moveTo>
                    <a:cubicBezTo>
                      <a:pt x="31" y="7"/>
                      <a:pt x="23" y="0"/>
                      <a:pt x="14" y="1"/>
                    </a:cubicBezTo>
                    <a:cubicBezTo>
                      <a:pt x="7" y="2"/>
                      <a:pt x="1" y="7"/>
                      <a:pt x="0" y="15"/>
                    </a:cubicBezTo>
                    <a:cubicBezTo>
                      <a:pt x="0" y="19"/>
                      <a:pt x="2" y="24"/>
                      <a:pt x="5" y="27"/>
                    </a:cubicBezTo>
                    <a:cubicBezTo>
                      <a:pt x="8" y="30"/>
                      <a:pt x="10" y="34"/>
                      <a:pt x="10" y="39"/>
                    </a:cubicBezTo>
                    <a:cubicBezTo>
                      <a:pt x="10" y="46"/>
                      <a:pt x="10" y="46"/>
                      <a:pt x="10" y="46"/>
                    </a:cubicBezTo>
                    <a:cubicBezTo>
                      <a:pt x="21" y="46"/>
                      <a:pt x="21" y="46"/>
                      <a:pt x="21" y="46"/>
                    </a:cubicBezTo>
                    <a:cubicBezTo>
                      <a:pt x="21" y="39"/>
                      <a:pt x="21" y="39"/>
                      <a:pt x="21" y="39"/>
                    </a:cubicBezTo>
                    <a:cubicBezTo>
                      <a:pt x="21" y="35"/>
                      <a:pt x="23" y="30"/>
                      <a:pt x="26" y="27"/>
                    </a:cubicBezTo>
                    <a:cubicBezTo>
                      <a:pt x="29" y="24"/>
                      <a:pt x="31" y="2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Freeform 335">
                <a:extLst>
                  <a:ext uri="{FF2B5EF4-FFF2-40B4-BE49-F238E27FC236}">
                    <a16:creationId xmlns:a16="http://schemas.microsoft.com/office/drawing/2014/main" id="{6CDBB7BF-5E99-487B-ABA5-118F7DE3D5AD}"/>
                  </a:ext>
                </a:extLst>
              </p:cNvPr>
              <p:cNvSpPr>
                <a:spLocks/>
              </p:cNvSpPr>
              <p:nvPr/>
            </p:nvSpPr>
            <p:spPr bwMode="auto">
              <a:xfrm>
                <a:off x="5671809" y="3040495"/>
                <a:ext cx="110043" cy="78603"/>
              </a:xfrm>
              <a:custGeom>
                <a:avLst/>
                <a:gdLst>
                  <a:gd name="T0" fmla="*/ 17 w 21"/>
                  <a:gd name="T1" fmla="*/ 15 h 15"/>
                  <a:gd name="T2" fmla="*/ 21 w 21"/>
                  <a:gd name="T3" fmla="*/ 15 h 15"/>
                  <a:gd name="T4" fmla="*/ 21 w 21"/>
                  <a:gd name="T5" fmla="*/ 0 h 15"/>
                  <a:gd name="T6" fmla="*/ 0 w 21"/>
                  <a:gd name="T7" fmla="*/ 0 h 15"/>
                  <a:gd name="T8" fmla="*/ 0 w 21"/>
                  <a:gd name="T9" fmla="*/ 15 h 15"/>
                  <a:gd name="T10" fmla="*/ 4 w 21"/>
                  <a:gd name="T11" fmla="*/ 15 h 15"/>
                  <a:gd name="T12" fmla="*/ 17 w 21"/>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1" h="15">
                    <a:moveTo>
                      <a:pt x="17" y="15"/>
                    </a:moveTo>
                    <a:lnTo>
                      <a:pt x="21" y="15"/>
                    </a:lnTo>
                    <a:lnTo>
                      <a:pt x="21" y="0"/>
                    </a:lnTo>
                    <a:lnTo>
                      <a:pt x="0" y="0"/>
                    </a:lnTo>
                    <a:lnTo>
                      <a:pt x="0" y="15"/>
                    </a:lnTo>
                    <a:lnTo>
                      <a:pt x="4" y="15"/>
                    </a:lnTo>
                    <a:lnTo>
                      <a:pt x="17" y="15"/>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2" name="Group 271">
              <a:extLst>
                <a:ext uri="{FF2B5EF4-FFF2-40B4-BE49-F238E27FC236}">
                  <a16:creationId xmlns:a16="http://schemas.microsoft.com/office/drawing/2014/main" id="{0B4C7413-3D24-461A-B786-7FEA787D8A0F}"/>
                </a:ext>
              </a:extLst>
            </p:cNvPr>
            <p:cNvGrpSpPr/>
            <p:nvPr/>
          </p:nvGrpSpPr>
          <p:grpSpPr>
            <a:xfrm>
              <a:off x="1143997" y="3795067"/>
              <a:ext cx="740806" cy="357662"/>
              <a:chOff x="7899284" y="3659264"/>
              <a:chExt cx="571171" cy="398247"/>
            </a:xfrm>
          </p:grpSpPr>
          <p:sp>
            <p:nvSpPr>
              <p:cNvPr id="273" name="Rectangle 307">
                <a:extLst>
                  <a:ext uri="{FF2B5EF4-FFF2-40B4-BE49-F238E27FC236}">
                    <a16:creationId xmlns:a16="http://schemas.microsoft.com/office/drawing/2014/main" id="{1F28FDEF-201B-4153-8455-2BA72AEB59B8}"/>
                  </a:ext>
                </a:extLst>
              </p:cNvPr>
              <p:cNvSpPr>
                <a:spLocks noChangeArrowheads="1"/>
              </p:cNvSpPr>
              <p:nvPr/>
            </p:nvSpPr>
            <p:spPr bwMode="auto">
              <a:xfrm>
                <a:off x="8339451" y="3659264"/>
                <a:ext cx="131004" cy="3982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Rectangle 308">
                <a:extLst>
                  <a:ext uri="{FF2B5EF4-FFF2-40B4-BE49-F238E27FC236}">
                    <a16:creationId xmlns:a16="http://schemas.microsoft.com/office/drawing/2014/main" id="{0E7B22E7-0ACD-4A7E-9F5B-065E0C0AD95A}"/>
                  </a:ext>
                </a:extLst>
              </p:cNvPr>
              <p:cNvSpPr>
                <a:spLocks noChangeArrowheads="1"/>
              </p:cNvSpPr>
              <p:nvPr/>
            </p:nvSpPr>
            <p:spPr bwMode="auto">
              <a:xfrm>
                <a:off x="8197970" y="3748344"/>
                <a:ext cx="120524" cy="30916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Rectangle 309">
                <a:extLst>
                  <a:ext uri="{FF2B5EF4-FFF2-40B4-BE49-F238E27FC236}">
                    <a16:creationId xmlns:a16="http://schemas.microsoft.com/office/drawing/2014/main" id="{048FD496-7CB8-4599-8466-E8689DCBAC5F}"/>
                  </a:ext>
                </a:extLst>
              </p:cNvPr>
              <p:cNvSpPr>
                <a:spLocks noChangeArrowheads="1"/>
              </p:cNvSpPr>
              <p:nvPr/>
            </p:nvSpPr>
            <p:spPr bwMode="auto">
              <a:xfrm>
                <a:off x="8040768" y="3837427"/>
                <a:ext cx="120524" cy="2200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Rectangle 310">
                <a:extLst>
                  <a:ext uri="{FF2B5EF4-FFF2-40B4-BE49-F238E27FC236}">
                    <a16:creationId xmlns:a16="http://schemas.microsoft.com/office/drawing/2014/main" id="{848904D3-D983-4BFD-BC62-9FDA768FC28B}"/>
                  </a:ext>
                </a:extLst>
              </p:cNvPr>
              <p:cNvSpPr>
                <a:spLocks noChangeArrowheads="1"/>
              </p:cNvSpPr>
              <p:nvPr/>
            </p:nvSpPr>
            <p:spPr bwMode="auto">
              <a:xfrm>
                <a:off x="7899284" y="3931748"/>
                <a:ext cx="120524" cy="125762"/>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96" name="TextBox 295">
            <a:extLst>
              <a:ext uri="{FF2B5EF4-FFF2-40B4-BE49-F238E27FC236}">
                <a16:creationId xmlns:a16="http://schemas.microsoft.com/office/drawing/2014/main" id="{B575AEF1-442A-49F4-8A8C-858E033CD058}"/>
              </a:ext>
            </a:extLst>
          </p:cNvPr>
          <p:cNvSpPr txBox="1"/>
          <p:nvPr/>
        </p:nvSpPr>
        <p:spPr>
          <a:xfrm>
            <a:off x="4437708" y="4397756"/>
            <a:ext cx="1217137" cy="248925"/>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353535"/>
                </a:solidFill>
                <a:effectLst/>
                <a:uLnTx/>
                <a:uFillTx/>
                <a:latin typeface="Segoe UI Semilight"/>
                <a:ea typeface="+mn-ea"/>
                <a:cs typeface="+mn-cs"/>
              </a:rPr>
              <a:t>BizTalk Services</a:t>
            </a:r>
          </a:p>
        </p:txBody>
      </p:sp>
      <p:pic>
        <p:nvPicPr>
          <p:cNvPr id="297" name="Picture 296">
            <a:extLst>
              <a:ext uri="{FF2B5EF4-FFF2-40B4-BE49-F238E27FC236}">
                <a16:creationId xmlns:a16="http://schemas.microsoft.com/office/drawing/2014/main" id="{E4D7EB6A-DE4B-452D-A622-3EDB6C9BCD8F}"/>
              </a:ext>
            </a:extLst>
          </p:cNvPr>
          <p:cNvPicPr>
            <a:picLocks noChangeAspect="1"/>
          </p:cNvPicPr>
          <p:nvPr/>
        </p:nvPicPr>
        <p:blipFill>
          <a:blip r:embed="rId14"/>
          <a:stretch>
            <a:fillRect/>
          </a:stretch>
        </p:blipFill>
        <p:spPr>
          <a:xfrm>
            <a:off x="4903475" y="4090971"/>
            <a:ext cx="317449" cy="308351"/>
          </a:xfrm>
          <a:prstGeom prst="rect">
            <a:avLst/>
          </a:prstGeom>
        </p:spPr>
      </p:pic>
    </p:spTree>
    <p:extLst>
      <p:ext uri="{BB962C8B-B14F-4D97-AF65-F5344CB8AC3E}">
        <p14:creationId xmlns:p14="http://schemas.microsoft.com/office/powerpoint/2010/main" val="42207965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5019378" y="2956432"/>
            <a:ext cx="3415264"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itle 26"/>
          <p:cNvSpPr>
            <a:spLocks noGrp="1"/>
          </p:cNvSpPr>
          <p:nvPr>
            <p:ph type="title"/>
          </p:nvPr>
        </p:nvSpPr>
        <p:spPr>
          <a:xfrm>
            <a:off x="268928" y="286381"/>
            <a:ext cx="10558644" cy="642876"/>
          </a:xfrm>
        </p:spPr>
        <p:txBody>
          <a:bodyPr/>
          <a:lstStyle/>
          <a:p>
            <a:r>
              <a:rPr lang="en-US" sz="3600" dirty="0"/>
              <a:t>Real-time Inventory integration supporting IoT</a:t>
            </a:r>
            <a:br>
              <a:rPr lang="en-US" dirty="0"/>
            </a:br>
            <a:endParaRPr lang="en-US" dirty="0"/>
          </a:p>
        </p:txBody>
      </p:sp>
      <p:sp>
        <p:nvSpPr>
          <p:cNvPr id="118" name="TextBox 117"/>
          <p:cNvSpPr txBox="1"/>
          <p:nvPr/>
        </p:nvSpPr>
        <p:spPr>
          <a:xfrm>
            <a:off x="3273938" y="4579049"/>
            <a:ext cx="113675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API Management</a:t>
            </a:r>
          </a:p>
        </p:txBody>
      </p:sp>
      <p:pic>
        <p:nvPicPr>
          <p:cNvPr id="77" name="Picture 76"/>
          <p:cNvPicPr>
            <a:picLocks noChangeAspect="1"/>
          </p:cNvPicPr>
          <p:nvPr/>
        </p:nvPicPr>
        <p:blipFill>
          <a:blip r:embed="rId3"/>
          <a:stretch>
            <a:fillRect/>
          </a:stretch>
        </p:blipFill>
        <p:spPr>
          <a:xfrm>
            <a:off x="4258495" y="1906211"/>
            <a:ext cx="651422" cy="564352"/>
          </a:xfrm>
          <a:prstGeom prst="rect">
            <a:avLst/>
          </a:prstGeom>
        </p:spPr>
      </p:pic>
      <p:sp>
        <p:nvSpPr>
          <p:cNvPr id="78" name="TextBox 77"/>
          <p:cNvSpPr txBox="1"/>
          <p:nvPr/>
        </p:nvSpPr>
        <p:spPr>
          <a:xfrm>
            <a:off x="4245061" y="2516264"/>
            <a:ext cx="7252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Browser</a:t>
            </a:r>
          </a:p>
        </p:txBody>
      </p:sp>
      <p:cxnSp>
        <p:nvCxnSpPr>
          <p:cNvPr id="79" name="Elbow Connector 78"/>
          <p:cNvCxnSpPr/>
          <p:nvPr/>
        </p:nvCxnSpPr>
        <p:spPr>
          <a:xfrm>
            <a:off x="5019378" y="2351875"/>
            <a:ext cx="611139" cy="603553"/>
          </a:xfrm>
          <a:prstGeom prst="bentConnector3">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071403" y="3257766"/>
            <a:ext cx="321385" cy="562165"/>
          </a:xfrm>
          <a:prstGeom prst="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82" name="Picture 81"/>
          <p:cNvPicPr>
            <a:picLocks noChangeAspect="1"/>
          </p:cNvPicPr>
          <p:nvPr/>
        </p:nvPicPr>
        <p:blipFill>
          <a:blip r:embed="rId4"/>
          <a:stretch>
            <a:fillRect/>
          </a:stretch>
        </p:blipFill>
        <p:spPr>
          <a:xfrm>
            <a:off x="5935938" y="2592089"/>
            <a:ext cx="553844" cy="554272"/>
          </a:xfrm>
          <a:prstGeom prst="rect">
            <a:avLst/>
          </a:prstGeom>
        </p:spPr>
      </p:pic>
      <p:pic>
        <p:nvPicPr>
          <p:cNvPr id="83" name="Picture 82"/>
          <p:cNvPicPr>
            <a:picLocks noChangeAspect="1"/>
          </p:cNvPicPr>
          <p:nvPr/>
        </p:nvPicPr>
        <p:blipFill>
          <a:blip r:embed="rId5"/>
          <a:stretch>
            <a:fillRect/>
          </a:stretch>
        </p:blipFill>
        <p:spPr>
          <a:xfrm>
            <a:off x="7060806" y="2603603"/>
            <a:ext cx="598061" cy="510504"/>
          </a:xfrm>
          <a:prstGeom prst="rect">
            <a:avLst/>
          </a:prstGeom>
        </p:spPr>
      </p:pic>
      <p:sp>
        <p:nvSpPr>
          <p:cNvPr id="85" name="TextBox 84"/>
          <p:cNvSpPr txBox="1"/>
          <p:nvPr/>
        </p:nvSpPr>
        <p:spPr>
          <a:xfrm>
            <a:off x="5630517" y="3192946"/>
            <a:ext cx="116763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Commerce Site</a:t>
            </a:r>
          </a:p>
        </p:txBody>
      </p:sp>
      <p:sp>
        <p:nvSpPr>
          <p:cNvPr id="86" name="TextBox 85"/>
          <p:cNvSpPr txBox="1"/>
          <p:nvPr/>
        </p:nvSpPr>
        <p:spPr>
          <a:xfrm>
            <a:off x="6864686" y="3197947"/>
            <a:ext cx="99541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Credit Card Transactions</a:t>
            </a:r>
          </a:p>
        </p:txBody>
      </p:sp>
      <p:sp>
        <p:nvSpPr>
          <p:cNvPr id="87" name="TextBox 86"/>
          <p:cNvSpPr txBox="1"/>
          <p:nvPr/>
        </p:nvSpPr>
        <p:spPr>
          <a:xfrm>
            <a:off x="8000868" y="3203276"/>
            <a:ext cx="102294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WebJob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Credit Card Processing</a:t>
            </a:r>
          </a:p>
        </p:txBody>
      </p:sp>
      <p:sp>
        <p:nvSpPr>
          <p:cNvPr id="88" name="TextBox 87"/>
          <p:cNvSpPr txBox="1"/>
          <p:nvPr/>
        </p:nvSpPr>
        <p:spPr>
          <a:xfrm>
            <a:off x="7510655" y="1749801"/>
            <a:ext cx="1187827"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Third party Payment</a:t>
            </a:r>
          </a:p>
        </p:txBody>
      </p:sp>
      <p:pic>
        <p:nvPicPr>
          <p:cNvPr id="89" name="Picture 88"/>
          <p:cNvPicPr>
            <a:picLocks noChangeAspect="1"/>
          </p:cNvPicPr>
          <p:nvPr/>
        </p:nvPicPr>
        <p:blipFill>
          <a:blip r:embed="rId6"/>
          <a:stretch>
            <a:fillRect/>
          </a:stretch>
        </p:blipFill>
        <p:spPr>
          <a:xfrm>
            <a:off x="8734264" y="1608902"/>
            <a:ext cx="544790" cy="689347"/>
          </a:xfrm>
          <a:prstGeom prst="rect">
            <a:avLst/>
          </a:prstGeom>
        </p:spPr>
      </p:pic>
      <p:pic>
        <p:nvPicPr>
          <p:cNvPr id="90" name="Picture 89"/>
          <p:cNvPicPr>
            <a:picLocks noChangeAspect="1"/>
          </p:cNvPicPr>
          <p:nvPr/>
        </p:nvPicPr>
        <p:blipFill>
          <a:blip r:embed="rId7"/>
          <a:stretch>
            <a:fillRect/>
          </a:stretch>
        </p:blipFill>
        <p:spPr>
          <a:xfrm>
            <a:off x="8218740" y="2545093"/>
            <a:ext cx="628900" cy="629384"/>
          </a:xfrm>
          <a:prstGeom prst="rect">
            <a:avLst/>
          </a:prstGeom>
        </p:spPr>
      </p:pic>
      <p:pic>
        <p:nvPicPr>
          <p:cNvPr id="91" name="Picture 90"/>
          <p:cNvPicPr>
            <a:picLocks noChangeAspect="1"/>
          </p:cNvPicPr>
          <p:nvPr/>
        </p:nvPicPr>
        <p:blipFill>
          <a:blip r:embed="rId8"/>
          <a:stretch>
            <a:fillRect/>
          </a:stretch>
        </p:blipFill>
        <p:spPr>
          <a:xfrm>
            <a:off x="4123743" y="3300512"/>
            <a:ext cx="209846" cy="210008"/>
          </a:xfrm>
          <a:prstGeom prst="rect">
            <a:avLst/>
          </a:prstGeom>
        </p:spPr>
      </p:pic>
      <p:pic>
        <p:nvPicPr>
          <p:cNvPr id="92" name="Picture 91"/>
          <p:cNvPicPr>
            <a:picLocks noChangeAspect="1"/>
          </p:cNvPicPr>
          <p:nvPr/>
        </p:nvPicPr>
        <p:blipFill>
          <a:blip r:embed="rId9"/>
          <a:stretch>
            <a:fillRect/>
          </a:stretch>
        </p:blipFill>
        <p:spPr>
          <a:xfrm>
            <a:off x="4127172" y="3555608"/>
            <a:ext cx="209846" cy="213395"/>
          </a:xfrm>
          <a:prstGeom prst="rect">
            <a:avLst/>
          </a:prstGeom>
        </p:spPr>
      </p:pic>
      <p:sp>
        <p:nvSpPr>
          <p:cNvPr id="93" name="TextBox 92"/>
          <p:cNvSpPr txBox="1"/>
          <p:nvPr/>
        </p:nvSpPr>
        <p:spPr>
          <a:xfrm>
            <a:off x="4276407" y="3787858"/>
            <a:ext cx="136211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Azure Active Directory B2C</a:t>
            </a:r>
          </a:p>
        </p:txBody>
      </p:sp>
      <p:cxnSp>
        <p:nvCxnSpPr>
          <p:cNvPr id="94" name="Elbow Connector 93"/>
          <p:cNvCxnSpPr/>
          <p:nvPr/>
        </p:nvCxnSpPr>
        <p:spPr>
          <a:xfrm flipV="1">
            <a:off x="8766475" y="2411181"/>
            <a:ext cx="269494" cy="497549"/>
          </a:xfrm>
          <a:prstGeom prst="bentConnector2">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5" name="Elbow Connector 94"/>
          <p:cNvCxnSpPr>
            <a:cxnSpLocks/>
          </p:cNvCxnSpPr>
          <p:nvPr/>
        </p:nvCxnSpPr>
        <p:spPr>
          <a:xfrm rot="5400000" flipH="1" flipV="1">
            <a:off x="4957293" y="2941280"/>
            <a:ext cx="380456" cy="410760"/>
          </a:xfrm>
          <a:prstGeom prst="bentConnector2">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7" idx="1"/>
          </p:cNvCxnSpPr>
          <p:nvPr/>
        </p:nvCxnSpPr>
        <p:spPr>
          <a:xfrm flipH="1" flipV="1">
            <a:off x="4433623" y="3534333"/>
            <a:ext cx="273872" cy="7676"/>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10"/>
          <a:stretch>
            <a:fillRect/>
          </a:stretch>
        </p:blipFill>
        <p:spPr>
          <a:xfrm>
            <a:off x="4707495" y="3307182"/>
            <a:ext cx="469290" cy="469653"/>
          </a:xfrm>
          <a:prstGeom prst="rect">
            <a:avLst/>
          </a:prstGeom>
        </p:spPr>
      </p:pic>
      <p:grpSp>
        <p:nvGrpSpPr>
          <p:cNvPr id="8" name="Group 7"/>
          <p:cNvGrpSpPr/>
          <p:nvPr/>
        </p:nvGrpSpPr>
        <p:grpSpPr>
          <a:xfrm>
            <a:off x="8474330" y="4114766"/>
            <a:ext cx="963504" cy="1034320"/>
            <a:chOff x="9796570" y="4797509"/>
            <a:chExt cx="963504" cy="1034320"/>
          </a:xfrm>
        </p:grpSpPr>
        <p:sp>
          <p:nvSpPr>
            <p:cNvPr id="98" name="TextBox 97"/>
            <p:cNvSpPr txBox="1"/>
            <p:nvPr/>
          </p:nvSpPr>
          <p:spPr>
            <a:xfrm>
              <a:off x="9796570" y="5416331"/>
              <a:ext cx="96350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Application Insights</a:t>
              </a:r>
            </a:p>
          </p:txBody>
        </p:sp>
        <p:pic>
          <p:nvPicPr>
            <p:cNvPr id="99" name="Picture 98"/>
            <p:cNvPicPr>
              <a:picLocks noChangeAspect="1"/>
            </p:cNvPicPr>
            <p:nvPr/>
          </p:nvPicPr>
          <p:blipFill>
            <a:blip r:embed="rId11"/>
            <a:stretch>
              <a:fillRect/>
            </a:stretch>
          </p:blipFill>
          <p:spPr>
            <a:xfrm>
              <a:off x="10065894" y="4797509"/>
              <a:ext cx="373724" cy="578021"/>
            </a:xfrm>
            <a:prstGeom prst="rect">
              <a:avLst/>
            </a:prstGeom>
          </p:spPr>
        </p:pic>
      </p:grpSp>
      <p:cxnSp>
        <p:nvCxnSpPr>
          <p:cNvPr id="100" name="Straight Arrow Connector 99"/>
          <p:cNvCxnSpPr/>
          <p:nvPr/>
        </p:nvCxnSpPr>
        <p:spPr>
          <a:xfrm>
            <a:off x="5186204" y="1884985"/>
            <a:ext cx="760885" cy="0"/>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186204" y="1884985"/>
            <a:ext cx="0" cy="3829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019378" y="2267917"/>
            <a:ext cx="166827" cy="0"/>
          </a:xfrm>
          <a:prstGeom prst="line">
            <a:avLst/>
          </a:prstGeom>
          <a:ln w="19050">
            <a:head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184882" y="2094256"/>
            <a:ext cx="67817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CDN</a:t>
            </a:r>
          </a:p>
        </p:txBody>
      </p:sp>
      <p:pic>
        <p:nvPicPr>
          <p:cNvPr id="104" name="Picture 103"/>
          <p:cNvPicPr>
            <a:picLocks noChangeAspect="1"/>
          </p:cNvPicPr>
          <p:nvPr/>
        </p:nvPicPr>
        <p:blipFill>
          <a:blip r:embed="rId12"/>
          <a:stretch>
            <a:fillRect/>
          </a:stretch>
        </p:blipFill>
        <p:spPr>
          <a:xfrm>
            <a:off x="6050506" y="1527311"/>
            <a:ext cx="723709" cy="489946"/>
          </a:xfrm>
          <a:prstGeom prst="rect">
            <a:avLst/>
          </a:prstGeom>
        </p:spPr>
      </p:pic>
      <p:grpSp>
        <p:nvGrpSpPr>
          <p:cNvPr id="105" name="Group 104"/>
          <p:cNvGrpSpPr/>
          <p:nvPr/>
        </p:nvGrpSpPr>
        <p:grpSpPr>
          <a:xfrm>
            <a:off x="5284195" y="4178671"/>
            <a:ext cx="3128995" cy="1608581"/>
            <a:chOff x="3308880" y="4732100"/>
            <a:chExt cx="5310288" cy="2803746"/>
          </a:xfrm>
        </p:grpSpPr>
        <p:sp>
          <p:nvSpPr>
            <p:cNvPr id="107" name="TextBox 106"/>
            <p:cNvSpPr txBox="1"/>
            <p:nvPr/>
          </p:nvSpPr>
          <p:spPr>
            <a:xfrm>
              <a:off x="5584835" y="5994796"/>
              <a:ext cx="1194229" cy="591433"/>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Redis Cache</a:t>
              </a:r>
            </a:p>
          </p:txBody>
        </p:sp>
        <p:sp>
          <p:nvSpPr>
            <p:cNvPr id="108" name="TextBox 107"/>
            <p:cNvSpPr txBox="1"/>
            <p:nvPr/>
          </p:nvSpPr>
          <p:spPr>
            <a:xfrm>
              <a:off x="6385478" y="5976726"/>
              <a:ext cx="2233690" cy="104608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Product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Orders</a:t>
              </a:r>
            </a:p>
          </p:txBody>
        </p:sp>
        <p:sp>
          <p:nvSpPr>
            <p:cNvPr id="109" name="TextBox 108"/>
            <p:cNvSpPr txBox="1"/>
            <p:nvPr/>
          </p:nvSpPr>
          <p:spPr>
            <a:xfrm>
              <a:off x="4089604" y="6017688"/>
              <a:ext cx="1719589" cy="104608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Product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Site Content</a:t>
              </a:r>
            </a:p>
          </p:txBody>
        </p:sp>
        <p:sp>
          <p:nvSpPr>
            <p:cNvPr id="110" name="TextBox 109"/>
            <p:cNvSpPr txBox="1"/>
            <p:nvPr/>
          </p:nvSpPr>
          <p:spPr>
            <a:xfrm>
              <a:off x="3381113" y="5986484"/>
              <a:ext cx="1102191" cy="45598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Search</a:t>
              </a:r>
            </a:p>
          </p:txBody>
        </p:sp>
        <p:grpSp>
          <p:nvGrpSpPr>
            <p:cNvPr id="111" name="Group 110"/>
            <p:cNvGrpSpPr/>
            <p:nvPr/>
          </p:nvGrpSpPr>
          <p:grpSpPr>
            <a:xfrm>
              <a:off x="3308880" y="4732100"/>
              <a:ext cx="5213312" cy="2803746"/>
              <a:chOff x="3308880" y="4732100"/>
              <a:chExt cx="5213312" cy="2803746"/>
            </a:xfrm>
          </p:grpSpPr>
          <p:pic>
            <p:nvPicPr>
              <p:cNvPr id="112" name="Picture 111"/>
              <p:cNvPicPr>
                <a:picLocks noChangeAspect="1"/>
              </p:cNvPicPr>
              <p:nvPr/>
            </p:nvPicPr>
            <p:blipFill>
              <a:blip r:embed="rId13"/>
              <a:stretch>
                <a:fillRect/>
              </a:stretch>
            </p:blipFill>
            <p:spPr>
              <a:xfrm>
                <a:off x="5670964" y="5079146"/>
                <a:ext cx="780843" cy="795650"/>
              </a:xfrm>
              <a:prstGeom prst="rect">
                <a:avLst/>
              </a:prstGeom>
              <a:ln>
                <a:noFill/>
              </a:ln>
            </p:spPr>
          </p:pic>
          <p:pic>
            <p:nvPicPr>
              <p:cNvPr id="113" name="Picture 112"/>
              <p:cNvPicPr>
                <a:picLocks noChangeAspect="1"/>
              </p:cNvPicPr>
              <p:nvPr/>
            </p:nvPicPr>
            <p:blipFill>
              <a:blip r:embed="rId14"/>
              <a:stretch>
                <a:fillRect/>
              </a:stretch>
            </p:blipFill>
            <p:spPr>
              <a:xfrm>
                <a:off x="7186676" y="5132546"/>
                <a:ext cx="548581" cy="721238"/>
              </a:xfrm>
              <a:prstGeom prst="rect">
                <a:avLst/>
              </a:prstGeom>
              <a:ln>
                <a:noFill/>
              </a:ln>
            </p:spPr>
          </p:pic>
          <p:pic>
            <p:nvPicPr>
              <p:cNvPr id="114" name="Picture 113"/>
              <p:cNvPicPr>
                <a:picLocks noChangeAspect="1"/>
              </p:cNvPicPr>
              <p:nvPr/>
            </p:nvPicPr>
            <p:blipFill>
              <a:blip r:embed="rId15"/>
              <a:stretch>
                <a:fillRect/>
              </a:stretch>
            </p:blipFill>
            <p:spPr>
              <a:xfrm>
                <a:off x="4656195" y="5267009"/>
                <a:ext cx="660450" cy="563761"/>
              </a:xfrm>
              <a:prstGeom prst="rect">
                <a:avLst/>
              </a:prstGeom>
              <a:ln>
                <a:noFill/>
              </a:ln>
            </p:spPr>
          </p:pic>
          <p:pic>
            <p:nvPicPr>
              <p:cNvPr id="115" name="Picture 114"/>
              <p:cNvPicPr>
                <a:picLocks noChangeAspect="1"/>
              </p:cNvPicPr>
              <p:nvPr/>
            </p:nvPicPr>
            <p:blipFill>
              <a:blip r:embed="rId16"/>
              <a:stretch>
                <a:fillRect/>
              </a:stretch>
            </p:blipFill>
            <p:spPr>
              <a:xfrm>
                <a:off x="3654610" y="5221417"/>
                <a:ext cx="576915" cy="585979"/>
              </a:xfrm>
              <a:prstGeom prst="rect">
                <a:avLst/>
              </a:prstGeom>
              <a:ln>
                <a:noFill/>
              </a:ln>
            </p:spPr>
          </p:pic>
          <p:sp>
            <p:nvSpPr>
              <p:cNvPr id="116" name="Rounded Rectangle 74"/>
              <p:cNvSpPr/>
              <p:nvPr/>
            </p:nvSpPr>
            <p:spPr>
              <a:xfrm>
                <a:off x="3308880" y="4732100"/>
                <a:ext cx="5213312" cy="2803746"/>
              </a:xfrm>
              <a:prstGeom prst="roundRect">
                <a:avLst/>
              </a:prstGeom>
              <a:noFill/>
              <a:ln>
                <a:solidFill>
                  <a:schemeClr val="tx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cxnSp>
        <p:nvCxnSpPr>
          <p:cNvPr id="106" name="Straight Connector 105"/>
          <p:cNvCxnSpPr/>
          <p:nvPr/>
        </p:nvCxnSpPr>
        <p:spPr>
          <a:xfrm flipV="1">
            <a:off x="6214333" y="3571783"/>
            <a:ext cx="0" cy="436317"/>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pic>
        <p:nvPicPr>
          <p:cNvPr id="117" name="Picture 116"/>
          <p:cNvPicPr>
            <a:picLocks noChangeAspect="1"/>
          </p:cNvPicPr>
          <p:nvPr/>
        </p:nvPicPr>
        <p:blipFill>
          <a:blip r:embed="rId17"/>
          <a:stretch>
            <a:fillRect/>
          </a:stretch>
        </p:blipFill>
        <p:spPr>
          <a:xfrm>
            <a:off x="3531257" y="4008100"/>
            <a:ext cx="659997" cy="543947"/>
          </a:xfrm>
          <a:prstGeom prst="rect">
            <a:avLst/>
          </a:prstGeom>
        </p:spPr>
      </p:pic>
      <p:cxnSp>
        <p:nvCxnSpPr>
          <p:cNvPr id="3" name="Straight Connector 2"/>
          <p:cNvCxnSpPr/>
          <p:nvPr/>
        </p:nvCxnSpPr>
        <p:spPr>
          <a:xfrm flipH="1">
            <a:off x="3830827" y="3076906"/>
            <a:ext cx="1111315"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711709" y="3423765"/>
            <a:ext cx="81293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IoT Hub</a:t>
            </a:r>
          </a:p>
        </p:txBody>
      </p:sp>
      <p:sp>
        <p:nvSpPr>
          <p:cNvPr id="123" name="TextBox 122"/>
          <p:cNvSpPr txBox="1"/>
          <p:nvPr/>
        </p:nvSpPr>
        <p:spPr>
          <a:xfrm>
            <a:off x="1524673" y="4305418"/>
            <a:ext cx="118703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Stream Analytics</a:t>
            </a:r>
          </a:p>
        </p:txBody>
      </p:sp>
      <p:pic>
        <p:nvPicPr>
          <p:cNvPr id="124" name="Picture 123"/>
          <p:cNvPicPr>
            <a:picLocks noChangeAspect="1"/>
          </p:cNvPicPr>
          <p:nvPr/>
        </p:nvPicPr>
        <p:blipFill>
          <a:blip r:embed="rId18"/>
          <a:stretch>
            <a:fillRect/>
          </a:stretch>
        </p:blipFill>
        <p:spPr>
          <a:xfrm>
            <a:off x="1887601" y="2979420"/>
            <a:ext cx="417474" cy="417796"/>
          </a:xfrm>
          <a:prstGeom prst="rect">
            <a:avLst/>
          </a:prstGeom>
        </p:spPr>
      </p:pic>
      <p:pic>
        <p:nvPicPr>
          <p:cNvPr id="125" name="Picture 124"/>
          <p:cNvPicPr>
            <a:picLocks noChangeAspect="1"/>
          </p:cNvPicPr>
          <p:nvPr/>
        </p:nvPicPr>
        <p:blipFill>
          <a:blip r:embed="rId19"/>
          <a:stretch>
            <a:fillRect/>
          </a:stretch>
        </p:blipFill>
        <p:spPr>
          <a:xfrm>
            <a:off x="1872627" y="3968844"/>
            <a:ext cx="432448" cy="337315"/>
          </a:xfrm>
          <a:prstGeom prst="rect">
            <a:avLst/>
          </a:prstGeom>
        </p:spPr>
      </p:pic>
      <p:sp>
        <p:nvSpPr>
          <p:cNvPr id="126" name="TextBox 125"/>
          <p:cNvSpPr txBox="1"/>
          <p:nvPr/>
        </p:nvSpPr>
        <p:spPr>
          <a:xfrm>
            <a:off x="639018" y="4322577"/>
            <a:ext cx="89301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Service Bus</a:t>
            </a:r>
          </a:p>
        </p:txBody>
      </p:sp>
      <p:pic>
        <p:nvPicPr>
          <p:cNvPr id="127" name="Picture 126"/>
          <p:cNvPicPr>
            <a:picLocks noChangeAspect="1"/>
          </p:cNvPicPr>
          <p:nvPr/>
        </p:nvPicPr>
        <p:blipFill>
          <a:blip r:embed="rId20"/>
          <a:stretch>
            <a:fillRect/>
          </a:stretch>
        </p:blipFill>
        <p:spPr>
          <a:xfrm>
            <a:off x="770506" y="3738963"/>
            <a:ext cx="497319" cy="583512"/>
          </a:xfrm>
          <a:prstGeom prst="rect">
            <a:avLst/>
          </a:prstGeom>
        </p:spPr>
      </p:pic>
      <p:pic>
        <p:nvPicPr>
          <p:cNvPr id="128" name="Picture 127"/>
          <p:cNvPicPr>
            <a:picLocks noChangeAspect="1"/>
          </p:cNvPicPr>
          <p:nvPr/>
        </p:nvPicPr>
        <p:blipFill>
          <a:blip r:embed="rId21"/>
          <a:stretch>
            <a:fillRect/>
          </a:stretch>
        </p:blipFill>
        <p:spPr>
          <a:xfrm>
            <a:off x="3005753" y="5078413"/>
            <a:ext cx="509476" cy="509870"/>
          </a:xfrm>
          <a:prstGeom prst="rect">
            <a:avLst/>
          </a:prstGeom>
        </p:spPr>
      </p:pic>
      <p:sp>
        <p:nvSpPr>
          <p:cNvPr id="129" name="TextBox 128"/>
          <p:cNvSpPr txBox="1"/>
          <p:nvPr/>
        </p:nvSpPr>
        <p:spPr>
          <a:xfrm>
            <a:off x="2716663" y="5596060"/>
            <a:ext cx="108765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Service Fabric</a:t>
            </a:r>
          </a:p>
        </p:txBody>
      </p:sp>
      <p:pic>
        <p:nvPicPr>
          <p:cNvPr id="131" name="Picture 130"/>
          <p:cNvPicPr>
            <a:picLocks noChangeAspect="1"/>
          </p:cNvPicPr>
          <p:nvPr/>
        </p:nvPicPr>
        <p:blipFill>
          <a:blip r:embed="rId15"/>
          <a:stretch>
            <a:fillRect/>
          </a:stretch>
        </p:blipFill>
        <p:spPr>
          <a:xfrm>
            <a:off x="1923721" y="5029859"/>
            <a:ext cx="440065" cy="368544"/>
          </a:xfrm>
          <a:prstGeom prst="rect">
            <a:avLst/>
          </a:prstGeom>
        </p:spPr>
      </p:pic>
      <p:sp>
        <p:nvSpPr>
          <p:cNvPr id="132" name="TextBox 131"/>
          <p:cNvSpPr txBox="1"/>
          <p:nvPr/>
        </p:nvSpPr>
        <p:spPr>
          <a:xfrm>
            <a:off x="1563239" y="5403067"/>
            <a:ext cx="118579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Blob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Archive</a:t>
            </a:r>
          </a:p>
        </p:txBody>
      </p:sp>
      <p:pic>
        <p:nvPicPr>
          <p:cNvPr id="134" name="Picture 133"/>
          <p:cNvPicPr>
            <a:picLocks noChangeAspect="1"/>
          </p:cNvPicPr>
          <p:nvPr/>
        </p:nvPicPr>
        <p:blipFill>
          <a:blip r:embed="rId22"/>
          <a:stretch>
            <a:fillRect/>
          </a:stretch>
        </p:blipFill>
        <p:spPr>
          <a:xfrm>
            <a:off x="844162" y="4982129"/>
            <a:ext cx="354552" cy="464004"/>
          </a:xfrm>
          <a:prstGeom prst="rect">
            <a:avLst/>
          </a:prstGeom>
        </p:spPr>
      </p:pic>
      <p:sp>
        <p:nvSpPr>
          <p:cNvPr id="135" name="TextBox 134"/>
          <p:cNvSpPr txBox="1"/>
          <p:nvPr/>
        </p:nvSpPr>
        <p:spPr>
          <a:xfrm>
            <a:off x="486733" y="5456177"/>
            <a:ext cx="1093655"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ysClr val="windowText" lastClr="000000"/>
                </a:solidFill>
                <a:effectLst/>
                <a:uLnTx/>
                <a:uFillTx/>
                <a:latin typeface="Segoe UI"/>
                <a:ea typeface="+mn-ea"/>
                <a:cs typeface="+mn-cs"/>
              </a:rPr>
              <a:t>DocumentDB</a:t>
            </a:r>
            <a:endParaRPr kumimoji="0" lang="en-US" sz="1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9" name="Rounded Rectangle 74"/>
          <p:cNvSpPr/>
          <p:nvPr/>
        </p:nvSpPr>
        <p:spPr>
          <a:xfrm>
            <a:off x="410384" y="4903112"/>
            <a:ext cx="2235475" cy="890659"/>
          </a:xfrm>
          <a:prstGeom prst="round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2" name="Straight Connector 11"/>
          <p:cNvCxnSpPr/>
          <p:nvPr/>
        </p:nvCxnSpPr>
        <p:spPr>
          <a:xfrm>
            <a:off x="3830827" y="3068667"/>
            <a:ext cx="0" cy="872978"/>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3830827" y="5072772"/>
            <a:ext cx="0" cy="318422"/>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581298" y="5391194"/>
            <a:ext cx="249529" cy="72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2126371" y="4741995"/>
            <a:ext cx="1" cy="161117"/>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128014" y="3694359"/>
            <a:ext cx="0" cy="18396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2126371" y="2647155"/>
            <a:ext cx="1005" cy="26157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367042" y="4141995"/>
            <a:ext cx="4342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118"/>
          <p:cNvGrpSpPr/>
          <p:nvPr/>
        </p:nvGrpSpPr>
        <p:grpSpPr>
          <a:xfrm>
            <a:off x="9977047" y="2476721"/>
            <a:ext cx="1771003" cy="3259480"/>
            <a:chOff x="10122010" y="3127559"/>
            <a:chExt cx="1771003" cy="3259480"/>
          </a:xfrm>
        </p:grpSpPr>
        <p:pic>
          <p:nvPicPr>
            <p:cNvPr id="1070" name="Picture 4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77050" y="5344152"/>
              <a:ext cx="284106" cy="27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1" name="Picture 4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23859" y="5237571"/>
              <a:ext cx="337297" cy="32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48"/>
            <p:cNvSpPr>
              <a:spLocks noChangeArrowheads="1"/>
            </p:cNvSpPr>
            <p:nvPr/>
          </p:nvSpPr>
          <p:spPr bwMode="auto">
            <a:xfrm>
              <a:off x="10830292" y="5327142"/>
              <a:ext cx="394438"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0C0"/>
                  </a:solidFill>
                  <a:effectLst/>
                  <a:uLnTx/>
                  <a:uFillTx/>
                  <a:latin typeface="Segoe UI"/>
                  <a:ea typeface="+mn-ea"/>
                  <a:cs typeface="+mn-cs"/>
                </a:rPr>
                <a:t>Beacon</a:t>
              </a:r>
              <a:endParaRPr kumimoji="0" lang="en-US" altLang="en-US" sz="44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3" name="Picture 4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389677" y="5643086"/>
              <a:ext cx="287264"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4" name="Picture 5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350429" y="5845733"/>
              <a:ext cx="324670" cy="31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51"/>
            <p:cNvSpPr>
              <a:spLocks noChangeArrowheads="1"/>
            </p:cNvSpPr>
            <p:nvPr/>
          </p:nvSpPr>
          <p:spPr bwMode="auto">
            <a:xfrm>
              <a:off x="10840552" y="5880774"/>
              <a:ext cx="365272"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0C0"/>
                  </a:solidFill>
                  <a:effectLst/>
                  <a:uLnTx/>
                  <a:uFillTx/>
                  <a:latin typeface="Segoe UI"/>
                  <a:ea typeface="+mn-ea"/>
                  <a:cs typeface="+mn-cs"/>
                </a:rPr>
                <a:t>Sensor</a:t>
              </a:r>
              <a:endParaRPr kumimoji="0" lang="en-US" altLang="en-US" sz="440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Rectangle 52"/>
            <p:cNvSpPr>
              <a:spLocks noChangeArrowheads="1"/>
            </p:cNvSpPr>
            <p:nvPr/>
          </p:nvSpPr>
          <p:spPr bwMode="auto">
            <a:xfrm>
              <a:off x="10833600" y="4739208"/>
              <a:ext cx="287496"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0C0"/>
                  </a:solidFill>
                  <a:effectLst/>
                  <a:uLnTx/>
                  <a:uFillTx/>
                  <a:latin typeface="Segoe UI"/>
                  <a:ea typeface="+mn-ea"/>
                  <a:cs typeface="+mn-cs"/>
                </a:rPr>
                <a:t>Asset</a:t>
              </a:r>
              <a:endParaRPr kumimoji="0" lang="en-US" altLang="en-US" sz="44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8" name="Picture 5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340169" y="3807017"/>
              <a:ext cx="381695" cy="45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55"/>
            <p:cNvSpPr>
              <a:spLocks noChangeArrowheads="1"/>
            </p:cNvSpPr>
            <p:nvPr/>
          </p:nvSpPr>
          <p:spPr bwMode="auto">
            <a:xfrm>
              <a:off x="10837809" y="4078623"/>
              <a:ext cx="766655" cy="14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a:ea typeface="+mn-ea"/>
                  <a:cs typeface="+mn-cs"/>
                </a:rPr>
                <a:t>Edge Gateway</a:t>
              </a:r>
              <a:endParaRPr kumimoji="0" lang="en-US" altLang="en-US" sz="4400" b="0" i="0" u="none" strike="noStrike" kern="0" cap="none" spc="0" normalizeH="0" baseline="0" noProof="0" dirty="0">
                <a:ln>
                  <a:noFill/>
                </a:ln>
                <a:solidFill>
                  <a:srgbClr val="0078D7"/>
                </a:solidFill>
                <a:effectLst/>
                <a:uLnTx/>
                <a:uFillTx/>
                <a:latin typeface="Segoe UI"/>
                <a:ea typeface="+mn-ea"/>
                <a:cs typeface="+mn-cs"/>
              </a:endParaRPr>
            </a:p>
          </p:txBody>
        </p:sp>
        <p:sp>
          <p:nvSpPr>
            <p:cNvPr id="30" name="Rectangle 57"/>
            <p:cNvSpPr>
              <a:spLocks noChangeArrowheads="1"/>
            </p:cNvSpPr>
            <p:nvPr/>
          </p:nvSpPr>
          <p:spPr bwMode="auto">
            <a:xfrm>
              <a:off x="10606113" y="3127559"/>
              <a:ext cx="8427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Map Key</a:t>
              </a:r>
              <a:endParaRPr kumimoji="0" lang="en-US" altLang="en-US" sz="6000" b="1" i="0" u="none" strike="noStrike" kern="0" cap="none" spc="0" normalizeH="0" baseline="0" noProof="0" dirty="0">
                <a:ln>
                  <a:noFill/>
                </a:ln>
                <a:solidFill>
                  <a:srgbClr val="0078D7"/>
                </a:solidFill>
                <a:effectLst/>
                <a:uLnTx/>
                <a:uFillTx/>
                <a:latin typeface="Arial" panose="020B0604020202020204" pitchFamily="34" charset="0"/>
                <a:ea typeface="+mn-ea"/>
                <a:cs typeface="+mn-cs"/>
              </a:endParaRPr>
            </a:p>
          </p:txBody>
        </p:sp>
        <p:pic>
          <p:nvPicPr>
            <p:cNvPr id="1082" name="Picture 5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323386" y="4637585"/>
              <a:ext cx="353555" cy="3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p:cNvSpPr/>
            <p:nvPr/>
          </p:nvSpPr>
          <p:spPr bwMode="auto">
            <a:xfrm>
              <a:off x="10122010" y="3559568"/>
              <a:ext cx="1771003" cy="2827471"/>
            </a:xfrm>
            <a:prstGeom prst="rect">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8" name="Group 67"/>
          <p:cNvGrpSpPr/>
          <p:nvPr/>
        </p:nvGrpSpPr>
        <p:grpSpPr>
          <a:xfrm>
            <a:off x="1235883" y="1148386"/>
            <a:ext cx="1827188" cy="1414273"/>
            <a:chOff x="629302" y="1476181"/>
            <a:chExt cx="1827188" cy="1414273"/>
          </a:xfrm>
        </p:grpSpPr>
        <p:grpSp>
          <p:nvGrpSpPr>
            <p:cNvPr id="16" name="Group 7"/>
            <p:cNvGrpSpPr>
              <a:grpSpLocks/>
            </p:cNvGrpSpPr>
            <p:nvPr/>
          </p:nvGrpSpPr>
          <p:grpSpPr bwMode="auto">
            <a:xfrm>
              <a:off x="1448352" y="2668721"/>
              <a:ext cx="176213" cy="185738"/>
              <a:chOff x="692" y="2201"/>
              <a:chExt cx="111" cy="117"/>
            </a:xfrm>
          </p:grpSpPr>
          <p:pic>
            <p:nvPicPr>
              <p:cNvPr id="1029" name="Picture 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2" y="2201"/>
                <a:ext cx="11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92" y="2201"/>
                <a:ext cx="11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2" name="Picture 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16690" y="169558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50016" y="1695584"/>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116690" y="247663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18115" y="247663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18115" y="1695584"/>
              <a:ext cx="138113"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16"/>
            <p:cNvSpPr>
              <a:spLocks/>
            </p:cNvSpPr>
            <p:nvPr/>
          </p:nvSpPr>
          <p:spPr bwMode="auto">
            <a:xfrm>
              <a:off x="886377" y="2614746"/>
              <a:ext cx="560388" cy="147638"/>
            </a:xfrm>
            <a:custGeom>
              <a:avLst/>
              <a:gdLst>
                <a:gd name="T0" fmla="*/ 353 w 353"/>
                <a:gd name="T1" fmla="*/ 93 h 93"/>
                <a:gd name="T2" fmla="*/ 0 w 353"/>
                <a:gd name="T3" fmla="*/ 93 h 93"/>
                <a:gd name="T4" fmla="*/ 0 w 353"/>
                <a:gd name="T5" fmla="*/ 0 h 93"/>
              </a:gdLst>
              <a:ahLst/>
              <a:cxnLst>
                <a:cxn ang="0">
                  <a:pos x="T0" y="T1"/>
                </a:cxn>
                <a:cxn ang="0">
                  <a:pos x="T2" y="T3"/>
                </a:cxn>
                <a:cxn ang="0">
                  <a:pos x="T4" y="T5"/>
                </a:cxn>
              </a:cxnLst>
              <a:rect l="0" t="0" r="r" b="b"/>
              <a:pathLst>
                <a:path w="353" h="93">
                  <a:moveTo>
                    <a:pt x="353" y="93"/>
                  </a:moveTo>
                  <a:lnTo>
                    <a:pt x="0" y="93"/>
                  </a:lnTo>
                  <a:lnTo>
                    <a:pt x="0"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17"/>
            <p:cNvSpPr>
              <a:spLocks/>
            </p:cNvSpPr>
            <p:nvPr/>
          </p:nvSpPr>
          <p:spPr bwMode="auto">
            <a:xfrm>
              <a:off x="1624565" y="2614746"/>
              <a:ext cx="560388" cy="147638"/>
            </a:xfrm>
            <a:custGeom>
              <a:avLst/>
              <a:gdLst>
                <a:gd name="T0" fmla="*/ 0 w 353"/>
                <a:gd name="T1" fmla="*/ 93 h 93"/>
                <a:gd name="T2" fmla="*/ 353 w 353"/>
                <a:gd name="T3" fmla="*/ 93 h 93"/>
                <a:gd name="T4" fmla="*/ 353 w 353"/>
                <a:gd name="T5" fmla="*/ 0 h 93"/>
              </a:gdLst>
              <a:ahLst/>
              <a:cxnLst>
                <a:cxn ang="0">
                  <a:pos x="T0" y="T1"/>
                </a:cxn>
                <a:cxn ang="0">
                  <a:pos x="T2" y="T3"/>
                </a:cxn>
                <a:cxn ang="0">
                  <a:pos x="T4" y="T5"/>
                </a:cxn>
              </a:cxnLst>
              <a:rect l="0" t="0" r="r" b="b"/>
              <a:pathLst>
                <a:path w="353" h="93">
                  <a:moveTo>
                    <a:pt x="0" y="93"/>
                  </a:moveTo>
                  <a:lnTo>
                    <a:pt x="353" y="93"/>
                  </a:lnTo>
                  <a:lnTo>
                    <a:pt x="353"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18"/>
            <p:cNvSpPr>
              <a:spLocks/>
            </p:cNvSpPr>
            <p:nvPr/>
          </p:nvSpPr>
          <p:spPr bwMode="auto">
            <a:xfrm>
              <a:off x="1678524" y="1916179"/>
              <a:ext cx="652078" cy="798580"/>
            </a:xfrm>
            <a:custGeom>
              <a:avLst/>
              <a:gdLst>
                <a:gd name="T0" fmla="*/ 0 w 4520"/>
                <a:gd name="T1" fmla="*/ 5548 h 5548"/>
                <a:gd name="T2" fmla="*/ 3384 w 4520"/>
                <a:gd name="T3" fmla="*/ 5548 h 5548"/>
                <a:gd name="T4" fmla="*/ 3512 w 4520"/>
                <a:gd name="T5" fmla="*/ 5420 h 5548"/>
                <a:gd name="T6" fmla="*/ 3640 w 4520"/>
                <a:gd name="T7" fmla="*/ 5548 h 5548"/>
                <a:gd name="T8" fmla="*/ 3640 w 4520"/>
                <a:gd name="T9" fmla="*/ 5548 h 5548"/>
                <a:gd name="T10" fmla="*/ 4520 w 4520"/>
                <a:gd name="T11" fmla="*/ 5548 h 5548"/>
                <a:gd name="T12" fmla="*/ 4520 w 4520"/>
                <a:gd name="T13" fmla="*/ 576 h 5548"/>
                <a:gd name="T14" fmla="*/ 3512 w 4520"/>
                <a:gd name="T15" fmla="*/ 576 h 5548"/>
                <a:gd name="T16" fmla="*/ 3512 w 4520"/>
                <a:gd name="T17" fmla="*/ 0 h 5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0" h="5548">
                  <a:moveTo>
                    <a:pt x="0" y="5548"/>
                  </a:moveTo>
                  <a:lnTo>
                    <a:pt x="3384" y="5548"/>
                  </a:lnTo>
                  <a:cubicBezTo>
                    <a:pt x="3384" y="5477"/>
                    <a:pt x="3441" y="5420"/>
                    <a:pt x="3512" y="5420"/>
                  </a:cubicBezTo>
                  <a:cubicBezTo>
                    <a:pt x="3582" y="5420"/>
                    <a:pt x="3640" y="5477"/>
                    <a:pt x="3640" y="5548"/>
                  </a:cubicBezTo>
                  <a:cubicBezTo>
                    <a:pt x="3640" y="5548"/>
                    <a:pt x="3640" y="5548"/>
                    <a:pt x="3640" y="5548"/>
                  </a:cubicBezTo>
                  <a:lnTo>
                    <a:pt x="4520" y="5548"/>
                  </a:lnTo>
                  <a:lnTo>
                    <a:pt x="4520" y="576"/>
                  </a:lnTo>
                  <a:lnTo>
                    <a:pt x="3512" y="576"/>
                  </a:lnTo>
                  <a:lnTo>
                    <a:pt x="3512"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9"/>
            <p:cNvSpPr>
              <a:spLocks/>
            </p:cNvSpPr>
            <p:nvPr/>
          </p:nvSpPr>
          <p:spPr bwMode="auto">
            <a:xfrm>
              <a:off x="741716" y="1907439"/>
              <a:ext cx="634198" cy="805306"/>
            </a:xfrm>
            <a:custGeom>
              <a:avLst/>
              <a:gdLst>
                <a:gd name="T0" fmla="*/ 4535 w 4535"/>
                <a:gd name="T1" fmla="*/ 5548 h 5548"/>
                <a:gd name="T2" fmla="*/ 1151 w 4535"/>
                <a:gd name="T3" fmla="*/ 5548 h 5548"/>
                <a:gd name="T4" fmla="*/ 1023 w 4535"/>
                <a:gd name="T5" fmla="*/ 5420 h 5548"/>
                <a:gd name="T6" fmla="*/ 895 w 4535"/>
                <a:gd name="T7" fmla="*/ 5548 h 5548"/>
                <a:gd name="T8" fmla="*/ 895 w 4535"/>
                <a:gd name="T9" fmla="*/ 5548 h 5548"/>
                <a:gd name="T10" fmla="*/ 0 w 4535"/>
                <a:gd name="T11" fmla="*/ 5548 h 5548"/>
                <a:gd name="T12" fmla="*/ 0 w 4535"/>
                <a:gd name="T13" fmla="*/ 576 h 5548"/>
                <a:gd name="T14" fmla="*/ 1023 w 4535"/>
                <a:gd name="T15" fmla="*/ 576 h 5548"/>
                <a:gd name="T16" fmla="*/ 1023 w 4535"/>
                <a:gd name="T17" fmla="*/ 0 h 5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5" h="5548">
                  <a:moveTo>
                    <a:pt x="4535" y="5548"/>
                  </a:moveTo>
                  <a:lnTo>
                    <a:pt x="1151" y="5548"/>
                  </a:lnTo>
                  <a:cubicBezTo>
                    <a:pt x="1151" y="5477"/>
                    <a:pt x="1094" y="5420"/>
                    <a:pt x="1023" y="5420"/>
                  </a:cubicBezTo>
                  <a:cubicBezTo>
                    <a:pt x="953" y="5420"/>
                    <a:pt x="895" y="5477"/>
                    <a:pt x="895" y="5548"/>
                  </a:cubicBezTo>
                  <a:cubicBezTo>
                    <a:pt x="895" y="5548"/>
                    <a:pt x="895" y="5548"/>
                    <a:pt x="895" y="5548"/>
                  </a:cubicBezTo>
                  <a:lnTo>
                    <a:pt x="0" y="5548"/>
                  </a:lnTo>
                  <a:lnTo>
                    <a:pt x="0" y="576"/>
                  </a:lnTo>
                  <a:lnTo>
                    <a:pt x="1023" y="576"/>
                  </a:lnTo>
                  <a:lnTo>
                    <a:pt x="1023"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20"/>
            <p:cNvSpPr>
              <a:spLocks noChangeArrowheads="1"/>
            </p:cNvSpPr>
            <p:nvPr/>
          </p:nvSpPr>
          <p:spPr bwMode="auto">
            <a:xfrm>
              <a:off x="629302" y="1476181"/>
              <a:ext cx="1827188" cy="1414273"/>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1"/>
            <p:cNvSpPr>
              <a:spLocks noChangeArrowheads="1"/>
            </p:cNvSpPr>
            <p:nvPr/>
          </p:nvSpPr>
          <p:spPr bwMode="auto">
            <a:xfrm>
              <a:off x="1067630" y="1586085"/>
              <a:ext cx="9376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505050">
                      <a:lumMod val="50000"/>
                    </a:srgbClr>
                  </a:solidFill>
                  <a:effectLst/>
                  <a:uLnTx/>
                  <a:uFillTx/>
                  <a:latin typeface="Segoe UI"/>
                  <a:ea typeface="+mn-ea"/>
                  <a:cs typeface="+mn-cs"/>
                </a:rPr>
                <a:t>Retail Store Location</a:t>
              </a:r>
              <a:endParaRPr kumimoji="0" lang="en-US" altLang="en-US" sz="4400"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pic>
          <p:nvPicPr>
            <p:cNvPr id="1046" name="Picture 2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22902" y="1946409"/>
              <a:ext cx="80963"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9" name="Picture 2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22902" y="2240096"/>
              <a:ext cx="80963"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2" name="Picture 2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389615" y="1933709"/>
              <a:ext cx="80963"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3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89615" y="2227396"/>
              <a:ext cx="80963"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3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721402" y="1933709"/>
              <a:ext cx="793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Picture 4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50015" y="1933709"/>
              <a:ext cx="8255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7" name="Picture 4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050015" y="2227396"/>
              <a:ext cx="82550"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0" name="Group 189"/>
            <p:cNvGrpSpPr/>
            <p:nvPr/>
          </p:nvGrpSpPr>
          <p:grpSpPr>
            <a:xfrm>
              <a:off x="1025019" y="2023627"/>
              <a:ext cx="497546" cy="527295"/>
              <a:chOff x="1603927" y="1933709"/>
              <a:chExt cx="196850" cy="231775"/>
            </a:xfrm>
          </p:grpSpPr>
          <p:pic>
            <p:nvPicPr>
              <p:cNvPr id="191" name="Picture 3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721402" y="1933709"/>
                <a:ext cx="793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3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603927" y="2005146"/>
                <a:ext cx="1778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3"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2984" y="1687505"/>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7272" y="2366667"/>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87774" y="2380400"/>
              <a:ext cx="204788" cy="2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9" name="Group 198"/>
            <p:cNvGrpSpPr/>
            <p:nvPr/>
          </p:nvGrpSpPr>
          <p:grpSpPr>
            <a:xfrm>
              <a:off x="1569311" y="2005146"/>
              <a:ext cx="497546" cy="527295"/>
              <a:chOff x="1603927" y="1933709"/>
              <a:chExt cx="196850" cy="231775"/>
            </a:xfrm>
          </p:grpSpPr>
          <p:pic>
            <p:nvPicPr>
              <p:cNvPr id="200" name="Picture 3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721402" y="1933709"/>
                <a:ext cx="793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3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603927" y="2005146"/>
                <a:ext cx="1778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72" name="Straight Connector 71"/>
          <p:cNvCxnSpPr/>
          <p:nvPr/>
        </p:nvCxnSpPr>
        <p:spPr>
          <a:xfrm flipH="1">
            <a:off x="2705506" y="5398403"/>
            <a:ext cx="24282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0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AutoShape 2" descr="Home"/>
          <p:cNvSpPr>
            <a:spLocks noChangeAspect="1" noChangeArrowheads="1"/>
          </p:cNvSpPr>
          <p:nvPr/>
        </p:nvSpPr>
        <p:spPr bwMode="auto">
          <a:xfrm>
            <a:off x="271009" y="-69960"/>
            <a:ext cx="292851" cy="292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B0F0"/>
              </a:solidFill>
              <a:effectLst/>
              <a:uLnTx/>
              <a:uFillTx/>
              <a:latin typeface="Segoe UI"/>
              <a:ea typeface="+mn-ea"/>
              <a:cs typeface="+mn-cs"/>
            </a:endParaRPr>
          </a:p>
        </p:txBody>
      </p:sp>
      <p:sp>
        <p:nvSpPr>
          <p:cNvPr id="10" name="TextBox 9"/>
          <p:cNvSpPr txBox="1"/>
          <p:nvPr/>
        </p:nvSpPr>
        <p:spPr>
          <a:xfrm>
            <a:off x="4444491" y="3457160"/>
            <a:ext cx="1112413" cy="576638"/>
          </a:xfrm>
          <a:prstGeom prst="rect">
            <a:avLst/>
          </a:prstGeom>
          <a:noFill/>
        </p:spPr>
        <p:txBody>
          <a:bodyPr wrap="none" lIns="175761" tIns="140609" rIns="175761" bIns="140609" rtlCol="0">
            <a:spAutoFit/>
          </a:body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10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App Service</a:t>
            </a:r>
          </a:p>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10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Environment</a:t>
            </a:r>
          </a:p>
        </p:txBody>
      </p:sp>
      <p:cxnSp>
        <p:nvCxnSpPr>
          <p:cNvPr id="14" name="Straight Arrow Connector 13"/>
          <p:cNvCxnSpPr>
            <a:cxnSpLocks/>
          </p:cNvCxnSpPr>
          <p:nvPr/>
        </p:nvCxnSpPr>
        <p:spPr>
          <a:xfrm flipV="1">
            <a:off x="5235775" y="2631860"/>
            <a:ext cx="605356" cy="708046"/>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235775" y="3339907"/>
            <a:ext cx="605356"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5235775" y="3339907"/>
            <a:ext cx="605356" cy="7904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6260688" y="2628749"/>
            <a:ext cx="653022" cy="722699"/>
          </a:xfrm>
          <a:prstGeom prst="straightConnector1">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260688" y="3339907"/>
            <a:ext cx="653022"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6260688" y="3335884"/>
            <a:ext cx="653022" cy="775829"/>
          </a:xfrm>
          <a:prstGeom prst="straightConnector1">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V="1">
            <a:off x="3447618" y="2103638"/>
            <a:ext cx="0" cy="101523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05863" y="1448225"/>
            <a:ext cx="1069291" cy="470279"/>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Azure AD</a:t>
            </a:r>
          </a:p>
        </p:txBody>
      </p:sp>
      <p:cxnSp>
        <p:nvCxnSpPr>
          <p:cNvPr id="27" name="Straight Arrow Connector 26"/>
          <p:cNvCxnSpPr>
            <a:cxnSpLocks/>
          </p:cNvCxnSpPr>
          <p:nvPr/>
        </p:nvCxnSpPr>
        <p:spPr>
          <a:xfrm>
            <a:off x="3657398" y="3339907"/>
            <a:ext cx="1158813" cy="0"/>
          </a:xfrm>
          <a:prstGeom prst="straightConnector1">
            <a:avLst/>
          </a:prstGeom>
          <a:ln w="28575">
            <a:solidFill>
              <a:schemeClr val="tx1"/>
            </a:solidFill>
            <a:headEnd type="none" w="sm" len="med"/>
            <a:tailEnd type="none" w="lg" len="sm"/>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64" y="3139477"/>
            <a:ext cx="419561" cy="442082"/>
          </a:xfrm>
          <a:prstGeom prst="rect">
            <a:avLst/>
          </a:prstGeom>
        </p:spPr>
      </p:pic>
      <p:cxnSp>
        <p:nvCxnSpPr>
          <p:cNvPr id="37" name="Elbow Connector 36"/>
          <p:cNvCxnSpPr>
            <a:cxnSpLocks/>
          </p:cNvCxnSpPr>
          <p:nvPr/>
        </p:nvCxnSpPr>
        <p:spPr>
          <a:xfrm>
            <a:off x="3657398" y="1882597"/>
            <a:ext cx="5885985" cy="1182969"/>
          </a:xfrm>
          <a:prstGeom prst="bentConnector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8549" y="4741991"/>
            <a:ext cx="419561" cy="442082"/>
          </a:xfrm>
          <a:prstGeom prst="rect">
            <a:avLst/>
          </a:prstGeom>
        </p:spPr>
      </p:pic>
      <p:sp>
        <p:nvSpPr>
          <p:cNvPr id="40" name="Right Brace 39"/>
          <p:cNvSpPr/>
          <p:nvPr/>
        </p:nvSpPr>
        <p:spPr>
          <a:xfrm rot="5400000">
            <a:off x="5864787" y="3955825"/>
            <a:ext cx="240201" cy="1181767"/>
          </a:xfrm>
          <a:prstGeom prst="rightBrac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3627" y="3109160"/>
            <a:ext cx="419561" cy="442082"/>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9369" y="2336128"/>
            <a:ext cx="419561" cy="442082"/>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7855" y="3096905"/>
            <a:ext cx="419561" cy="442082"/>
          </a:xfrm>
          <a:prstGeom prst="rect">
            <a:avLst/>
          </a:prstGeom>
        </p:spPr>
      </p:pic>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9369" y="3888060"/>
            <a:ext cx="419561" cy="442082"/>
          </a:xfrm>
          <a:prstGeom prst="rect">
            <a:avLst/>
          </a:prstGeom>
        </p:spPr>
      </p:pic>
      <p:sp>
        <p:nvSpPr>
          <p:cNvPr id="45" name="TextBox 44"/>
          <p:cNvSpPr txBox="1"/>
          <p:nvPr/>
        </p:nvSpPr>
        <p:spPr>
          <a:xfrm>
            <a:off x="2098451" y="2616325"/>
            <a:ext cx="757255" cy="443626"/>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Tablet</a:t>
            </a:r>
          </a:p>
        </p:txBody>
      </p:sp>
      <p:sp>
        <p:nvSpPr>
          <p:cNvPr id="46" name="TextBox 45"/>
          <p:cNvSpPr txBox="1"/>
          <p:nvPr/>
        </p:nvSpPr>
        <p:spPr>
          <a:xfrm>
            <a:off x="2073628" y="3429926"/>
            <a:ext cx="807890"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Mobile</a:t>
            </a:r>
          </a:p>
        </p:txBody>
      </p:sp>
      <p:sp>
        <p:nvSpPr>
          <p:cNvPr id="48" name="TextBox 47"/>
          <p:cNvSpPr txBox="1"/>
          <p:nvPr/>
        </p:nvSpPr>
        <p:spPr>
          <a:xfrm>
            <a:off x="2019195" y="4147307"/>
            <a:ext cx="872165"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Browser</a:t>
            </a:r>
            <a:endParaRPr kumimoji="0" lang="en-US" sz="134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endParaRPr>
          </a:p>
        </p:txBody>
      </p:sp>
      <p:sp>
        <p:nvSpPr>
          <p:cNvPr id="49" name="TextBox 48"/>
          <p:cNvSpPr txBox="1"/>
          <p:nvPr/>
        </p:nvSpPr>
        <p:spPr>
          <a:xfrm>
            <a:off x="5475868" y="2103224"/>
            <a:ext cx="1179175"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Mobile Apps</a:t>
            </a:r>
          </a:p>
        </p:txBody>
      </p:sp>
      <p:sp>
        <p:nvSpPr>
          <p:cNvPr id="50" name="TextBox 49"/>
          <p:cNvSpPr txBox="1"/>
          <p:nvPr/>
        </p:nvSpPr>
        <p:spPr>
          <a:xfrm>
            <a:off x="5629419" y="2815574"/>
            <a:ext cx="945005"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API Apps</a:t>
            </a:r>
          </a:p>
        </p:txBody>
      </p:sp>
      <p:sp>
        <p:nvSpPr>
          <p:cNvPr id="51" name="TextBox 50"/>
          <p:cNvSpPr txBox="1"/>
          <p:nvPr/>
        </p:nvSpPr>
        <p:spPr>
          <a:xfrm>
            <a:off x="5553113" y="3607667"/>
            <a:ext cx="1024683"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Web Apps</a:t>
            </a:r>
          </a:p>
        </p:txBody>
      </p:sp>
      <p:sp>
        <p:nvSpPr>
          <p:cNvPr id="52" name="TextBox 51"/>
          <p:cNvSpPr txBox="1"/>
          <p:nvPr/>
        </p:nvSpPr>
        <p:spPr>
          <a:xfrm>
            <a:off x="5145231" y="5099397"/>
            <a:ext cx="1018953"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Office 365</a:t>
            </a:r>
          </a:p>
        </p:txBody>
      </p:sp>
      <p:sp>
        <p:nvSpPr>
          <p:cNvPr id="53" name="TextBox 52"/>
          <p:cNvSpPr txBox="1"/>
          <p:nvPr/>
        </p:nvSpPr>
        <p:spPr>
          <a:xfrm>
            <a:off x="5876102" y="5104611"/>
            <a:ext cx="896998"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3</a:t>
            </a:r>
            <a:r>
              <a:rPr kumimoji="0" lang="en-US" sz="1153" b="0" i="0" u="none" strike="noStrike" kern="1200" cap="none" spc="0" normalizeH="0" baseline="30000" noProof="0" dirty="0">
                <a:ln>
                  <a:noFill/>
                </a:ln>
                <a:gradFill>
                  <a:gsLst>
                    <a:gs pos="1250">
                      <a:srgbClr val="353535"/>
                    </a:gs>
                    <a:gs pos="100000">
                      <a:srgbClr val="353535"/>
                    </a:gs>
                  </a:gsLst>
                  <a:lin ang="5400000" scaled="0"/>
                </a:gradFill>
                <a:effectLst/>
                <a:uLnTx/>
                <a:uFillTx/>
                <a:latin typeface="Segoe UI"/>
                <a:ea typeface="+mn-ea"/>
                <a:cs typeface="+mn-cs"/>
              </a:rPr>
              <a:t>rd</a:t>
            </a: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Party</a:t>
            </a:r>
          </a:p>
        </p:txBody>
      </p:sp>
      <p:sp>
        <p:nvSpPr>
          <p:cNvPr id="54" name="TextBox 53"/>
          <p:cNvSpPr txBox="1"/>
          <p:nvPr/>
        </p:nvSpPr>
        <p:spPr>
          <a:xfrm>
            <a:off x="6685794" y="2826616"/>
            <a:ext cx="1024683"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SQL Azure</a:t>
            </a:r>
          </a:p>
        </p:txBody>
      </p:sp>
      <p:sp>
        <p:nvSpPr>
          <p:cNvPr id="55" name="Right Brace 54"/>
          <p:cNvSpPr/>
          <p:nvPr/>
        </p:nvSpPr>
        <p:spPr>
          <a:xfrm>
            <a:off x="2800834" y="2287855"/>
            <a:ext cx="71166" cy="2102431"/>
          </a:xfrm>
          <a:prstGeom prst="rightBrac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cxnSp>
        <p:nvCxnSpPr>
          <p:cNvPr id="56" name="Straight Arrow Connector 55"/>
          <p:cNvCxnSpPr>
            <a:cxnSpLocks/>
          </p:cNvCxnSpPr>
          <p:nvPr/>
        </p:nvCxnSpPr>
        <p:spPr>
          <a:xfrm>
            <a:off x="2946855" y="3339907"/>
            <a:ext cx="290984" cy="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174278" y="4778566"/>
            <a:ext cx="1496539"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Notification Hubs</a:t>
            </a:r>
          </a:p>
        </p:txBody>
      </p:sp>
      <p:sp>
        <p:nvSpPr>
          <p:cNvPr id="35" name="Rectangle 34"/>
          <p:cNvSpPr/>
          <p:nvPr/>
        </p:nvSpPr>
        <p:spPr bwMode="auto">
          <a:xfrm>
            <a:off x="8042178" y="2409629"/>
            <a:ext cx="1949224" cy="2084020"/>
          </a:xfrm>
          <a:prstGeom prst="rect">
            <a:avLst/>
          </a:prstGeom>
          <a:solidFill>
            <a:schemeClr val="bg2"/>
          </a:solidFill>
          <a:ln>
            <a:no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2819" y="3955259"/>
            <a:ext cx="419561" cy="442082"/>
          </a:xfrm>
          <a:prstGeom prst="rect">
            <a:avLst/>
          </a:prstGeom>
        </p:spPr>
      </p:pic>
      <p:sp>
        <p:nvSpPr>
          <p:cNvPr id="59" name="TextBox 58"/>
          <p:cNvSpPr txBox="1"/>
          <p:nvPr/>
        </p:nvSpPr>
        <p:spPr>
          <a:xfrm>
            <a:off x="8558169" y="3874654"/>
            <a:ext cx="802830" cy="603291"/>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Legacy</a:t>
            </a:r>
          </a:p>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APIs</a:t>
            </a:r>
          </a:p>
        </p:txBody>
      </p:sp>
      <p:sp>
        <p:nvSpPr>
          <p:cNvPr id="60" name="TextBox 59"/>
          <p:cNvSpPr txBox="1"/>
          <p:nvPr/>
        </p:nvSpPr>
        <p:spPr>
          <a:xfrm>
            <a:off x="8540243" y="3297157"/>
            <a:ext cx="761971" cy="603291"/>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SQL</a:t>
            </a:r>
          </a:p>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a:t>
            </a:r>
          </a:p>
        </p:txBody>
      </p:sp>
      <p:sp>
        <p:nvSpPr>
          <p:cNvPr id="61" name="TextBox 60"/>
          <p:cNvSpPr txBox="1"/>
          <p:nvPr/>
        </p:nvSpPr>
        <p:spPr>
          <a:xfrm>
            <a:off x="8507731" y="2719659"/>
            <a:ext cx="846567" cy="603291"/>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CRM</a:t>
            </a:r>
          </a:p>
          <a:p>
            <a:pPr marL="0" marR="0" lvl="0" indent="0" algn="l"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ERP</a:t>
            </a:r>
          </a:p>
        </p:txBody>
      </p:sp>
      <p:sp>
        <p:nvSpPr>
          <p:cNvPr id="62" name="TextBox 61"/>
          <p:cNvSpPr txBox="1"/>
          <p:nvPr/>
        </p:nvSpPr>
        <p:spPr>
          <a:xfrm>
            <a:off x="9057986" y="3395602"/>
            <a:ext cx="952121" cy="603291"/>
          </a:xfrm>
          <a:prstGeom prst="rect">
            <a:avLst/>
          </a:prstGeom>
          <a:noFill/>
        </p:spPr>
        <p:txBody>
          <a:bodyPr wrap="none" lIns="175761" tIns="140609" rIns="175761" bIns="140609" rtlCol="0">
            <a:spAutoFit/>
          </a:body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Active</a:t>
            </a:r>
          </a:p>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Directory</a:t>
            </a:r>
          </a:p>
        </p:txBody>
      </p:sp>
      <p:sp>
        <p:nvSpPr>
          <p:cNvPr id="64" name="TextBox 63"/>
          <p:cNvSpPr txBox="1"/>
          <p:nvPr/>
        </p:nvSpPr>
        <p:spPr>
          <a:xfrm>
            <a:off x="8581818" y="4778566"/>
            <a:ext cx="1089574"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Service Bus</a:t>
            </a:r>
          </a:p>
        </p:txBody>
      </p:sp>
      <p:sp>
        <p:nvSpPr>
          <p:cNvPr id="66" name="TextBox 65"/>
          <p:cNvSpPr txBox="1"/>
          <p:nvPr/>
        </p:nvSpPr>
        <p:spPr>
          <a:xfrm>
            <a:off x="9474766" y="4778566"/>
            <a:ext cx="855896" cy="443693"/>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Storage</a:t>
            </a:r>
          </a:p>
        </p:txBody>
      </p:sp>
      <p:sp>
        <p:nvSpPr>
          <p:cNvPr id="67" name="TextBox 66"/>
          <p:cNvSpPr txBox="1"/>
          <p:nvPr/>
        </p:nvSpPr>
        <p:spPr>
          <a:xfrm>
            <a:off x="4245047" y="2099303"/>
            <a:ext cx="1481714" cy="443626"/>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API Management</a:t>
            </a:r>
          </a:p>
        </p:txBody>
      </p:sp>
      <p:sp>
        <p:nvSpPr>
          <p:cNvPr id="5" name="Title 4">
            <a:extLst>
              <a:ext uri="{FF2B5EF4-FFF2-40B4-BE49-F238E27FC236}">
                <a16:creationId xmlns:a16="http://schemas.microsoft.com/office/drawing/2014/main" id="{08F0CCC0-9753-4E5F-825E-98F9B7502351}"/>
              </a:ext>
            </a:extLst>
          </p:cNvPr>
          <p:cNvSpPr>
            <a:spLocks noGrp="1"/>
          </p:cNvSpPr>
          <p:nvPr>
            <p:ph type="title"/>
          </p:nvPr>
        </p:nvSpPr>
        <p:spPr/>
        <p:txBody>
          <a:bodyPr vert="horz" wrap="square" lIns="146304" tIns="91440" rIns="146304" bIns="91440" rtlCol="0" anchor="t">
            <a:noAutofit/>
          </a:bodyPr>
          <a:lstStyle/>
          <a:p>
            <a:r>
              <a:rPr lang="en-US" sz="2900" b="1" dirty="0"/>
              <a:t>Line of Business app with VPN and access to on-</a:t>
            </a:r>
            <a:r>
              <a:rPr lang="en-US" sz="2900" b="1" dirty="0" err="1"/>
              <a:t>prem</a:t>
            </a:r>
            <a:r>
              <a:rPr lang="en-US" sz="2900" b="1" dirty="0"/>
              <a:t> resources</a:t>
            </a:r>
          </a:p>
        </p:txBody>
      </p:sp>
      <p:cxnSp>
        <p:nvCxnSpPr>
          <p:cNvPr id="70" name="Elbow Connector 36">
            <a:extLst>
              <a:ext uri="{FF2B5EF4-FFF2-40B4-BE49-F238E27FC236}">
                <a16:creationId xmlns:a16="http://schemas.microsoft.com/office/drawing/2014/main" id="{EC0900EF-CC8E-4CD6-9D39-48EF407FECB0}"/>
              </a:ext>
            </a:extLst>
          </p:cNvPr>
          <p:cNvCxnSpPr>
            <a:cxnSpLocks/>
          </p:cNvCxnSpPr>
          <p:nvPr/>
        </p:nvCxnSpPr>
        <p:spPr>
          <a:xfrm rot="10800000" flipV="1">
            <a:off x="5014800" y="3286607"/>
            <a:ext cx="4749019" cy="858651"/>
          </a:xfrm>
          <a:prstGeom prst="bentConnector4">
            <a:avLst>
              <a:gd name="adj1" fmla="val -22251"/>
              <a:gd name="adj2" fmla="val 372435"/>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2FA4666-3A4F-4027-91CA-1D5EA2DD6469}"/>
              </a:ext>
            </a:extLst>
          </p:cNvPr>
          <p:cNvSpPr txBox="1"/>
          <p:nvPr/>
        </p:nvSpPr>
        <p:spPr>
          <a:xfrm>
            <a:off x="7147750" y="6122862"/>
            <a:ext cx="1327708" cy="443626"/>
          </a:xfrm>
          <a:prstGeom prst="rect">
            <a:avLst/>
          </a:prstGeom>
          <a:noFill/>
        </p:spPr>
        <p:txBody>
          <a:bodyPr wrap="non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Express Routes</a:t>
            </a:r>
          </a:p>
        </p:txBody>
      </p:sp>
      <p:sp>
        <p:nvSpPr>
          <p:cNvPr id="36" name="TextBox 35"/>
          <p:cNvSpPr txBox="1"/>
          <p:nvPr/>
        </p:nvSpPr>
        <p:spPr>
          <a:xfrm>
            <a:off x="7973700" y="2354144"/>
            <a:ext cx="1936193" cy="44369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1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On-Premise Resources</a:t>
            </a:r>
          </a:p>
        </p:txBody>
      </p:sp>
      <p:pic>
        <p:nvPicPr>
          <p:cNvPr id="71" name="Picture 70">
            <a:extLst>
              <a:ext uri="{FF2B5EF4-FFF2-40B4-BE49-F238E27FC236}">
                <a16:creationId xmlns:a16="http://schemas.microsoft.com/office/drawing/2014/main" id="{8C3228B5-3AFC-4A20-8074-CDECD18ED735}"/>
              </a:ext>
            </a:extLst>
          </p:cNvPr>
          <p:cNvPicPr>
            <a:picLocks noChangeAspect="1"/>
          </p:cNvPicPr>
          <p:nvPr/>
        </p:nvPicPr>
        <p:blipFill>
          <a:blip r:embed="rId10"/>
          <a:stretch>
            <a:fillRect/>
          </a:stretch>
        </p:blipFill>
        <p:spPr>
          <a:xfrm>
            <a:off x="3209049" y="1639264"/>
            <a:ext cx="448349" cy="448695"/>
          </a:xfrm>
          <a:prstGeom prst="rect">
            <a:avLst/>
          </a:prstGeom>
        </p:spPr>
      </p:pic>
      <p:pic>
        <p:nvPicPr>
          <p:cNvPr id="72" name="Picture 71">
            <a:extLst>
              <a:ext uri="{FF2B5EF4-FFF2-40B4-BE49-F238E27FC236}">
                <a16:creationId xmlns:a16="http://schemas.microsoft.com/office/drawing/2014/main" id="{2C36C422-3E32-4437-A482-AC4B055EDEFE}"/>
              </a:ext>
            </a:extLst>
          </p:cNvPr>
          <p:cNvPicPr>
            <a:picLocks noChangeAspect="1"/>
          </p:cNvPicPr>
          <p:nvPr/>
        </p:nvPicPr>
        <p:blipFill>
          <a:blip r:embed="rId11"/>
          <a:stretch>
            <a:fillRect/>
          </a:stretch>
        </p:blipFill>
        <p:spPr>
          <a:xfrm>
            <a:off x="3259230" y="3142089"/>
            <a:ext cx="358759" cy="400236"/>
          </a:xfrm>
          <a:prstGeom prst="rect">
            <a:avLst/>
          </a:prstGeom>
        </p:spPr>
      </p:pic>
      <p:pic>
        <p:nvPicPr>
          <p:cNvPr id="74" name="Picture 73">
            <a:extLst>
              <a:ext uri="{FF2B5EF4-FFF2-40B4-BE49-F238E27FC236}">
                <a16:creationId xmlns:a16="http://schemas.microsoft.com/office/drawing/2014/main" id="{A75A704F-E757-4ED1-9D86-44B3BC330E06}"/>
              </a:ext>
            </a:extLst>
          </p:cNvPr>
          <p:cNvPicPr>
            <a:picLocks noChangeAspect="1"/>
          </p:cNvPicPr>
          <p:nvPr/>
        </p:nvPicPr>
        <p:blipFill>
          <a:blip r:embed="rId10"/>
          <a:stretch>
            <a:fillRect/>
          </a:stretch>
        </p:blipFill>
        <p:spPr>
          <a:xfrm>
            <a:off x="9309872" y="3068108"/>
            <a:ext cx="448349" cy="448695"/>
          </a:xfrm>
          <a:prstGeom prst="rect">
            <a:avLst/>
          </a:prstGeom>
        </p:spPr>
      </p:pic>
      <p:pic>
        <p:nvPicPr>
          <p:cNvPr id="75" name="Picture 74">
            <a:extLst>
              <a:ext uri="{FF2B5EF4-FFF2-40B4-BE49-F238E27FC236}">
                <a16:creationId xmlns:a16="http://schemas.microsoft.com/office/drawing/2014/main" id="{6A289A3F-0FA6-45E6-8336-6582C4CC9BAB}"/>
              </a:ext>
            </a:extLst>
          </p:cNvPr>
          <p:cNvPicPr>
            <a:picLocks noChangeAspect="1"/>
          </p:cNvPicPr>
          <p:nvPr/>
        </p:nvPicPr>
        <p:blipFill>
          <a:blip r:embed="rId12"/>
          <a:stretch>
            <a:fillRect/>
          </a:stretch>
        </p:blipFill>
        <p:spPr>
          <a:xfrm>
            <a:off x="8917146" y="5147557"/>
            <a:ext cx="418918" cy="491524"/>
          </a:xfrm>
          <a:prstGeom prst="rect">
            <a:avLst/>
          </a:prstGeom>
        </p:spPr>
      </p:pic>
      <p:pic>
        <p:nvPicPr>
          <p:cNvPr id="76" name="Picture 75">
            <a:extLst>
              <a:ext uri="{FF2B5EF4-FFF2-40B4-BE49-F238E27FC236}">
                <a16:creationId xmlns:a16="http://schemas.microsoft.com/office/drawing/2014/main" id="{0797FDEF-83BF-4FF3-9302-8E31967BD8E7}"/>
              </a:ext>
            </a:extLst>
          </p:cNvPr>
          <p:cNvPicPr>
            <a:picLocks noChangeAspect="1"/>
          </p:cNvPicPr>
          <p:nvPr/>
        </p:nvPicPr>
        <p:blipFill>
          <a:blip r:embed="rId13"/>
          <a:stretch>
            <a:fillRect/>
          </a:stretch>
        </p:blipFill>
        <p:spPr>
          <a:xfrm>
            <a:off x="7726392" y="5147557"/>
            <a:ext cx="392314" cy="392617"/>
          </a:xfrm>
          <a:prstGeom prst="rect">
            <a:avLst/>
          </a:prstGeom>
        </p:spPr>
      </p:pic>
      <p:pic>
        <p:nvPicPr>
          <p:cNvPr id="77" name="Picture 76">
            <a:extLst>
              <a:ext uri="{FF2B5EF4-FFF2-40B4-BE49-F238E27FC236}">
                <a16:creationId xmlns:a16="http://schemas.microsoft.com/office/drawing/2014/main" id="{E7C6BA7A-8B46-459B-A590-9C7F9CDCD9EB}"/>
              </a:ext>
            </a:extLst>
          </p:cNvPr>
          <p:cNvPicPr>
            <a:picLocks noChangeAspect="1"/>
          </p:cNvPicPr>
          <p:nvPr/>
        </p:nvPicPr>
        <p:blipFill>
          <a:blip r:embed="rId14"/>
          <a:stretch>
            <a:fillRect/>
          </a:stretch>
        </p:blipFill>
        <p:spPr>
          <a:xfrm>
            <a:off x="9653372" y="5147558"/>
            <a:ext cx="454654" cy="483443"/>
          </a:xfrm>
          <a:prstGeom prst="rect">
            <a:avLst/>
          </a:prstGeom>
        </p:spPr>
      </p:pic>
      <p:pic>
        <p:nvPicPr>
          <p:cNvPr id="78" name="Picture 77">
            <a:extLst>
              <a:ext uri="{FF2B5EF4-FFF2-40B4-BE49-F238E27FC236}">
                <a16:creationId xmlns:a16="http://schemas.microsoft.com/office/drawing/2014/main" id="{5CBCDAB6-BF76-404E-AAF0-697E1D9E4A9D}"/>
              </a:ext>
            </a:extLst>
          </p:cNvPr>
          <p:cNvPicPr>
            <a:picLocks noChangeAspect="1"/>
          </p:cNvPicPr>
          <p:nvPr/>
        </p:nvPicPr>
        <p:blipFill>
          <a:blip r:embed="rId15"/>
          <a:stretch>
            <a:fillRect/>
          </a:stretch>
        </p:blipFill>
        <p:spPr>
          <a:xfrm>
            <a:off x="6989058" y="3154830"/>
            <a:ext cx="392347" cy="515833"/>
          </a:xfrm>
          <a:prstGeom prst="rect">
            <a:avLst/>
          </a:prstGeom>
        </p:spPr>
      </p:pic>
      <p:pic>
        <p:nvPicPr>
          <p:cNvPr id="79" name="Picture 78">
            <a:extLst>
              <a:ext uri="{FF2B5EF4-FFF2-40B4-BE49-F238E27FC236}">
                <a16:creationId xmlns:a16="http://schemas.microsoft.com/office/drawing/2014/main" id="{35D21F55-851A-400B-93A8-C768EA2755AF}"/>
              </a:ext>
            </a:extLst>
          </p:cNvPr>
          <p:cNvPicPr>
            <a:picLocks noChangeAspect="1"/>
          </p:cNvPicPr>
          <p:nvPr/>
        </p:nvPicPr>
        <p:blipFill>
          <a:blip r:embed="rId15"/>
          <a:stretch>
            <a:fillRect/>
          </a:stretch>
        </p:blipFill>
        <p:spPr>
          <a:xfrm>
            <a:off x="8273450" y="3373968"/>
            <a:ext cx="305216" cy="401279"/>
          </a:xfrm>
          <a:prstGeom prst="rect">
            <a:avLst/>
          </a:prstGeom>
        </p:spPr>
      </p:pic>
      <p:pic>
        <p:nvPicPr>
          <p:cNvPr id="82" name="Picture 81">
            <a:extLst>
              <a:ext uri="{FF2B5EF4-FFF2-40B4-BE49-F238E27FC236}">
                <a16:creationId xmlns:a16="http://schemas.microsoft.com/office/drawing/2014/main" id="{F3F4A9A7-51D8-4ADE-8772-429F5E0E8FF1}"/>
              </a:ext>
            </a:extLst>
          </p:cNvPr>
          <p:cNvPicPr>
            <a:picLocks noChangeAspect="1"/>
          </p:cNvPicPr>
          <p:nvPr/>
        </p:nvPicPr>
        <p:blipFill>
          <a:blip r:embed="rId16"/>
          <a:stretch>
            <a:fillRect/>
          </a:stretch>
        </p:blipFill>
        <p:spPr>
          <a:xfrm>
            <a:off x="8273882" y="2800558"/>
            <a:ext cx="304784" cy="398872"/>
          </a:xfrm>
          <a:prstGeom prst="rect">
            <a:avLst/>
          </a:prstGeom>
        </p:spPr>
      </p:pic>
      <p:pic>
        <p:nvPicPr>
          <p:cNvPr id="83" name="Picture 82">
            <a:extLst>
              <a:ext uri="{FF2B5EF4-FFF2-40B4-BE49-F238E27FC236}">
                <a16:creationId xmlns:a16="http://schemas.microsoft.com/office/drawing/2014/main" id="{979EBFE5-4F8A-4773-859D-703834AFD8DD}"/>
              </a:ext>
            </a:extLst>
          </p:cNvPr>
          <p:cNvPicPr>
            <a:picLocks noChangeAspect="1"/>
          </p:cNvPicPr>
          <p:nvPr/>
        </p:nvPicPr>
        <p:blipFill>
          <a:blip r:embed="rId17"/>
          <a:stretch>
            <a:fillRect/>
          </a:stretch>
        </p:blipFill>
        <p:spPr>
          <a:xfrm>
            <a:off x="5891554" y="3934422"/>
            <a:ext cx="365183" cy="365464"/>
          </a:xfrm>
          <a:prstGeom prst="rect">
            <a:avLst/>
          </a:prstGeom>
        </p:spPr>
      </p:pic>
      <p:pic>
        <p:nvPicPr>
          <p:cNvPr id="84" name="Picture 83">
            <a:extLst>
              <a:ext uri="{FF2B5EF4-FFF2-40B4-BE49-F238E27FC236}">
                <a16:creationId xmlns:a16="http://schemas.microsoft.com/office/drawing/2014/main" id="{18D82561-325E-4414-B118-02D00FE8FD51}"/>
              </a:ext>
            </a:extLst>
          </p:cNvPr>
          <p:cNvPicPr>
            <a:picLocks noChangeAspect="1"/>
          </p:cNvPicPr>
          <p:nvPr/>
        </p:nvPicPr>
        <p:blipFill>
          <a:blip r:embed="rId18"/>
          <a:stretch>
            <a:fillRect/>
          </a:stretch>
        </p:blipFill>
        <p:spPr>
          <a:xfrm>
            <a:off x="5847937" y="3141624"/>
            <a:ext cx="483420" cy="412648"/>
          </a:xfrm>
          <a:prstGeom prst="rect">
            <a:avLst/>
          </a:prstGeom>
        </p:spPr>
      </p:pic>
      <p:pic>
        <p:nvPicPr>
          <p:cNvPr id="85" name="Picture 84">
            <a:extLst>
              <a:ext uri="{FF2B5EF4-FFF2-40B4-BE49-F238E27FC236}">
                <a16:creationId xmlns:a16="http://schemas.microsoft.com/office/drawing/2014/main" id="{36D7961A-4A91-405A-BF51-B6B89AEC2BED}"/>
              </a:ext>
            </a:extLst>
          </p:cNvPr>
          <p:cNvPicPr>
            <a:picLocks noChangeAspect="1"/>
          </p:cNvPicPr>
          <p:nvPr/>
        </p:nvPicPr>
        <p:blipFill>
          <a:blip r:embed="rId19"/>
          <a:stretch>
            <a:fillRect/>
          </a:stretch>
        </p:blipFill>
        <p:spPr>
          <a:xfrm>
            <a:off x="5906966" y="2422443"/>
            <a:ext cx="336875" cy="487769"/>
          </a:xfrm>
          <a:prstGeom prst="rect">
            <a:avLst/>
          </a:prstGeom>
        </p:spPr>
      </p:pic>
      <p:pic>
        <p:nvPicPr>
          <p:cNvPr id="86" name="Picture 85">
            <a:extLst>
              <a:ext uri="{FF2B5EF4-FFF2-40B4-BE49-F238E27FC236}">
                <a16:creationId xmlns:a16="http://schemas.microsoft.com/office/drawing/2014/main" id="{C2DC35BC-81C0-43BB-8395-A4EE57D22B92}"/>
              </a:ext>
            </a:extLst>
          </p:cNvPr>
          <p:cNvPicPr>
            <a:picLocks noChangeAspect="1"/>
          </p:cNvPicPr>
          <p:nvPr/>
        </p:nvPicPr>
        <p:blipFill>
          <a:blip r:embed="rId20"/>
          <a:stretch>
            <a:fillRect/>
          </a:stretch>
        </p:blipFill>
        <p:spPr>
          <a:xfrm>
            <a:off x="4698439" y="2438684"/>
            <a:ext cx="574928" cy="473836"/>
          </a:xfrm>
          <a:prstGeom prst="rect">
            <a:avLst/>
          </a:prstGeom>
        </p:spPr>
      </p:pic>
      <p:pic>
        <p:nvPicPr>
          <p:cNvPr id="87" name="Picture 86">
            <a:extLst>
              <a:ext uri="{FF2B5EF4-FFF2-40B4-BE49-F238E27FC236}">
                <a16:creationId xmlns:a16="http://schemas.microsoft.com/office/drawing/2014/main" id="{D44D2042-0274-40FC-B1B4-51A8EBBD37CA}"/>
              </a:ext>
            </a:extLst>
          </p:cNvPr>
          <p:cNvPicPr>
            <a:picLocks noChangeAspect="1"/>
          </p:cNvPicPr>
          <p:nvPr/>
        </p:nvPicPr>
        <p:blipFill>
          <a:blip r:embed="rId21"/>
          <a:stretch>
            <a:fillRect/>
          </a:stretch>
        </p:blipFill>
        <p:spPr>
          <a:xfrm>
            <a:off x="4813580" y="3137995"/>
            <a:ext cx="412396" cy="412714"/>
          </a:xfrm>
          <a:prstGeom prst="rect">
            <a:avLst/>
          </a:prstGeom>
        </p:spPr>
      </p:pic>
      <p:pic>
        <p:nvPicPr>
          <p:cNvPr id="88" name="Picture 87">
            <a:extLst>
              <a:ext uri="{FF2B5EF4-FFF2-40B4-BE49-F238E27FC236}">
                <a16:creationId xmlns:a16="http://schemas.microsoft.com/office/drawing/2014/main" id="{1DC473D6-E705-4623-B79F-B00086E10BAB}"/>
              </a:ext>
            </a:extLst>
          </p:cNvPr>
          <p:cNvPicPr>
            <a:picLocks noChangeAspect="1"/>
          </p:cNvPicPr>
          <p:nvPr/>
        </p:nvPicPr>
        <p:blipFill>
          <a:blip r:embed="rId22"/>
          <a:stretch>
            <a:fillRect/>
          </a:stretch>
        </p:blipFill>
        <p:spPr>
          <a:xfrm>
            <a:off x="6074438" y="4750780"/>
            <a:ext cx="506032" cy="424502"/>
          </a:xfrm>
          <a:prstGeom prst="rect">
            <a:avLst/>
          </a:prstGeom>
        </p:spPr>
      </p:pic>
    </p:spTree>
    <p:extLst>
      <p:ext uri="{BB962C8B-B14F-4D97-AF65-F5344CB8AC3E}">
        <p14:creationId xmlns:p14="http://schemas.microsoft.com/office/powerpoint/2010/main" val="346170113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a:extLst>
              <a:ext uri="{FF2B5EF4-FFF2-40B4-BE49-F238E27FC236}">
                <a16:creationId xmlns:a16="http://schemas.microsoft.com/office/drawing/2014/main" id="{DD8FAC3E-6F78-4219-BC43-518CB2B4A00C}"/>
              </a:ext>
            </a:extLst>
          </p:cNvPr>
          <p:cNvPicPr>
            <a:picLocks noChangeAspect="1"/>
          </p:cNvPicPr>
          <p:nvPr/>
        </p:nvPicPr>
        <p:blipFill>
          <a:blip r:embed="rId3"/>
          <a:stretch>
            <a:fillRect/>
          </a:stretch>
        </p:blipFill>
        <p:spPr>
          <a:xfrm>
            <a:off x="448212" y="1880335"/>
            <a:ext cx="3097331" cy="3097331"/>
          </a:xfrm>
          <a:prstGeom prst="rect">
            <a:avLst/>
          </a:prstGeom>
        </p:spPr>
      </p:pic>
      <p:sp>
        <p:nvSpPr>
          <p:cNvPr id="5" name="Rectangle 4"/>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marL="0" marR="0" lvl="0" indent="0" algn="ctr" defTabSz="89552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p:cNvSpPr/>
          <p:nvPr/>
        </p:nvSpPr>
        <p:spPr bwMode="auto">
          <a:xfrm>
            <a:off x="4169657" y="256792"/>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 name="Rectangle 5"/>
          <p:cNvSpPr/>
          <p:nvPr/>
        </p:nvSpPr>
        <p:spPr bwMode="auto">
          <a:xfrm>
            <a:off x="4155892" y="2438745"/>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7" name="Rectangle 6"/>
          <p:cNvSpPr/>
          <p:nvPr/>
        </p:nvSpPr>
        <p:spPr bwMode="auto">
          <a:xfrm>
            <a:off x="4155892" y="352972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 name="Rectangle 8"/>
          <p:cNvSpPr/>
          <p:nvPr/>
        </p:nvSpPr>
        <p:spPr bwMode="auto">
          <a:xfrm>
            <a:off x="4155892" y="1347769"/>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0" name="Rectangle 9"/>
          <p:cNvSpPr/>
          <p:nvPr/>
        </p:nvSpPr>
        <p:spPr bwMode="auto">
          <a:xfrm>
            <a:off x="6433459" y="256791"/>
            <a:ext cx="5500608" cy="6308880"/>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6" name="TextBox 15"/>
          <p:cNvSpPr txBox="1"/>
          <p:nvPr/>
        </p:nvSpPr>
        <p:spPr>
          <a:xfrm>
            <a:off x="6576847" y="3568909"/>
            <a:ext cx="5167362" cy="1443374"/>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Multiple languages and frameworks</a:t>
            </a:r>
          </a:p>
        </p:txBody>
      </p:sp>
      <p:sp>
        <p:nvSpPr>
          <p:cNvPr id="18" name="TextBox 17"/>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Application templates</a:t>
            </a:r>
          </a:p>
        </p:txBody>
      </p:sp>
      <p:sp>
        <p:nvSpPr>
          <p:cNvPr id="19" name="TextBox 18"/>
          <p:cNvSpPr txBox="1"/>
          <p:nvPr/>
        </p:nvSpPr>
        <p:spPr>
          <a:xfrm>
            <a:off x="4968583" y="2710041"/>
            <a:ext cx="1157886"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sp>
        <p:nvSpPr>
          <p:cNvPr id="21" name="TextBox 20"/>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DevOps productivity</a:t>
            </a:r>
          </a:p>
        </p:txBody>
      </p:sp>
      <p:pic>
        <p:nvPicPr>
          <p:cNvPr id="32" name="Picture 31"/>
          <p:cNvPicPr>
            <a:picLocks noChangeAspect="1"/>
          </p:cNvPicPr>
          <p:nvPr/>
        </p:nvPicPr>
        <p:blipFill>
          <a:blip r:embed="rId4">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35" name="TextBox 34"/>
          <p:cNvSpPr txBox="1"/>
          <p:nvPr/>
        </p:nvSpPr>
        <p:spPr>
          <a:xfrm>
            <a:off x="4968583" y="1510443"/>
            <a:ext cx="1608723" cy="718231"/>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 </a:t>
            </a:r>
          </a:p>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29"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containers*</a:t>
            </a:r>
          </a:p>
        </p:txBody>
      </p:sp>
      <p:sp>
        <p:nvSpPr>
          <p:cNvPr id="37" name="TextBox 36"/>
          <p:cNvSpPr txBox="1"/>
          <p:nvPr/>
        </p:nvSpPr>
        <p:spPr>
          <a:xfrm>
            <a:off x="4968584" y="3801017"/>
            <a:ext cx="1480041"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sp>
        <p:nvSpPr>
          <p:cNvPr id="41" name="TextBox 40"/>
          <p:cNvSpPr txBox="1"/>
          <p:nvPr/>
        </p:nvSpPr>
        <p:spPr>
          <a:xfrm>
            <a:off x="4968583" y="530347"/>
            <a:ext cx="1272604"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sp>
        <p:nvSpPr>
          <p:cNvPr id="42" name="TextBox 41"/>
          <p:cNvSpPr txBox="1"/>
          <p:nvPr/>
        </p:nvSpPr>
        <p:spPr>
          <a:xfrm>
            <a:off x="6576847" y="5048770"/>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Enterprise workloads</a:t>
            </a:r>
          </a:p>
        </p:txBody>
      </p:sp>
      <p:pic>
        <p:nvPicPr>
          <p:cNvPr id="43" name="Picture 42"/>
          <p:cNvPicPr>
            <a:picLocks noChangeAspect="1"/>
          </p:cNvPicPr>
          <p:nvPr/>
        </p:nvPicPr>
        <p:blipFill>
          <a:blip r:embed="rId5"/>
          <a:stretch>
            <a:fillRect/>
          </a:stretch>
        </p:blipFill>
        <p:spPr>
          <a:xfrm>
            <a:off x="4316247" y="2650860"/>
            <a:ext cx="656166" cy="619486"/>
          </a:xfrm>
          <a:prstGeom prst="flowChartOffpageConnector">
            <a:avLst/>
          </a:prstGeom>
          <a:noFill/>
        </p:spPr>
      </p:pic>
      <p:pic>
        <p:nvPicPr>
          <p:cNvPr id="44" name="Picture 43"/>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pic>
        <p:nvPicPr>
          <p:cNvPr id="3" name="Picture 2"/>
          <p:cNvPicPr>
            <a:picLocks noChangeAspect="1"/>
          </p:cNvPicPr>
          <p:nvPr/>
        </p:nvPicPr>
        <p:blipFill>
          <a:blip r:embed="rId7"/>
          <a:stretch>
            <a:fillRect/>
          </a:stretch>
        </p:blipFill>
        <p:spPr>
          <a:xfrm>
            <a:off x="7684791" y="4006470"/>
            <a:ext cx="755770" cy="776691"/>
          </a:xfrm>
          <a:prstGeom prst="rect">
            <a:avLst/>
          </a:prstGeom>
        </p:spPr>
      </p:pic>
      <p:pic>
        <p:nvPicPr>
          <p:cNvPr id="15" name="Picture 14"/>
          <p:cNvPicPr>
            <a:picLocks noChangeAspect="1"/>
          </p:cNvPicPr>
          <p:nvPr/>
        </p:nvPicPr>
        <p:blipFill>
          <a:blip r:embed="rId8"/>
          <a:stretch>
            <a:fillRect/>
          </a:stretch>
        </p:blipFill>
        <p:spPr>
          <a:xfrm>
            <a:off x="6666427" y="3992559"/>
            <a:ext cx="753360" cy="570400"/>
          </a:xfrm>
          <a:prstGeom prst="rect">
            <a:avLst/>
          </a:prstGeom>
        </p:spPr>
      </p:pic>
      <p:pic>
        <p:nvPicPr>
          <p:cNvPr id="34" name="Picture 33"/>
          <p:cNvPicPr>
            <a:picLocks noChangeAspect="1"/>
          </p:cNvPicPr>
          <p:nvPr/>
        </p:nvPicPr>
        <p:blipFill>
          <a:blip r:embed="rId9"/>
          <a:stretch>
            <a:fillRect/>
          </a:stretch>
        </p:blipFill>
        <p:spPr>
          <a:xfrm>
            <a:off x="8705565" y="3998286"/>
            <a:ext cx="453580" cy="842364"/>
          </a:xfrm>
          <a:prstGeom prst="rect">
            <a:avLst/>
          </a:prstGeom>
        </p:spPr>
      </p:pic>
      <p:pic>
        <p:nvPicPr>
          <p:cNvPr id="45" name="Picture 44"/>
          <p:cNvPicPr>
            <a:picLocks noChangeAspect="1"/>
          </p:cNvPicPr>
          <p:nvPr/>
        </p:nvPicPr>
        <p:blipFill>
          <a:blip r:embed="rId10"/>
          <a:stretch>
            <a:fillRect/>
          </a:stretch>
        </p:blipFill>
        <p:spPr>
          <a:xfrm>
            <a:off x="9424149" y="4114859"/>
            <a:ext cx="651927" cy="725791"/>
          </a:xfrm>
          <a:prstGeom prst="rect">
            <a:avLst/>
          </a:prstGeom>
        </p:spPr>
      </p:pic>
      <p:pic>
        <p:nvPicPr>
          <p:cNvPr id="46" name="Picture 45"/>
          <p:cNvPicPr>
            <a:picLocks noChangeAspect="1"/>
          </p:cNvPicPr>
          <p:nvPr/>
        </p:nvPicPr>
        <p:blipFill>
          <a:blip r:embed="rId11"/>
          <a:stretch>
            <a:fillRect/>
          </a:stretch>
        </p:blipFill>
        <p:spPr>
          <a:xfrm>
            <a:off x="10842261" y="4163446"/>
            <a:ext cx="726489" cy="367842"/>
          </a:xfrm>
          <a:prstGeom prst="rect">
            <a:avLst/>
          </a:prstGeom>
        </p:spPr>
      </p:pic>
      <p:pic>
        <p:nvPicPr>
          <p:cNvPr id="31" name="Picture 30"/>
          <p:cNvPicPr>
            <a:picLocks noChangeAspect="1"/>
          </p:cNvPicPr>
          <p:nvPr/>
        </p:nvPicPr>
        <p:blipFill>
          <a:blip r:embed="rId12"/>
          <a:stretch>
            <a:fillRect/>
          </a:stretch>
        </p:blipFill>
        <p:spPr>
          <a:xfrm>
            <a:off x="6702829" y="2491611"/>
            <a:ext cx="527282" cy="527282"/>
          </a:xfrm>
          <a:prstGeom prst="rect">
            <a:avLst/>
          </a:prstGeom>
        </p:spPr>
      </p:pic>
      <p:pic>
        <p:nvPicPr>
          <p:cNvPr id="40" name="Picture 39"/>
          <p:cNvPicPr>
            <a:picLocks noChangeAspect="1"/>
          </p:cNvPicPr>
          <p:nvPr/>
        </p:nvPicPr>
        <p:blipFill>
          <a:blip r:embed="rId13"/>
          <a:stretch>
            <a:fillRect/>
          </a:stretch>
        </p:blipFill>
        <p:spPr>
          <a:xfrm>
            <a:off x="7403655" y="2491611"/>
            <a:ext cx="527282" cy="527282"/>
          </a:xfrm>
          <a:prstGeom prst="rect">
            <a:avLst/>
          </a:prstGeom>
        </p:spPr>
      </p:pic>
      <p:sp>
        <p:nvSpPr>
          <p:cNvPr id="55" name="TextBox 54"/>
          <p:cNvSpPr txBox="1"/>
          <p:nvPr/>
        </p:nvSpPr>
        <p:spPr>
          <a:xfrm>
            <a:off x="6623151" y="3124494"/>
            <a:ext cx="686640"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Umbraco</a:t>
            </a:r>
          </a:p>
        </p:txBody>
      </p:sp>
      <p:sp>
        <p:nvSpPr>
          <p:cNvPr id="56" name="TextBox 55"/>
          <p:cNvSpPr txBox="1"/>
          <p:nvPr/>
        </p:nvSpPr>
        <p:spPr>
          <a:xfrm>
            <a:off x="7362073" y="3124494"/>
            <a:ext cx="626924"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Orchard</a:t>
            </a:r>
          </a:p>
        </p:txBody>
      </p:sp>
      <p:pic>
        <p:nvPicPr>
          <p:cNvPr id="47" name="Picture 46"/>
          <p:cNvPicPr>
            <a:picLocks noChangeAspect="1"/>
          </p:cNvPicPr>
          <p:nvPr/>
        </p:nvPicPr>
        <p:blipFill>
          <a:blip r:embed="rId14"/>
          <a:stretch>
            <a:fillRect/>
          </a:stretch>
        </p:blipFill>
        <p:spPr>
          <a:xfrm>
            <a:off x="8104482" y="2608028"/>
            <a:ext cx="654330" cy="294448"/>
          </a:xfrm>
          <a:prstGeom prst="rect">
            <a:avLst/>
          </a:prstGeom>
        </p:spPr>
      </p:pic>
      <p:sp>
        <p:nvSpPr>
          <p:cNvPr id="57" name="TextBox 56"/>
          <p:cNvSpPr txBox="1"/>
          <p:nvPr/>
        </p:nvSpPr>
        <p:spPr>
          <a:xfrm>
            <a:off x="8085995" y="3124494"/>
            <a:ext cx="677211"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err="1">
                <a:ln>
                  <a:noFill/>
                </a:ln>
                <a:gradFill>
                  <a:gsLst>
                    <a:gs pos="0">
                      <a:srgbClr val="FFFFFF"/>
                    </a:gs>
                    <a:gs pos="100000">
                      <a:srgbClr val="FFFFFF"/>
                    </a:gs>
                  </a:gsLst>
                  <a:lin ang="5400000" scaled="1"/>
                </a:gradFill>
                <a:effectLst/>
                <a:uLnTx/>
                <a:uFillTx/>
                <a:latin typeface="Segoe UI"/>
                <a:ea typeface="+mn-ea"/>
                <a:cs typeface="+mn-cs"/>
              </a:rPr>
              <a:t>Episerver</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76075" y="3943725"/>
            <a:ext cx="787007" cy="187519"/>
          </a:xfrm>
          <a:prstGeom prst="rect">
            <a:avLst/>
          </a:prstGeom>
        </p:spPr>
      </p:pic>
      <p:pic>
        <p:nvPicPr>
          <p:cNvPr id="63" name="Picture 62"/>
          <p:cNvPicPr>
            <a:picLocks noChangeAspect="1"/>
          </p:cNvPicPr>
          <p:nvPr/>
        </p:nvPicPr>
        <p:blipFill>
          <a:blip r:embed="rId16"/>
          <a:stretch>
            <a:fillRect/>
          </a:stretch>
        </p:blipFill>
        <p:spPr>
          <a:xfrm>
            <a:off x="8932357" y="2491611"/>
            <a:ext cx="527282" cy="527282"/>
          </a:xfrm>
          <a:prstGeom prst="rect">
            <a:avLst/>
          </a:prstGeom>
        </p:spPr>
      </p:pic>
      <p:sp>
        <p:nvSpPr>
          <p:cNvPr id="64" name="TextBox 63"/>
          <p:cNvSpPr txBox="1"/>
          <p:nvPr/>
        </p:nvSpPr>
        <p:spPr>
          <a:xfrm>
            <a:off x="8807111" y="3124494"/>
            <a:ext cx="774644"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WordPress</a:t>
            </a:r>
          </a:p>
        </p:txBody>
      </p:sp>
      <p:pic>
        <p:nvPicPr>
          <p:cNvPr id="65" name="Picture 64"/>
          <p:cNvPicPr>
            <a:picLocks noChangeAspect="1"/>
          </p:cNvPicPr>
          <p:nvPr/>
        </p:nvPicPr>
        <p:blipFill>
          <a:blip r:embed="rId17"/>
          <a:stretch>
            <a:fillRect/>
          </a:stretch>
        </p:blipFill>
        <p:spPr>
          <a:xfrm>
            <a:off x="9633183" y="2447671"/>
            <a:ext cx="479116" cy="615162"/>
          </a:xfrm>
          <a:prstGeom prst="rect">
            <a:avLst/>
          </a:prstGeom>
        </p:spPr>
      </p:pic>
      <p:sp>
        <p:nvSpPr>
          <p:cNvPr id="66" name="TextBox 65"/>
          <p:cNvSpPr txBox="1"/>
          <p:nvPr/>
        </p:nvSpPr>
        <p:spPr>
          <a:xfrm>
            <a:off x="9525407" y="3121827"/>
            <a:ext cx="650495"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DNN</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Platform</a:t>
            </a:r>
          </a:p>
        </p:txBody>
      </p:sp>
      <p:pic>
        <p:nvPicPr>
          <p:cNvPr id="67" name="Picture 66"/>
          <p:cNvPicPr>
            <a:picLocks noChangeAspect="1"/>
          </p:cNvPicPr>
          <p:nvPr/>
        </p:nvPicPr>
        <p:blipFill>
          <a:blip r:embed="rId18"/>
          <a:stretch>
            <a:fillRect/>
          </a:stretch>
        </p:blipFill>
        <p:spPr>
          <a:xfrm>
            <a:off x="10285842" y="2505382"/>
            <a:ext cx="499739" cy="499739"/>
          </a:xfrm>
          <a:prstGeom prst="rect">
            <a:avLst/>
          </a:prstGeom>
        </p:spPr>
      </p:pic>
      <p:sp>
        <p:nvSpPr>
          <p:cNvPr id="68" name="TextBox 67"/>
          <p:cNvSpPr txBox="1"/>
          <p:nvPr/>
        </p:nvSpPr>
        <p:spPr>
          <a:xfrm>
            <a:off x="10268768" y="3124494"/>
            <a:ext cx="573493"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Joomla</a:t>
            </a:r>
          </a:p>
        </p:txBody>
      </p:sp>
      <p:pic>
        <p:nvPicPr>
          <p:cNvPr id="69" name="Picture 68"/>
          <p:cNvPicPr>
            <a:picLocks noChangeAspect="1"/>
          </p:cNvPicPr>
          <p:nvPr/>
        </p:nvPicPr>
        <p:blipFill>
          <a:blip r:embed="rId19"/>
          <a:stretch>
            <a:fillRect/>
          </a:stretch>
        </p:blipFill>
        <p:spPr>
          <a:xfrm>
            <a:off x="10959126" y="2619769"/>
            <a:ext cx="703043" cy="270965"/>
          </a:xfrm>
          <a:prstGeom prst="rect">
            <a:avLst/>
          </a:prstGeom>
        </p:spPr>
      </p:pic>
      <p:sp>
        <p:nvSpPr>
          <p:cNvPr id="75" name="TextBox 74"/>
          <p:cNvSpPr txBox="1"/>
          <p:nvPr/>
        </p:nvSpPr>
        <p:spPr>
          <a:xfrm>
            <a:off x="10695003" y="1420577"/>
            <a:ext cx="1066959"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Monitoring </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diagnosis</a:t>
            </a:r>
          </a:p>
        </p:txBody>
      </p:sp>
      <p:sp>
        <p:nvSpPr>
          <p:cNvPr id="79" name="TextBox 78"/>
          <p:cNvSpPr txBox="1"/>
          <p:nvPr/>
        </p:nvSpPr>
        <p:spPr>
          <a:xfrm>
            <a:off x="8722177" y="1420577"/>
            <a:ext cx="1097464" cy="496069"/>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Staged</a:t>
            </a:r>
          </a:p>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deployments with slots</a:t>
            </a:r>
          </a:p>
        </p:txBody>
      </p:sp>
      <p:sp>
        <p:nvSpPr>
          <p:cNvPr id="85" name="TextBox 84"/>
          <p:cNvSpPr txBox="1"/>
          <p:nvPr/>
        </p:nvSpPr>
        <p:spPr>
          <a:xfrm>
            <a:off x="9804529" y="1420577"/>
            <a:ext cx="1008351"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Auto scale on demand</a:t>
            </a:r>
          </a:p>
        </p:txBody>
      </p:sp>
      <p:grpSp>
        <p:nvGrpSpPr>
          <p:cNvPr id="90" name="Group 89"/>
          <p:cNvGrpSpPr>
            <a:grpSpLocks noChangeAspect="1"/>
          </p:cNvGrpSpPr>
          <p:nvPr/>
        </p:nvGrpSpPr>
        <p:grpSpPr>
          <a:xfrm>
            <a:off x="6790909" y="799464"/>
            <a:ext cx="703043" cy="609231"/>
            <a:chOff x="6596640" y="681108"/>
            <a:chExt cx="1125281" cy="876566"/>
          </a:xfrm>
        </p:grpSpPr>
        <p:pic>
          <p:nvPicPr>
            <p:cNvPr id="87" name="Picture 86"/>
            <p:cNvPicPr>
              <a:picLocks noChangeAspect="1"/>
            </p:cNvPicPr>
            <p:nvPr/>
          </p:nvPicPr>
          <p:blipFill>
            <a:blip r:embed="rId20">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1">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2">
              <a:biLevel thresh="25000"/>
            </a:blip>
            <a:stretch>
              <a:fillRect/>
            </a:stretch>
          </p:blipFill>
          <p:spPr>
            <a:xfrm>
              <a:off x="6842261" y="1023783"/>
              <a:ext cx="468505" cy="533891"/>
            </a:xfrm>
            <a:prstGeom prst="rect">
              <a:avLst/>
            </a:prstGeom>
          </p:spPr>
        </p:pic>
      </p:grpSp>
      <p:sp>
        <p:nvSpPr>
          <p:cNvPr id="91" name="TextBox 90"/>
          <p:cNvSpPr txBox="1"/>
          <p:nvPr/>
        </p:nvSpPr>
        <p:spPr>
          <a:xfrm>
            <a:off x="6594600" y="1420577"/>
            <a:ext cx="1097464" cy="496069"/>
          </a:xfrm>
          <a:prstGeom prst="rect">
            <a:avLst/>
          </a:prstGeom>
          <a:noFill/>
        </p:spPr>
        <p:txBody>
          <a:bodyPr wrap="square" lIns="87880" tIns="43940" rIns="87880" bIns="43940" rtlCol="0" anchor="t" anchorCtr="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Source code control integration</a:t>
            </a:r>
          </a:p>
        </p:txBody>
      </p:sp>
      <p:sp>
        <p:nvSpPr>
          <p:cNvPr id="92" name="TextBox 91"/>
          <p:cNvSpPr txBox="1"/>
          <p:nvPr/>
        </p:nvSpPr>
        <p:spPr>
          <a:xfrm>
            <a:off x="7715168" y="1420577"/>
            <a:ext cx="1097464"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CI/CD build and deploy</a:t>
            </a:r>
          </a:p>
        </p:txBody>
      </p:sp>
      <p:grpSp>
        <p:nvGrpSpPr>
          <p:cNvPr id="96" name="Group 95"/>
          <p:cNvGrpSpPr/>
          <p:nvPr/>
        </p:nvGrpSpPr>
        <p:grpSpPr>
          <a:xfrm>
            <a:off x="6640991" y="5441014"/>
            <a:ext cx="1288283" cy="597902"/>
            <a:chOff x="6471762" y="5509217"/>
            <a:chExt cx="1314303" cy="609978"/>
          </a:xfrm>
        </p:grpSpPr>
        <p:pic>
          <p:nvPicPr>
            <p:cNvPr id="93" name="Picture 92"/>
            <p:cNvPicPr>
              <a:picLocks noChangeAspect="1"/>
            </p:cNvPicPr>
            <p:nvPr/>
          </p:nvPicPr>
          <p:blipFill>
            <a:blip r:embed="rId23"/>
            <a:stretch>
              <a:fillRect/>
            </a:stretch>
          </p:blipFill>
          <p:spPr>
            <a:xfrm>
              <a:off x="6877054" y="5642646"/>
              <a:ext cx="407052" cy="476549"/>
            </a:xfrm>
            <a:prstGeom prst="rect">
              <a:avLst/>
            </a:prstGeom>
          </p:spPr>
        </p:pic>
        <p:pic>
          <p:nvPicPr>
            <p:cNvPr id="94" name="Picture 93"/>
            <p:cNvPicPr>
              <a:picLocks noChangeAspect="1"/>
            </p:cNvPicPr>
            <p:nvPr/>
          </p:nvPicPr>
          <p:blipFill>
            <a:blip r:embed="rId24"/>
            <a:stretch>
              <a:fillRect/>
            </a:stretch>
          </p:blipFill>
          <p:spPr>
            <a:xfrm>
              <a:off x="6471762" y="5509217"/>
              <a:ext cx="425655" cy="476548"/>
            </a:xfrm>
            <a:prstGeom prst="rect">
              <a:avLst/>
            </a:prstGeom>
          </p:spPr>
        </p:pic>
        <p:pic>
          <p:nvPicPr>
            <p:cNvPr id="95" name="Picture 94"/>
            <p:cNvPicPr>
              <a:picLocks noChangeAspect="1"/>
            </p:cNvPicPr>
            <p:nvPr/>
          </p:nvPicPr>
          <p:blipFill>
            <a:blip r:embed="rId25"/>
            <a:stretch>
              <a:fillRect/>
            </a:stretch>
          </p:blipFill>
          <p:spPr>
            <a:xfrm>
              <a:off x="7292227" y="5536381"/>
              <a:ext cx="493838" cy="474085"/>
            </a:xfrm>
            <a:prstGeom prst="rect">
              <a:avLst/>
            </a:prstGeom>
          </p:spPr>
        </p:pic>
      </p:grpSp>
      <p:sp>
        <p:nvSpPr>
          <p:cNvPr id="97" name="TextBox 96"/>
          <p:cNvSpPr txBox="1"/>
          <p:nvPr/>
        </p:nvSpPr>
        <p:spPr>
          <a:xfrm>
            <a:off x="6699800" y="6067741"/>
            <a:ext cx="1202090"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Industry standards</a:t>
            </a:r>
          </a:p>
        </p:txBody>
      </p:sp>
      <p:sp>
        <p:nvSpPr>
          <p:cNvPr id="99" name="Freeform 28"/>
          <p:cNvSpPr>
            <a:spLocks noChangeAspect="1" noEditPoints="1"/>
          </p:cNvSpPr>
          <p:nvPr/>
        </p:nvSpPr>
        <p:spPr bwMode="gray">
          <a:xfrm>
            <a:off x="8236224" y="5459596"/>
            <a:ext cx="527282" cy="560736"/>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8272"/>
              </a:solidFill>
              <a:effectLst/>
              <a:uLnTx/>
              <a:uFillTx/>
              <a:latin typeface="Segoe UI"/>
              <a:ea typeface="+mn-ea"/>
              <a:cs typeface="+mn-cs"/>
            </a:endParaRPr>
          </a:p>
        </p:txBody>
      </p:sp>
      <p:sp>
        <p:nvSpPr>
          <p:cNvPr id="100" name="TextBox 99"/>
          <p:cNvSpPr txBox="1"/>
          <p:nvPr/>
        </p:nvSpPr>
        <p:spPr>
          <a:xfrm>
            <a:off x="8048759" y="6067741"/>
            <a:ext cx="842218"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Global scale</a:t>
            </a:r>
          </a:p>
        </p:txBody>
      </p:sp>
      <p:sp>
        <p:nvSpPr>
          <p:cNvPr id="106" name="TextBox 105"/>
          <p:cNvSpPr txBox="1"/>
          <p:nvPr/>
        </p:nvSpPr>
        <p:spPr>
          <a:xfrm>
            <a:off x="9917226" y="6059253"/>
            <a:ext cx="868932"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Active</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Directory</a:t>
            </a:r>
          </a:p>
        </p:txBody>
      </p:sp>
      <p:sp>
        <p:nvSpPr>
          <p:cNvPr id="108" name="TextBox 107"/>
          <p:cNvSpPr txBox="1"/>
          <p:nvPr/>
        </p:nvSpPr>
        <p:spPr>
          <a:xfrm>
            <a:off x="8934288" y="6065073"/>
            <a:ext cx="840645"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Corporate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connectivity</a:t>
            </a:r>
          </a:p>
        </p:txBody>
      </p:sp>
      <p:sp>
        <p:nvSpPr>
          <p:cNvPr id="109" name="TextBox 108"/>
          <p:cNvSpPr txBox="1"/>
          <p:nvPr/>
        </p:nvSpPr>
        <p:spPr>
          <a:xfrm>
            <a:off x="11036475" y="3124494"/>
            <a:ext cx="548349"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Drupal</a:t>
            </a:r>
          </a:p>
        </p:txBody>
      </p:sp>
      <p:sp>
        <p:nvSpPr>
          <p:cNvPr id="111" name="TextBox 110"/>
          <p:cNvSpPr txBox="1"/>
          <p:nvPr/>
        </p:nvSpPr>
        <p:spPr>
          <a:xfrm>
            <a:off x="10787211" y="6065073"/>
            <a:ext cx="933364"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Dedicated</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environments</a:t>
            </a:r>
          </a:p>
        </p:txBody>
      </p:sp>
      <p:sp>
        <p:nvSpPr>
          <p:cNvPr id="121" name="Rectangle 120"/>
          <p:cNvSpPr/>
          <p:nvPr/>
        </p:nvSpPr>
        <p:spPr>
          <a:xfrm>
            <a:off x="431462" y="5056873"/>
            <a:ext cx="3118969" cy="680328"/>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11" name="Group 4"/>
          <p:cNvGrpSpPr>
            <a:grpSpLocks noChangeAspect="1"/>
          </p:cNvGrpSpPr>
          <p:nvPr/>
        </p:nvGrpSpPr>
        <p:grpSpPr bwMode="auto">
          <a:xfrm>
            <a:off x="7847748" y="774178"/>
            <a:ext cx="790922" cy="659800"/>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p:cNvGrpSpPr>
            <a:grpSpLocks noChangeAspect="1"/>
          </p:cNvGrpSpPr>
          <p:nvPr/>
        </p:nvGrpSpPr>
        <p:grpSpPr>
          <a:xfrm>
            <a:off x="10907161" y="843820"/>
            <a:ext cx="615162" cy="559583"/>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p:cNvGrpSpPr/>
          <p:nvPr/>
        </p:nvGrpSpPr>
        <p:grpSpPr>
          <a:xfrm>
            <a:off x="9160528" y="5481480"/>
            <a:ext cx="433746" cy="502536"/>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 name="Picture 7">
            <a:extLst>
              <a:ext uri="{FF2B5EF4-FFF2-40B4-BE49-F238E27FC236}">
                <a16:creationId xmlns:a16="http://schemas.microsoft.com/office/drawing/2014/main" id="{441338DD-1E37-4DFC-9D33-7E5970F7610C}"/>
              </a:ext>
            </a:extLst>
          </p:cNvPr>
          <p:cNvPicPr>
            <a:picLocks noChangeAspect="1"/>
          </p:cNvPicPr>
          <p:nvPr/>
        </p:nvPicPr>
        <p:blipFill>
          <a:blip r:embed="rId26"/>
          <a:stretch>
            <a:fillRect/>
          </a:stretch>
        </p:blipFill>
        <p:spPr>
          <a:xfrm>
            <a:off x="10280075" y="4587187"/>
            <a:ext cx="915827" cy="306497"/>
          </a:xfrm>
          <a:prstGeom prst="rect">
            <a:avLst/>
          </a:prstGeom>
        </p:spPr>
      </p:pic>
      <p:grpSp>
        <p:nvGrpSpPr>
          <p:cNvPr id="22" name="Group 21">
            <a:extLst>
              <a:ext uri="{FF2B5EF4-FFF2-40B4-BE49-F238E27FC236}">
                <a16:creationId xmlns:a16="http://schemas.microsoft.com/office/drawing/2014/main" id="{8C05479B-4036-43A8-B89D-1E956BBA4014}"/>
              </a:ext>
            </a:extLst>
          </p:cNvPr>
          <p:cNvGrpSpPr/>
          <p:nvPr/>
        </p:nvGrpSpPr>
        <p:grpSpPr>
          <a:xfrm>
            <a:off x="4322517" y="1614600"/>
            <a:ext cx="683226" cy="510055"/>
            <a:chOff x="3009901" y="1612900"/>
            <a:chExt cx="2636837" cy="1968500"/>
          </a:xfrm>
          <a:solidFill>
            <a:schemeClr val="bg1"/>
          </a:solidFill>
        </p:grpSpPr>
        <p:sp>
          <p:nvSpPr>
            <p:cNvPr id="136" name="Freeform: Shape 135">
              <a:extLst>
                <a:ext uri="{FF2B5EF4-FFF2-40B4-BE49-F238E27FC236}">
                  <a16:creationId xmlns:a16="http://schemas.microsoft.com/office/drawing/2014/main" id="{D72898D5-BFFC-4AD8-A589-7EC2C068A697}"/>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18">
              <a:extLst>
                <a:ext uri="{FF2B5EF4-FFF2-40B4-BE49-F238E27FC236}">
                  <a16:creationId xmlns:a16="http://schemas.microsoft.com/office/drawing/2014/main" id="{72C5AF60-9F6A-4467-BBF4-00C7303C18E8}"/>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7" name="Group 106">
            <a:extLst>
              <a:ext uri="{FF2B5EF4-FFF2-40B4-BE49-F238E27FC236}">
                <a16:creationId xmlns:a16="http://schemas.microsoft.com/office/drawing/2014/main" id="{CFC68F30-34A4-496E-949F-148D2D69CB14}"/>
              </a:ext>
            </a:extLst>
          </p:cNvPr>
          <p:cNvGrpSpPr>
            <a:grpSpLocks noChangeAspect="1"/>
          </p:cNvGrpSpPr>
          <p:nvPr/>
        </p:nvGrpSpPr>
        <p:grpSpPr>
          <a:xfrm>
            <a:off x="9030834" y="819934"/>
            <a:ext cx="480150" cy="578643"/>
            <a:chOff x="5480050" y="2681288"/>
            <a:chExt cx="1238250" cy="1492251"/>
          </a:xfrm>
          <a:solidFill>
            <a:schemeClr val="bg1"/>
          </a:solidFill>
        </p:grpSpPr>
        <p:sp>
          <p:nvSpPr>
            <p:cNvPr id="112" name="Freeform 35">
              <a:extLst>
                <a:ext uri="{FF2B5EF4-FFF2-40B4-BE49-F238E27FC236}">
                  <a16:creationId xmlns:a16="http://schemas.microsoft.com/office/drawing/2014/main" id="{BB22BE4E-3507-4DEE-B94F-6127D71BAA61}"/>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3E35FE9E-AFC4-4753-847D-BC25BA50FA92}"/>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Rectangle 113">
              <a:extLst>
                <a:ext uri="{FF2B5EF4-FFF2-40B4-BE49-F238E27FC236}">
                  <a16:creationId xmlns:a16="http://schemas.microsoft.com/office/drawing/2014/main" id="{AF5FDA45-359E-4C0C-96A3-5B7FCD90A5DE}"/>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Rectangle 114">
              <a:extLst>
                <a:ext uri="{FF2B5EF4-FFF2-40B4-BE49-F238E27FC236}">
                  <a16:creationId xmlns:a16="http://schemas.microsoft.com/office/drawing/2014/main" id="{D29DCAB5-06E5-4EB9-9AF4-27DE8E56A0E2}"/>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A32D9EFB-5A83-4485-AEAD-5ED297927F19}"/>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Rectangle 116">
              <a:extLst>
                <a:ext uri="{FF2B5EF4-FFF2-40B4-BE49-F238E27FC236}">
                  <a16:creationId xmlns:a16="http://schemas.microsoft.com/office/drawing/2014/main" id="{762B2B28-1E57-4B26-A49C-59CA10CC334F}"/>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117">
              <a:extLst>
                <a:ext uri="{FF2B5EF4-FFF2-40B4-BE49-F238E27FC236}">
                  <a16:creationId xmlns:a16="http://schemas.microsoft.com/office/drawing/2014/main" id="{7996B317-5EBC-4A56-B453-578780863759}"/>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118">
              <a:extLst>
                <a:ext uri="{FF2B5EF4-FFF2-40B4-BE49-F238E27FC236}">
                  <a16:creationId xmlns:a16="http://schemas.microsoft.com/office/drawing/2014/main" id="{6694AFF4-4C7E-4753-962F-2D8EA6914900}"/>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19">
              <a:extLst>
                <a:ext uri="{FF2B5EF4-FFF2-40B4-BE49-F238E27FC236}">
                  <a16:creationId xmlns:a16="http://schemas.microsoft.com/office/drawing/2014/main" id="{94231C2D-1B86-40AA-A8AC-24AC39795AA9}"/>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Rectangle 131">
              <a:extLst>
                <a:ext uri="{FF2B5EF4-FFF2-40B4-BE49-F238E27FC236}">
                  <a16:creationId xmlns:a16="http://schemas.microsoft.com/office/drawing/2014/main" id="{7E914CF2-CDC6-4B1F-B79A-0B80403513EE}"/>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09AC695E-3D34-4FBA-BAF8-B3F83F8E5119}"/>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Rectangle 133">
              <a:extLst>
                <a:ext uri="{FF2B5EF4-FFF2-40B4-BE49-F238E27FC236}">
                  <a16:creationId xmlns:a16="http://schemas.microsoft.com/office/drawing/2014/main" id="{20B0B5E6-9F3A-4A55-9643-27095AC44CF4}"/>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34">
              <a:extLst>
                <a:ext uri="{FF2B5EF4-FFF2-40B4-BE49-F238E27FC236}">
                  <a16:creationId xmlns:a16="http://schemas.microsoft.com/office/drawing/2014/main" id="{E19979FB-911C-42FD-A52C-320529124D8D}"/>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Rectangle 137">
              <a:extLst>
                <a:ext uri="{FF2B5EF4-FFF2-40B4-BE49-F238E27FC236}">
                  <a16:creationId xmlns:a16="http://schemas.microsoft.com/office/drawing/2014/main" id="{6AA6D2DE-4CE5-4BE6-A0E3-19BD8B7491C9}"/>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Rectangle 31">
              <a:extLst>
                <a:ext uri="{FF2B5EF4-FFF2-40B4-BE49-F238E27FC236}">
                  <a16:creationId xmlns:a16="http://schemas.microsoft.com/office/drawing/2014/main" id="{102930EC-1F5B-4EED-A3CA-D49234F7752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Rectangle 32">
              <a:extLst>
                <a:ext uri="{FF2B5EF4-FFF2-40B4-BE49-F238E27FC236}">
                  <a16:creationId xmlns:a16="http://schemas.microsoft.com/office/drawing/2014/main" id="{06528ECF-903B-4CE4-82E1-C079466815D9}"/>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Rectangle 33">
              <a:extLst>
                <a:ext uri="{FF2B5EF4-FFF2-40B4-BE49-F238E27FC236}">
                  <a16:creationId xmlns:a16="http://schemas.microsoft.com/office/drawing/2014/main" id="{9ACDC195-D917-4834-AC06-86A014E63399}"/>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Rectangle 34">
              <a:extLst>
                <a:ext uri="{FF2B5EF4-FFF2-40B4-BE49-F238E27FC236}">
                  <a16:creationId xmlns:a16="http://schemas.microsoft.com/office/drawing/2014/main" id="{530369E1-3CFF-4891-B642-08BE11935548}"/>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35">
              <a:extLst>
                <a:ext uri="{FF2B5EF4-FFF2-40B4-BE49-F238E27FC236}">
                  <a16:creationId xmlns:a16="http://schemas.microsoft.com/office/drawing/2014/main" id="{D7E47874-24DB-4726-B9E9-56711429FE59}"/>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36">
              <a:extLst>
                <a:ext uri="{FF2B5EF4-FFF2-40B4-BE49-F238E27FC236}">
                  <a16:creationId xmlns:a16="http://schemas.microsoft.com/office/drawing/2014/main" id="{52A42B6C-DBCC-407A-B41C-27E1F9EEB897}"/>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45" name="Picture 144">
            <a:extLst>
              <a:ext uri="{FF2B5EF4-FFF2-40B4-BE49-F238E27FC236}">
                <a16:creationId xmlns:a16="http://schemas.microsoft.com/office/drawing/2014/main" id="{B40B8FAB-68C1-4224-AF91-B86CAEBDB75D}"/>
              </a:ext>
            </a:extLst>
          </p:cNvPr>
          <p:cNvPicPr>
            <a:picLocks noChangeAspect="1"/>
          </p:cNvPicPr>
          <p:nvPr/>
        </p:nvPicPr>
        <p:blipFill>
          <a:blip r:embed="rId27"/>
          <a:stretch>
            <a:fillRect/>
          </a:stretch>
        </p:blipFill>
        <p:spPr>
          <a:xfrm>
            <a:off x="10093380" y="5454533"/>
            <a:ext cx="516624" cy="548912"/>
          </a:xfrm>
          <a:prstGeom prst="rect">
            <a:avLst/>
          </a:prstGeom>
        </p:spPr>
      </p:pic>
      <p:pic>
        <p:nvPicPr>
          <p:cNvPr id="2" name="Picture 1">
            <a:extLst>
              <a:ext uri="{FF2B5EF4-FFF2-40B4-BE49-F238E27FC236}">
                <a16:creationId xmlns:a16="http://schemas.microsoft.com/office/drawing/2014/main" id="{BB4FC0D4-DD2C-4A6C-9889-CDC54590A2EE}"/>
              </a:ext>
            </a:extLst>
          </p:cNvPr>
          <p:cNvPicPr>
            <a:picLocks noChangeAspect="1"/>
          </p:cNvPicPr>
          <p:nvPr/>
        </p:nvPicPr>
        <p:blipFill>
          <a:blip r:embed="rId28"/>
          <a:stretch>
            <a:fillRect/>
          </a:stretch>
        </p:blipFill>
        <p:spPr>
          <a:xfrm>
            <a:off x="11000783" y="5495672"/>
            <a:ext cx="506221" cy="506221"/>
          </a:xfrm>
          <a:prstGeom prst="rect">
            <a:avLst/>
          </a:prstGeom>
        </p:spPr>
      </p:pic>
      <p:sp>
        <p:nvSpPr>
          <p:cNvPr id="104" name="Freeform 82"/>
          <p:cNvSpPr>
            <a:spLocks noChangeAspect="1" noEditPoints="1"/>
          </p:cNvSpPr>
          <p:nvPr/>
        </p:nvSpPr>
        <p:spPr bwMode="auto">
          <a:xfrm>
            <a:off x="10062188" y="950365"/>
            <a:ext cx="523243" cy="448212"/>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717092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DD519EA5-B646-4206-BB20-F4987562390E}"/>
              </a:ext>
            </a:extLst>
          </p:cNvPr>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marL="0" marR="0" lvl="0" indent="0" algn="ctr" defTabSz="89552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2" name="Rectangle 151">
            <a:extLst>
              <a:ext uri="{FF2B5EF4-FFF2-40B4-BE49-F238E27FC236}">
                <a16:creationId xmlns:a16="http://schemas.microsoft.com/office/drawing/2014/main" id="{7929F363-7D1C-4F42-9C80-84C74BB9523B}"/>
              </a:ext>
            </a:extLst>
          </p:cNvPr>
          <p:cNvSpPr/>
          <p:nvPr/>
        </p:nvSpPr>
        <p:spPr>
          <a:xfrm>
            <a:off x="431462" y="5056873"/>
            <a:ext cx="3118969" cy="680328"/>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13" name="Rectangle 112">
            <a:extLst>
              <a:ext uri="{FF2B5EF4-FFF2-40B4-BE49-F238E27FC236}">
                <a16:creationId xmlns:a16="http://schemas.microsoft.com/office/drawing/2014/main" id="{3A616CFA-E445-4217-BF10-3B0F7DAFB021}"/>
              </a:ext>
            </a:extLst>
          </p:cNvPr>
          <p:cNvSpPr/>
          <p:nvPr/>
        </p:nvSpPr>
        <p:spPr bwMode="auto">
          <a:xfrm>
            <a:off x="4169657" y="25679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23" name="Rectangle 122">
            <a:extLst>
              <a:ext uri="{FF2B5EF4-FFF2-40B4-BE49-F238E27FC236}">
                <a16:creationId xmlns:a16="http://schemas.microsoft.com/office/drawing/2014/main" id="{6E2348E1-D0B1-4D90-A16D-C51EA2BFD149}"/>
              </a:ext>
            </a:extLst>
          </p:cNvPr>
          <p:cNvSpPr/>
          <p:nvPr/>
        </p:nvSpPr>
        <p:spPr bwMode="auto">
          <a:xfrm>
            <a:off x="4155892" y="2438745"/>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27" name="Rectangle 126">
            <a:extLst>
              <a:ext uri="{FF2B5EF4-FFF2-40B4-BE49-F238E27FC236}">
                <a16:creationId xmlns:a16="http://schemas.microsoft.com/office/drawing/2014/main" id="{9D99BDF4-FEA8-4718-B2FF-41C076C4DDA6}"/>
              </a:ext>
            </a:extLst>
          </p:cNvPr>
          <p:cNvSpPr/>
          <p:nvPr/>
        </p:nvSpPr>
        <p:spPr bwMode="auto">
          <a:xfrm>
            <a:off x="4155892" y="352972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0CC007B5-FAF4-4D16-BF44-8DDD62E81148}"/>
              </a:ext>
            </a:extLst>
          </p:cNvPr>
          <p:cNvSpPr/>
          <p:nvPr/>
        </p:nvSpPr>
        <p:spPr bwMode="auto">
          <a:xfrm>
            <a:off x="4155892" y="1347769"/>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29" name="TextBox 128">
            <a:extLst>
              <a:ext uri="{FF2B5EF4-FFF2-40B4-BE49-F238E27FC236}">
                <a16:creationId xmlns:a16="http://schemas.microsoft.com/office/drawing/2014/main" id="{FF986BA3-E681-4909-9AE8-53C94A637582}"/>
              </a:ext>
            </a:extLst>
          </p:cNvPr>
          <p:cNvSpPr txBox="1"/>
          <p:nvPr/>
        </p:nvSpPr>
        <p:spPr>
          <a:xfrm>
            <a:off x="4968583" y="2710041"/>
            <a:ext cx="1157886"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pic>
        <p:nvPicPr>
          <p:cNvPr id="130" name="Picture 129">
            <a:extLst>
              <a:ext uri="{FF2B5EF4-FFF2-40B4-BE49-F238E27FC236}">
                <a16:creationId xmlns:a16="http://schemas.microsoft.com/office/drawing/2014/main" id="{7F4F0203-C771-4D9D-82BA-8820C5EE01E0}"/>
              </a:ext>
            </a:extLst>
          </p:cNvPr>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131" name="TextBox 130">
            <a:extLst>
              <a:ext uri="{FF2B5EF4-FFF2-40B4-BE49-F238E27FC236}">
                <a16:creationId xmlns:a16="http://schemas.microsoft.com/office/drawing/2014/main" id="{54AAD26B-75EB-4C32-8011-B9F46BBAB003}"/>
              </a:ext>
            </a:extLst>
          </p:cNvPr>
          <p:cNvSpPr txBox="1"/>
          <p:nvPr/>
        </p:nvSpPr>
        <p:spPr>
          <a:xfrm>
            <a:off x="4968583" y="1510443"/>
            <a:ext cx="1608723" cy="718231"/>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 </a:t>
            </a:r>
          </a:p>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29"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containers*</a:t>
            </a:r>
          </a:p>
        </p:txBody>
      </p:sp>
      <p:sp>
        <p:nvSpPr>
          <p:cNvPr id="132" name="TextBox 131">
            <a:extLst>
              <a:ext uri="{FF2B5EF4-FFF2-40B4-BE49-F238E27FC236}">
                <a16:creationId xmlns:a16="http://schemas.microsoft.com/office/drawing/2014/main" id="{9882EF82-CE74-4E74-BB08-FD6A42924BC6}"/>
              </a:ext>
            </a:extLst>
          </p:cNvPr>
          <p:cNvSpPr txBox="1"/>
          <p:nvPr/>
        </p:nvSpPr>
        <p:spPr>
          <a:xfrm>
            <a:off x="4968584" y="3801017"/>
            <a:ext cx="1480041"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sp>
        <p:nvSpPr>
          <p:cNvPr id="136" name="TextBox 135">
            <a:extLst>
              <a:ext uri="{FF2B5EF4-FFF2-40B4-BE49-F238E27FC236}">
                <a16:creationId xmlns:a16="http://schemas.microsoft.com/office/drawing/2014/main" id="{1C230A43-0C10-4D67-BA74-C4C186A7D81F}"/>
              </a:ext>
            </a:extLst>
          </p:cNvPr>
          <p:cNvSpPr txBox="1"/>
          <p:nvPr/>
        </p:nvSpPr>
        <p:spPr>
          <a:xfrm>
            <a:off x="4968583" y="530347"/>
            <a:ext cx="1272604"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pic>
        <p:nvPicPr>
          <p:cNvPr id="137" name="Picture 136">
            <a:extLst>
              <a:ext uri="{FF2B5EF4-FFF2-40B4-BE49-F238E27FC236}">
                <a16:creationId xmlns:a16="http://schemas.microsoft.com/office/drawing/2014/main" id="{AACA1B1A-5618-4028-90C7-E3F1706D8BBB}"/>
              </a:ext>
            </a:extLst>
          </p:cNvPr>
          <p:cNvPicPr>
            <a:picLocks noChangeAspect="1"/>
          </p:cNvPicPr>
          <p:nvPr/>
        </p:nvPicPr>
        <p:blipFill>
          <a:blip r:embed="rId4"/>
          <a:stretch>
            <a:fillRect/>
          </a:stretch>
        </p:blipFill>
        <p:spPr>
          <a:xfrm>
            <a:off x="4316247" y="2650860"/>
            <a:ext cx="656166" cy="619486"/>
          </a:xfrm>
          <a:prstGeom prst="flowChartOffpageConnector">
            <a:avLst/>
          </a:prstGeom>
          <a:noFill/>
        </p:spPr>
      </p:pic>
      <p:pic>
        <p:nvPicPr>
          <p:cNvPr id="138" name="Picture 137">
            <a:extLst>
              <a:ext uri="{FF2B5EF4-FFF2-40B4-BE49-F238E27FC236}">
                <a16:creationId xmlns:a16="http://schemas.microsoft.com/office/drawing/2014/main" id="{C2BCAD1C-5A05-4999-B9CA-072A8C8E8C58}"/>
              </a:ext>
            </a:extLst>
          </p:cNvPr>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grpSp>
        <p:nvGrpSpPr>
          <p:cNvPr id="139" name="Group 138">
            <a:extLst>
              <a:ext uri="{FF2B5EF4-FFF2-40B4-BE49-F238E27FC236}">
                <a16:creationId xmlns:a16="http://schemas.microsoft.com/office/drawing/2014/main" id="{4C875DA6-F88E-4429-9552-3979C71CD2C6}"/>
              </a:ext>
            </a:extLst>
          </p:cNvPr>
          <p:cNvGrpSpPr/>
          <p:nvPr/>
        </p:nvGrpSpPr>
        <p:grpSpPr>
          <a:xfrm>
            <a:off x="4322517" y="1614600"/>
            <a:ext cx="683226" cy="510055"/>
            <a:chOff x="3009901" y="1612900"/>
            <a:chExt cx="2636837" cy="1968500"/>
          </a:xfrm>
          <a:solidFill>
            <a:schemeClr val="bg1"/>
          </a:solidFill>
        </p:grpSpPr>
        <p:sp>
          <p:nvSpPr>
            <p:cNvPr id="140" name="Freeform: Shape 139">
              <a:extLst>
                <a:ext uri="{FF2B5EF4-FFF2-40B4-BE49-F238E27FC236}">
                  <a16:creationId xmlns:a16="http://schemas.microsoft.com/office/drawing/2014/main" id="{51D1E76C-ED20-4F3F-80B3-8F52E349472C}"/>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18">
              <a:extLst>
                <a:ext uri="{FF2B5EF4-FFF2-40B4-BE49-F238E27FC236}">
                  <a16:creationId xmlns:a16="http://schemas.microsoft.com/office/drawing/2014/main" id="{66965869-0196-480D-8205-AF5E0220ADA0}"/>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35" name="Rectangle 134">
            <a:extLst>
              <a:ext uri="{FF2B5EF4-FFF2-40B4-BE49-F238E27FC236}">
                <a16:creationId xmlns:a16="http://schemas.microsoft.com/office/drawing/2014/main" id="{FFC377E8-37BC-40E6-9739-F676343CB8BF}"/>
              </a:ext>
            </a:extLst>
          </p:cNvPr>
          <p:cNvSpPr/>
          <p:nvPr/>
        </p:nvSpPr>
        <p:spPr bwMode="auto">
          <a:xfrm>
            <a:off x="6433459" y="256792"/>
            <a:ext cx="5500608" cy="4847204"/>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33" name="TextBox 232">
            <a:extLst>
              <a:ext uri="{FF2B5EF4-FFF2-40B4-BE49-F238E27FC236}">
                <a16:creationId xmlns:a16="http://schemas.microsoft.com/office/drawing/2014/main" id="{9BD2D748-E42F-40F4-9A33-342896F60F71}"/>
              </a:ext>
            </a:extLst>
          </p:cNvPr>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Managed infrastructure</a:t>
            </a:r>
          </a:p>
        </p:txBody>
      </p:sp>
      <p:sp>
        <p:nvSpPr>
          <p:cNvPr id="234" name="TextBox 233">
            <a:extLst>
              <a:ext uri="{FF2B5EF4-FFF2-40B4-BE49-F238E27FC236}">
                <a16:creationId xmlns:a16="http://schemas.microsoft.com/office/drawing/2014/main" id="{170D36A3-A964-4BC0-A5FC-32A9DC487AF9}"/>
              </a:ext>
            </a:extLst>
          </p:cNvPr>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Deployment with speed</a:t>
            </a:r>
          </a:p>
        </p:txBody>
      </p:sp>
      <p:sp>
        <p:nvSpPr>
          <p:cNvPr id="235" name="TextBox 234">
            <a:extLst>
              <a:ext uri="{FF2B5EF4-FFF2-40B4-BE49-F238E27FC236}">
                <a16:creationId xmlns:a16="http://schemas.microsoft.com/office/drawing/2014/main" id="{D7E6D1CE-D866-4440-89B8-B35FB3CC05D8}"/>
              </a:ext>
            </a:extLst>
          </p:cNvPr>
          <p:cNvSpPr txBox="1"/>
          <p:nvPr/>
        </p:nvSpPr>
        <p:spPr>
          <a:xfrm>
            <a:off x="6576847" y="3570329"/>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Enterprise workloads</a:t>
            </a:r>
          </a:p>
        </p:txBody>
      </p:sp>
      <p:sp>
        <p:nvSpPr>
          <p:cNvPr id="236" name="TextBox 235">
            <a:extLst>
              <a:ext uri="{FF2B5EF4-FFF2-40B4-BE49-F238E27FC236}">
                <a16:creationId xmlns:a16="http://schemas.microsoft.com/office/drawing/2014/main" id="{F804B337-57E5-4464-A656-5188A33691D0}"/>
              </a:ext>
            </a:extLst>
          </p:cNvPr>
          <p:cNvSpPr txBox="1"/>
          <p:nvPr/>
        </p:nvSpPr>
        <p:spPr>
          <a:xfrm>
            <a:off x="8459163" y="2975605"/>
            <a:ext cx="1066959"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Monitoring </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diagnosis</a:t>
            </a:r>
          </a:p>
        </p:txBody>
      </p:sp>
      <p:sp>
        <p:nvSpPr>
          <p:cNvPr id="237" name="TextBox 236">
            <a:extLst>
              <a:ext uri="{FF2B5EF4-FFF2-40B4-BE49-F238E27FC236}">
                <a16:creationId xmlns:a16="http://schemas.microsoft.com/office/drawing/2014/main" id="{A81BB8F7-FC39-4204-A70A-F8DDDB210FAD}"/>
              </a:ext>
            </a:extLst>
          </p:cNvPr>
          <p:cNvSpPr txBox="1"/>
          <p:nvPr/>
        </p:nvSpPr>
        <p:spPr>
          <a:xfrm>
            <a:off x="9808264" y="1414667"/>
            <a:ext cx="1097464" cy="496069"/>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Staged</a:t>
            </a:r>
          </a:p>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deployments with slots</a:t>
            </a:r>
          </a:p>
        </p:txBody>
      </p:sp>
      <p:sp>
        <p:nvSpPr>
          <p:cNvPr id="243" name="TextBox 242">
            <a:extLst>
              <a:ext uri="{FF2B5EF4-FFF2-40B4-BE49-F238E27FC236}">
                <a16:creationId xmlns:a16="http://schemas.microsoft.com/office/drawing/2014/main" id="{03AF826D-3CCC-4CA9-B87D-E5781A503F02}"/>
              </a:ext>
            </a:extLst>
          </p:cNvPr>
          <p:cNvSpPr txBox="1"/>
          <p:nvPr/>
        </p:nvSpPr>
        <p:spPr>
          <a:xfrm>
            <a:off x="7059762" y="2975605"/>
            <a:ext cx="1008351"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Auto scale on demand</a:t>
            </a:r>
          </a:p>
        </p:txBody>
      </p:sp>
      <p:sp>
        <p:nvSpPr>
          <p:cNvPr id="249" name="TextBox 248">
            <a:extLst>
              <a:ext uri="{FF2B5EF4-FFF2-40B4-BE49-F238E27FC236}">
                <a16:creationId xmlns:a16="http://schemas.microsoft.com/office/drawing/2014/main" id="{DF1A508C-C668-4BA8-90D0-F3A8817E974C}"/>
              </a:ext>
            </a:extLst>
          </p:cNvPr>
          <p:cNvSpPr txBox="1"/>
          <p:nvPr/>
        </p:nvSpPr>
        <p:spPr>
          <a:xfrm>
            <a:off x="6876829" y="1510443"/>
            <a:ext cx="1097464"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Docker Hub integration</a:t>
            </a:r>
          </a:p>
        </p:txBody>
      </p:sp>
      <p:grpSp>
        <p:nvGrpSpPr>
          <p:cNvPr id="276" name="Group 275">
            <a:extLst>
              <a:ext uri="{FF2B5EF4-FFF2-40B4-BE49-F238E27FC236}">
                <a16:creationId xmlns:a16="http://schemas.microsoft.com/office/drawing/2014/main" id="{B61718D2-8740-4D2F-A47D-51AF91A34522}"/>
              </a:ext>
            </a:extLst>
          </p:cNvPr>
          <p:cNvGrpSpPr>
            <a:grpSpLocks noChangeAspect="1"/>
          </p:cNvGrpSpPr>
          <p:nvPr/>
        </p:nvGrpSpPr>
        <p:grpSpPr>
          <a:xfrm>
            <a:off x="8710842" y="2398848"/>
            <a:ext cx="615162" cy="559583"/>
            <a:chOff x="4048125" y="3987800"/>
            <a:chExt cx="773113" cy="703263"/>
          </a:xfrm>
          <a:solidFill>
            <a:srgbClr val="FFFFFF"/>
          </a:solidFill>
        </p:grpSpPr>
        <p:sp>
          <p:nvSpPr>
            <p:cNvPr id="277" name="Freeform 20">
              <a:extLst>
                <a:ext uri="{FF2B5EF4-FFF2-40B4-BE49-F238E27FC236}">
                  <a16:creationId xmlns:a16="http://schemas.microsoft.com/office/drawing/2014/main" id="{48B63109-A8E2-4F9E-8957-B57FBA6874AC}"/>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21">
              <a:extLst>
                <a:ext uri="{FF2B5EF4-FFF2-40B4-BE49-F238E27FC236}">
                  <a16:creationId xmlns:a16="http://schemas.microsoft.com/office/drawing/2014/main" id="{72A1BD8B-658E-4235-8CED-32C437A8FC36}"/>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22">
              <a:extLst>
                <a:ext uri="{FF2B5EF4-FFF2-40B4-BE49-F238E27FC236}">
                  <a16:creationId xmlns:a16="http://schemas.microsoft.com/office/drawing/2014/main" id="{F2FCD0F7-B572-4C21-9C6C-3E607C10ADEC}"/>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Rectangle 23">
              <a:extLst>
                <a:ext uri="{FF2B5EF4-FFF2-40B4-BE49-F238E27FC236}">
                  <a16:creationId xmlns:a16="http://schemas.microsoft.com/office/drawing/2014/main" id="{941F2714-94D2-4584-B219-94B21B34DC5A}"/>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0C04A1E6-7940-4ECB-BA19-1A8C1BAC2E31}"/>
              </a:ext>
            </a:extLst>
          </p:cNvPr>
          <p:cNvGrpSpPr/>
          <p:nvPr/>
        </p:nvGrpSpPr>
        <p:grpSpPr>
          <a:xfrm>
            <a:off x="6640991" y="3948345"/>
            <a:ext cx="1288283" cy="597902"/>
            <a:chOff x="6471762" y="5509217"/>
            <a:chExt cx="1314303" cy="609978"/>
          </a:xfrm>
        </p:grpSpPr>
        <p:pic>
          <p:nvPicPr>
            <p:cNvPr id="288" name="Picture 287">
              <a:extLst>
                <a:ext uri="{FF2B5EF4-FFF2-40B4-BE49-F238E27FC236}">
                  <a16:creationId xmlns:a16="http://schemas.microsoft.com/office/drawing/2014/main" id="{2CDFE240-1626-4E0C-8FBB-9C09AFBE95BF}"/>
                </a:ext>
              </a:extLst>
            </p:cNvPr>
            <p:cNvPicPr>
              <a:picLocks noChangeAspect="1"/>
            </p:cNvPicPr>
            <p:nvPr/>
          </p:nvPicPr>
          <p:blipFill>
            <a:blip r:embed="rId6"/>
            <a:stretch>
              <a:fillRect/>
            </a:stretch>
          </p:blipFill>
          <p:spPr>
            <a:xfrm>
              <a:off x="6877054" y="5642646"/>
              <a:ext cx="407052" cy="476549"/>
            </a:xfrm>
            <a:prstGeom prst="rect">
              <a:avLst/>
            </a:prstGeom>
          </p:spPr>
        </p:pic>
        <p:pic>
          <p:nvPicPr>
            <p:cNvPr id="289" name="Picture 288">
              <a:extLst>
                <a:ext uri="{FF2B5EF4-FFF2-40B4-BE49-F238E27FC236}">
                  <a16:creationId xmlns:a16="http://schemas.microsoft.com/office/drawing/2014/main" id="{AB052AEC-CD73-48AF-BA97-D3136A1D3BED}"/>
                </a:ext>
              </a:extLst>
            </p:cNvPr>
            <p:cNvPicPr>
              <a:picLocks noChangeAspect="1"/>
            </p:cNvPicPr>
            <p:nvPr/>
          </p:nvPicPr>
          <p:blipFill>
            <a:blip r:embed="rId7"/>
            <a:stretch>
              <a:fillRect/>
            </a:stretch>
          </p:blipFill>
          <p:spPr>
            <a:xfrm>
              <a:off x="6471762" y="5509217"/>
              <a:ext cx="425655" cy="476548"/>
            </a:xfrm>
            <a:prstGeom prst="rect">
              <a:avLst/>
            </a:prstGeom>
          </p:spPr>
        </p:pic>
        <p:pic>
          <p:nvPicPr>
            <p:cNvPr id="290" name="Picture 289">
              <a:extLst>
                <a:ext uri="{FF2B5EF4-FFF2-40B4-BE49-F238E27FC236}">
                  <a16:creationId xmlns:a16="http://schemas.microsoft.com/office/drawing/2014/main" id="{D14093E0-AE68-4FAD-A563-2EFC5E2A9F1D}"/>
                </a:ext>
              </a:extLst>
            </p:cNvPr>
            <p:cNvPicPr>
              <a:picLocks noChangeAspect="1"/>
            </p:cNvPicPr>
            <p:nvPr/>
          </p:nvPicPr>
          <p:blipFill>
            <a:blip r:embed="rId8"/>
            <a:stretch>
              <a:fillRect/>
            </a:stretch>
          </p:blipFill>
          <p:spPr>
            <a:xfrm>
              <a:off x="7292227" y="5536381"/>
              <a:ext cx="493838" cy="474085"/>
            </a:xfrm>
            <a:prstGeom prst="rect">
              <a:avLst/>
            </a:prstGeom>
          </p:spPr>
        </p:pic>
      </p:grpSp>
      <p:sp>
        <p:nvSpPr>
          <p:cNvPr id="291" name="TextBox 290">
            <a:extLst>
              <a:ext uri="{FF2B5EF4-FFF2-40B4-BE49-F238E27FC236}">
                <a16:creationId xmlns:a16="http://schemas.microsoft.com/office/drawing/2014/main" id="{14EB95AA-6C4F-494D-8730-1AE8C76D61C6}"/>
              </a:ext>
            </a:extLst>
          </p:cNvPr>
          <p:cNvSpPr txBox="1"/>
          <p:nvPr/>
        </p:nvSpPr>
        <p:spPr>
          <a:xfrm>
            <a:off x="6699800" y="4580813"/>
            <a:ext cx="1202090"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Industry standards</a:t>
            </a:r>
          </a:p>
        </p:txBody>
      </p:sp>
      <p:sp>
        <p:nvSpPr>
          <p:cNvPr id="292" name="Freeform 28">
            <a:extLst>
              <a:ext uri="{FF2B5EF4-FFF2-40B4-BE49-F238E27FC236}">
                <a16:creationId xmlns:a16="http://schemas.microsoft.com/office/drawing/2014/main" id="{B604D708-9A91-48BF-A2E7-A53703C741D3}"/>
              </a:ext>
            </a:extLst>
          </p:cNvPr>
          <p:cNvSpPr>
            <a:spLocks noChangeAspect="1" noEditPoints="1"/>
          </p:cNvSpPr>
          <p:nvPr/>
        </p:nvSpPr>
        <p:spPr bwMode="gray">
          <a:xfrm>
            <a:off x="8236224" y="3985511"/>
            <a:ext cx="527282" cy="560736"/>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7868" tIns="43933" rIns="87868" bIns="43933"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8272"/>
              </a:solidFill>
              <a:effectLst/>
              <a:uLnTx/>
              <a:uFillTx/>
              <a:latin typeface="Segoe UI"/>
              <a:ea typeface="+mn-ea"/>
              <a:cs typeface="+mn-cs"/>
            </a:endParaRPr>
          </a:p>
        </p:txBody>
      </p:sp>
      <p:sp>
        <p:nvSpPr>
          <p:cNvPr id="293" name="TextBox 292">
            <a:extLst>
              <a:ext uri="{FF2B5EF4-FFF2-40B4-BE49-F238E27FC236}">
                <a16:creationId xmlns:a16="http://schemas.microsoft.com/office/drawing/2014/main" id="{B71DA8F2-CF17-4EB0-8C78-B0CC317486A3}"/>
              </a:ext>
            </a:extLst>
          </p:cNvPr>
          <p:cNvSpPr txBox="1"/>
          <p:nvPr/>
        </p:nvSpPr>
        <p:spPr>
          <a:xfrm>
            <a:off x="8048759" y="4580813"/>
            <a:ext cx="842218"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Global scale</a:t>
            </a:r>
          </a:p>
        </p:txBody>
      </p:sp>
      <p:sp>
        <p:nvSpPr>
          <p:cNvPr id="297" name="TextBox 296">
            <a:extLst>
              <a:ext uri="{FF2B5EF4-FFF2-40B4-BE49-F238E27FC236}">
                <a16:creationId xmlns:a16="http://schemas.microsoft.com/office/drawing/2014/main" id="{0C1DDE4D-4FC0-4E27-8FC2-3CBF3449B745}"/>
              </a:ext>
            </a:extLst>
          </p:cNvPr>
          <p:cNvSpPr txBox="1"/>
          <p:nvPr/>
        </p:nvSpPr>
        <p:spPr>
          <a:xfrm>
            <a:off x="9917226" y="4580813"/>
            <a:ext cx="868932"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Active</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Directory</a:t>
            </a:r>
          </a:p>
        </p:txBody>
      </p:sp>
      <p:sp>
        <p:nvSpPr>
          <p:cNvPr id="298" name="TextBox 297">
            <a:extLst>
              <a:ext uri="{FF2B5EF4-FFF2-40B4-BE49-F238E27FC236}">
                <a16:creationId xmlns:a16="http://schemas.microsoft.com/office/drawing/2014/main" id="{3817C206-E53A-4A1C-BC28-E85EA7460A01}"/>
              </a:ext>
            </a:extLst>
          </p:cNvPr>
          <p:cNvSpPr txBox="1"/>
          <p:nvPr/>
        </p:nvSpPr>
        <p:spPr>
          <a:xfrm>
            <a:off x="8934288" y="4580813"/>
            <a:ext cx="840645"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Corporate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connectivity</a:t>
            </a:r>
          </a:p>
        </p:txBody>
      </p:sp>
      <p:grpSp>
        <p:nvGrpSpPr>
          <p:cNvPr id="299" name="Group 298">
            <a:extLst>
              <a:ext uri="{FF2B5EF4-FFF2-40B4-BE49-F238E27FC236}">
                <a16:creationId xmlns:a16="http://schemas.microsoft.com/office/drawing/2014/main" id="{7FB9D6A8-7C74-411B-8936-3DFDA432DFA5}"/>
              </a:ext>
            </a:extLst>
          </p:cNvPr>
          <p:cNvGrpSpPr/>
          <p:nvPr/>
        </p:nvGrpSpPr>
        <p:grpSpPr>
          <a:xfrm>
            <a:off x="9160528" y="4043711"/>
            <a:ext cx="433746" cy="502536"/>
            <a:chOff x="5394326" y="4936834"/>
            <a:chExt cx="720725" cy="835025"/>
          </a:xfrm>
          <a:solidFill>
            <a:srgbClr val="FFFFFF"/>
          </a:solidFill>
        </p:grpSpPr>
        <p:sp>
          <p:nvSpPr>
            <p:cNvPr id="300" name="Freeform 17">
              <a:extLst>
                <a:ext uri="{FF2B5EF4-FFF2-40B4-BE49-F238E27FC236}">
                  <a16:creationId xmlns:a16="http://schemas.microsoft.com/office/drawing/2014/main" id="{D29395FF-4107-4F4B-ACEE-426022FD6194}"/>
                </a:ext>
              </a:extLst>
            </p:cNvPr>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18">
              <a:extLst>
                <a:ext uri="{FF2B5EF4-FFF2-40B4-BE49-F238E27FC236}">
                  <a16:creationId xmlns:a16="http://schemas.microsoft.com/office/drawing/2014/main" id="{7EA34674-1047-49CB-9321-FCD3CFA7E10C}"/>
                </a:ext>
              </a:extLst>
            </p:cNvPr>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5" name="TextBox 104">
            <a:extLst>
              <a:ext uri="{FF2B5EF4-FFF2-40B4-BE49-F238E27FC236}">
                <a16:creationId xmlns:a16="http://schemas.microsoft.com/office/drawing/2014/main" id="{8CF1C407-8E37-443F-B300-B196B6E86D13}"/>
              </a:ext>
            </a:extLst>
          </p:cNvPr>
          <p:cNvSpPr txBox="1"/>
          <p:nvPr/>
        </p:nvSpPr>
        <p:spPr>
          <a:xfrm>
            <a:off x="11041725" y="4580813"/>
            <a:ext cx="592350"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Private </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registry</a:t>
            </a:r>
          </a:p>
        </p:txBody>
      </p:sp>
      <p:grpSp>
        <p:nvGrpSpPr>
          <p:cNvPr id="106" name="Group 105">
            <a:extLst>
              <a:ext uri="{FF2B5EF4-FFF2-40B4-BE49-F238E27FC236}">
                <a16:creationId xmlns:a16="http://schemas.microsoft.com/office/drawing/2014/main" id="{8B8CC30C-2E2F-413A-87F6-3F23EA0860CB}"/>
              </a:ext>
            </a:extLst>
          </p:cNvPr>
          <p:cNvGrpSpPr>
            <a:grpSpLocks noChangeAspect="1"/>
          </p:cNvGrpSpPr>
          <p:nvPr/>
        </p:nvGrpSpPr>
        <p:grpSpPr>
          <a:xfrm>
            <a:off x="11116052" y="3963571"/>
            <a:ext cx="413196" cy="582676"/>
            <a:chOff x="6624638" y="3833813"/>
            <a:chExt cx="468312" cy="660400"/>
          </a:xfrm>
          <a:solidFill>
            <a:schemeClr val="bg1"/>
          </a:solidFill>
        </p:grpSpPr>
        <p:sp>
          <p:nvSpPr>
            <p:cNvPr id="108" name="Freeform 100">
              <a:extLst>
                <a:ext uri="{FF2B5EF4-FFF2-40B4-BE49-F238E27FC236}">
                  <a16:creationId xmlns:a16="http://schemas.microsoft.com/office/drawing/2014/main" id="{28C86E9D-E278-4993-AA2E-330728C02308}"/>
                </a:ext>
              </a:extLst>
            </p:cNvPr>
            <p:cNvSpPr>
              <a:spLocks/>
            </p:cNvSpPr>
            <p:nvPr/>
          </p:nvSpPr>
          <p:spPr bwMode="auto">
            <a:xfrm>
              <a:off x="6678613" y="3833813"/>
              <a:ext cx="358775" cy="254000"/>
            </a:xfrm>
            <a:custGeom>
              <a:avLst/>
              <a:gdLst>
                <a:gd name="T0" fmla="*/ 0 w 196"/>
                <a:gd name="T1" fmla="*/ 138 h 139"/>
                <a:gd name="T2" fmla="*/ 29 w 196"/>
                <a:gd name="T3" fmla="*/ 138 h 139"/>
                <a:gd name="T4" fmla="*/ 29 w 196"/>
                <a:gd name="T5" fmla="*/ 97 h 139"/>
                <a:gd name="T6" fmla="*/ 98 w 196"/>
                <a:gd name="T7" fmla="*/ 28 h 139"/>
                <a:gd name="T8" fmla="*/ 168 w 196"/>
                <a:gd name="T9" fmla="*/ 97 h 139"/>
                <a:gd name="T10" fmla="*/ 168 w 196"/>
                <a:gd name="T11" fmla="*/ 139 h 139"/>
                <a:gd name="T12" fmla="*/ 196 w 196"/>
                <a:gd name="T13" fmla="*/ 139 h 139"/>
                <a:gd name="T14" fmla="*/ 196 w 196"/>
                <a:gd name="T15" fmla="*/ 97 h 139"/>
                <a:gd name="T16" fmla="*/ 98 w 196"/>
                <a:gd name="T17" fmla="*/ 0 h 139"/>
                <a:gd name="T18" fmla="*/ 0 w 196"/>
                <a:gd name="T19" fmla="*/ 97 h 139"/>
                <a:gd name="T20" fmla="*/ 0 w 196"/>
                <a:gd name="T21"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39">
                  <a:moveTo>
                    <a:pt x="0" y="138"/>
                  </a:moveTo>
                  <a:cubicBezTo>
                    <a:pt x="29" y="138"/>
                    <a:pt x="29" y="138"/>
                    <a:pt x="29" y="138"/>
                  </a:cubicBezTo>
                  <a:cubicBezTo>
                    <a:pt x="29" y="97"/>
                    <a:pt x="29" y="97"/>
                    <a:pt x="29" y="97"/>
                  </a:cubicBezTo>
                  <a:cubicBezTo>
                    <a:pt x="29" y="59"/>
                    <a:pt x="60" y="28"/>
                    <a:pt x="98" y="28"/>
                  </a:cubicBezTo>
                  <a:cubicBezTo>
                    <a:pt x="136" y="28"/>
                    <a:pt x="168" y="59"/>
                    <a:pt x="168" y="97"/>
                  </a:cubicBezTo>
                  <a:cubicBezTo>
                    <a:pt x="168" y="139"/>
                    <a:pt x="168" y="139"/>
                    <a:pt x="168" y="139"/>
                  </a:cubicBezTo>
                  <a:cubicBezTo>
                    <a:pt x="196" y="139"/>
                    <a:pt x="196" y="139"/>
                    <a:pt x="196" y="139"/>
                  </a:cubicBezTo>
                  <a:cubicBezTo>
                    <a:pt x="196" y="97"/>
                    <a:pt x="196" y="97"/>
                    <a:pt x="196" y="97"/>
                  </a:cubicBezTo>
                  <a:cubicBezTo>
                    <a:pt x="196" y="44"/>
                    <a:pt x="152" y="0"/>
                    <a:pt x="98" y="0"/>
                  </a:cubicBezTo>
                  <a:cubicBezTo>
                    <a:pt x="44" y="0"/>
                    <a:pt x="0" y="44"/>
                    <a:pt x="0" y="97"/>
                  </a:cubicBez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01">
              <a:extLst>
                <a:ext uri="{FF2B5EF4-FFF2-40B4-BE49-F238E27FC236}">
                  <a16:creationId xmlns:a16="http://schemas.microsoft.com/office/drawing/2014/main" id="{CECE29E9-0BDD-4E86-A93A-31A77FB53F98}"/>
                </a:ext>
              </a:extLst>
            </p:cNvPr>
            <p:cNvSpPr>
              <a:spLocks noEditPoints="1"/>
            </p:cNvSpPr>
            <p:nvPr/>
          </p:nvSpPr>
          <p:spPr bwMode="auto">
            <a:xfrm>
              <a:off x="6624638" y="4119563"/>
              <a:ext cx="468312" cy="374650"/>
            </a:xfrm>
            <a:custGeom>
              <a:avLst/>
              <a:gdLst>
                <a:gd name="T0" fmla="*/ 235 w 255"/>
                <a:gd name="T1" fmla="*/ 0 h 204"/>
                <a:gd name="T2" fmla="*/ 20 w 255"/>
                <a:gd name="T3" fmla="*/ 0 h 204"/>
                <a:gd name="T4" fmla="*/ 0 w 255"/>
                <a:gd name="T5" fmla="*/ 20 h 204"/>
                <a:gd name="T6" fmla="*/ 0 w 255"/>
                <a:gd name="T7" fmla="*/ 184 h 204"/>
                <a:gd name="T8" fmla="*/ 20 w 255"/>
                <a:gd name="T9" fmla="*/ 204 h 204"/>
                <a:gd name="T10" fmla="*/ 235 w 255"/>
                <a:gd name="T11" fmla="*/ 204 h 204"/>
                <a:gd name="T12" fmla="*/ 255 w 255"/>
                <a:gd name="T13" fmla="*/ 184 h 204"/>
                <a:gd name="T14" fmla="*/ 255 w 255"/>
                <a:gd name="T15" fmla="*/ 20 h 204"/>
                <a:gd name="T16" fmla="*/ 235 w 255"/>
                <a:gd name="T17" fmla="*/ 0 h 204"/>
                <a:gd name="T18" fmla="*/ 242 w 255"/>
                <a:gd name="T19" fmla="*/ 184 h 204"/>
                <a:gd name="T20" fmla="*/ 234 w 255"/>
                <a:gd name="T21" fmla="*/ 192 h 204"/>
                <a:gd name="T22" fmla="*/ 226 w 255"/>
                <a:gd name="T23" fmla="*/ 192 h 204"/>
                <a:gd name="T24" fmla="*/ 212 w 255"/>
                <a:gd name="T25" fmla="*/ 184 h 204"/>
                <a:gd name="T26" fmla="*/ 201 w 255"/>
                <a:gd name="T27" fmla="*/ 181 h 204"/>
                <a:gd name="T28" fmla="*/ 53 w 255"/>
                <a:gd name="T29" fmla="*/ 181 h 204"/>
                <a:gd name="T30" fmla="*/ 42 w 255"/>
                <a:gd name="T31" fmla="*/ 184 h 204"/>
                <a:gd name="T32" fmla="*/ 28 w 255"/>
                <a:gd name="T33" fmla="*/ 192 h 204"/>
                <a:gd name="T34" fmla="*/ 20 w 255"/>
                <a:gd name="T35" fmla="*/ 192 h 204"/>
                <a:gd name="T36" fmla="*/ 12 w 255"/>
                <a:gd name="T37" fmla="*/ 184 h 204"/>
                <a:gd name="T38" fmla="*/ 12 w 255"/>
                <a:gd name="T39" fmla="*/ 183 h 204"/>
                <a:gd name="T40" fmla="*/ 35 w 255"/>
                <a:gd name="T41" fmla="*/ 170 h 204"/>
                <a:gd name="T42" fmla="*/ 53 w 255"/>
                <a:gd name="T43" fmla="*/ 166 h 204"/>
                <a:gd name="T44" fmla="*/ 201 w 255"/>
                <a:gd name="T45" fmla="*/ 166 h 204"/>
                <a:gd name="T46" fmla="*/ 220 w 255"/>
                <a:gd name="T47" fmla="*/ 170 h 204"/>
                <a:gd name="T48" fmla="*/ 242 w 255"/>
                <a:gd name="T49" fmla="*/ 183 h 204"/>
                <a:gd name="T50" fmla="*/ 242 w 255"/>
                <a:gd name="T51" fmla="*/ 184 h 204"/>
                <a:gd name="T52" fmla="*/ 107 w 255"/>
                <a:gd name="T53" fmla="*/ 89 h 204"/>
                <a:gd name="T54" fmla="*/ 127 w 255"/>
                <a:gd name="T55" fmla="*/ 69 h 204"/>
                <a:gd name="T56" fmla="*/ 147 w 255"/>
                <a:gd name="T57" fmla="*/ 89 h 204"/>
                <a:gd name="T58" fmla="*/ 136 w 255"/>
                <a:gd name="T59" fmla="*/ 107 h 204"/>
                <a:gd name="T60" fmla="*/ 136 w 255"/>
                <a:gd name="T61" fmla="*/ 135 h 204"/>
                <a:gd name="T62" fmla="*/ 118 w 255"/>
                <a:gd name="T63" fmla="*/ 135 h 204"/>
                <a:gd name="T64" fmla="*/ 118 w 255"/>
                <a:gd name="T65" fmla="*/ 107 h 204"/>
                <a:gd name="T66" fmla="*/ 107 w 255"/>
                <a:gd name="T67" fmla="*/ 89 h 204"/>
                <a:gd name="T68" fmla="*/ 242 w 255"/>
                <a:gd name="T69" fmla="*/ 21 h 204"/>
                <a:gd name="T70" fmla="*/ 220 w 255"/>
                <a:gd name="T71" fmla="*/ 34 h 204"/>
                <a:gd name="T72" fmla="*/ 201 w 255"/>
                <a:gd name="T73" fmla="*/ 39 h 204"/>
                <a:gd name="T74" fmla="*/ 201 w 255"/>
                <a:gd name="T75" fmla="*/ 39 h 204"/>
                <a:gd name="T76" fmla="*/ 53 w 255"/>
                <a:gd name="T77" fmla="*/ 39 h 204"/>
                <a:gd name="T78" fmla="*/ 35 w 255"/>
                <a:gd name="T79" fmla="*/ 34 h 204"/>
                <a:gd name="T80" fmla="*/ 12 w 255"/>
                <a:gd name="T81" fmla="*/ 21 h 204"/>
                <a:gd name="T82" fmla="*/ 12 w 255"/>
                <a:gd name="T83" fmla="*/ 21 h 204"/>
                <a:gd name="T84" fmla="*/ 20 w 255"/>
                <a:gd name="T85" fmla="*/ 13 h 204"/>
                <a:gd name="T86" fmla="*/ 28 w 255"/>
                <a:gd name="T87" fmla="*/ 13 h 204"/>
                <a:gd name="T88" fmla="*/ 42 w 255"/>
                <a:gd name="T89" fmla="*/ 20 h 204"/>
                <a:gd name="T90" fmla="*/ 53 w 255"/>
                <a:gd name="T91" fmla="*/ 23 h 204"/>
                <a:gd name="T92" fmla="*/ 201 w 255"/>
                <a:gd name="T93" fmla="*/ 23 h 204"/>
                <a:gd name="T94" fmla="*/ 212 w 255"/>
                <a:gd name="T95" fmla="*/ 20 h 204"/>
                <a:gd name="T96" fmla="*/ 226 w 255"/>
                <a:gd name="T97" fmla="*/ 13 h 204"/>
                <a:gd name="T98" fmla="*/ 234 w 255"/>
                <a:gd name="T99" fmla="*/ 13 h 204"/>
                <a:gd name="T100" fmla="*/ 242 w 255"/>
                <a:gd name="T101" fmla="*/ 2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204">
                  <a:moveTo>
                    <a:pt x="235" y="0"/>
                  </a:moveTo>
                  <a:cubicBezTo>
                    <a:pt x="20" y="0"/>
                    <a:pt x="20" y="0"/>
                    <a:pt x="20" y="0"/>
                  </a:cubicBezTo>
                  <a:cubicBezTo>
                    <a:pt x="9" y="0"/>
                    <a:pt x="0" y="9"/>
                    <a:pt x="0" y="20"/>
                  </a:cubicBezTo>
                  <a:cubicBezTo>
                    <a:pt x="0" y="184"/>
                    <a:pt x="0" y="184"/>
                    <a:pt x="0" y="184"/>
                  </a:cubicBezTo>
                  <a:cubicBezTo>
                    <a:pt x="0" y="195"/>
                    <a:pt x="9" y="204"/>
                    <a:pt x="20" y="204"/>
                  </a:cubicBezTo>
                  <a:cubicBezTo>
                    <a:pt x="235" y="204"/>
                    <a:pt x="235" y="204"/>
                    <a:pt x="235" y="204"/>
                  </a:cubicBezTo>
                  <a:cubicBezTo>
                    <a:pt x="246" y="204"/>
                    <a:pt x="255" y="195"/>
                    <a:pt x="255" y="184"/>
                  </a:cubicBezTo>
                  <a:cubicBezTo>
                    <a:pt x="255" y="20"/>
                    <a:pt x="255" y="20"/>
                    <a:pt x="255" y="20"/>
                  </a:cubicBezTo>
                  <a:cubicBezTo>
                    <a:pt x="255" y="9"/>
                    <a:pt x="246" y="0"/>
                    <a:pt x="235" y="0"/>
                  </a:cubicBezTo>
                  <a:close/>
                  <a:moveTo>
                    <a:pt x="242" y="184"/>
                  </a:moveTo>
                  <a:cubicBezTo>
                    <a:pt x="242" y="188"/>
                    <a:pt x="239" y="192"/>
                    <a:pt x="234" y="192"/>
                  </a:cubicBezTo>
                  <a:cubicBezTo>
                    <a:pt x="226" y="192"/>
                    <a:pt x="226" y="192"/>
                    <a:pt x="226" y="192"/>
                  </a:cubicBezTo>
                  <a:cubicBezTo>
                    <a:pt x="212" y="184"/>
                    <a:pt x="212" y="184"/>
                    <a:pt x="212" y="184"/>
                  </a:cubicBezTo>
                  <a:cubicBezTo>
                    <a:pt x="210" y="182"/>
                    <a:pt x="204" y="181"/>
                    <a:pt x="201" y="181"/>
                  </a:cubicBezTo>
                  <a:cubicBezTo>
                    <a:pt x="53" y="181"/>
                    <a:pt x="53" y="181"/>
                    <a:pt x="53" y="181"/>
                  </a:cubicBezTo>
                  <a:cubicBezTo>
                    <a:pt x="50" y="181"/>
                    <a:pt x="44" y="182"/>
                    <a:pt x="42" y="184"/>
                  </a:cubicBezTo>
                  <a:cubicBezTo>
                    <a:pt x="28" y="192"/>
                    <a:pt x="28" y="192"/>
                    <a:pt x="28" y="192"/>
                  </a:cubicBezTo>
                  <a:cubicBezTo>
                    <a:pt x="20" y="192"/>
                    <a:pt x="20" y="192"/>
                    <a:pt x="20" y="192"/>
                  </a:cubicBezTo>
                  <a:cubicBezTo>
                    <a:pt x="15" y="192"/>
                    <a:pt x="12" y="188"/>
                    <a:pt x="12" y="184"/>
                  </a:cubicBezTo>
                  <a:cubicBezTo>
                    <a:pt x="12" y="183"/>
                    <a:pt x="12" y="183"/>
                    <a:pt x="12" y="183"/>
                  </a:cubicBezTo>
                  <a:cubicBezTo>
                    <a:pt x="35" y="170"/>
                    <a:pt x="35" y="170"/>
                    <a:pt x="35" y="170"/>
                  </a:cubicBezTo>
                  <a:cubicBezTo>
                    <a:pt x="40" y="168"/>
                    <a:pt x="47" y="166"/>
                    <a:pt x="53" y="166"/>
                  </a:cubicBezTo>
                  <a:cubicBezTo>
                    <a:pt x="201" y="166"/>
                    <a:pt x="201" y="166"/>
                    <a:pt x="201" y="166"/>
                  </a:cubicBezTo>
                  <a:cubicBezTo>
                    <a:pt x="207" y="166"/>
                    <a:pt x="214" y="167"/>
                    <a:pt x="220" y="170"/>
                  </a:cubicBezTo>
                  <a:cubicBezTo>
                    <a:pt x="242" y="183"/>
                    <a:pt x="242" y="183"/>
                    <a:pt x="242" y="183"/>
                  </a:cubicBezTo>
                  <a:lnTo>
                    <a:pt x="242" y="184"/>
                  </a:lnTo>
                  <a:close/>
                  <a:moveTo>
                    <a:pt x="107" y="89"/>
                  </a:moveTo>
                  <a:cubicBezTo>
                    <a:pt x="107" y="78"/>
                    <a:pt x="116" y="69"/>
                    <a:pt x="127" y="69"/>
                  </a:cubicBezTo>
                  <a:cubicBezTo>
                    <a:pt x="138" y="69"/>
                    <a:pt x="147" y="78"/>
                    <a:pt x="147" y="89"/>
                  </a:cubicBezTo>
                  <a:cubicBezTo>
                    <a:pt x="147" y="97"/>
                    <a:pt x="143" y="104"/>
                    <a:pt x="136" y="107"/>
                  </a:cubicBezTo>
                  <a:cubicBezTo>
                    <a:pt x="136" y="135"/>
                    <a:pt x="136" y="135"/>
                    <a:pt x="136" y="135"/>
                  </a:cubicBezTo>
                  <a:cubicBezTo>
                    <a:pt x="118" y="135"/>
                    <a:pt x="118" y="135"/>
                    <a:pt x="118" y="135"/>
                  </a:cubicBezTo>
                  <a:cubicBezTo>
                    <a:pt x="118" y="107"/>
                    <a:pt x="118" y="107"/>
                    <a:pt x="118" y="107"/>
                  </a:cubicBezTo>
                  <a:cubicBezTo>
                    <a:pt x="111" y="104"/>
                    <a:pt x="107" y="97"/>
                    <a:pt x="107" y="89"/>
                  </a:cubicBezTo>
                  <a:close/>
                  <a:moveTo>
                    <a:pt x="242" y="21"/>
                  </a:moveTo>
                  <a:cubicBezTo>
                    <a:pt x="220" y="34"/>
                    <a:pt x="220" y="34"/>
                    <a:pt x="220" y="34"/>
                  </a:cubicBezTo>
                  <a:cubicBezTo>
                    <a:pt x="214" y="37"/>
                    <a:pt x="207" y="38"/>
                    <a:pt x="201" y="39"/>
                  </a:cubicBezTo>
                  <a:cubicBezTo>
                    <a:pt x="201" y="39"/>
                    <a:pt x="201" y="39"/>
                    <a:pt x="201" y="39"/>
                  </a:cubicBezTo>
                  <a:cubicBezTo>
                    <a:pt x="53" y="39"/>
                    <a:pt x="53" y="39"/>
                    <a:pt x="53" y="39"/>
                  </a:cubicBezTo>
                  <a:cubicBezTo>
                    <a:pt x="47" y="38"/>
                    <a:pt x="40" y="37"/>
                    <a:pt x="35" y="34"/>
                  </a:cubicBezTo>
                  <a:cubicBezTo>
                    <a:pt x="12" y="21"/>
                    <a:pt x="12" y="21"/>
                    <a:pt x="12" y="21"/>
                  </a:cubicBezTo>
                  <a:cubicBezTo>
                    <a:pt x="12" y="21"/>
                    <a:pt x="12" y="21"/>
                    <a:pt x="12" y="21"/>
                  </a:cubicBezTo>
                  <a:cubicBezTo>
                    <a:pt x="12" y="16"/>
                    <a:pt x="15" y="13"/>
                    <a:pt x="20" y="13"/>
                  </a:cubicBezTo>
                  <a:cubicBezTo>
                    <a:pt x="28" y="13"/>
                    <a:pt x="28" y="13"/>
                    <a:pt x="28" y="13"/>
                  </a:cubicBezTo>
                  <a:cubicBezTo>
                    <a:pt x="42" y="20"/>
                    <a:pt x="42" y="20"/>
                    <a:pt x="42" y="20"/>
                  </a:cubicBezTo>
                  <a:cubicBezTo>
                    <a:pt x="44" y="22"/>
                    <a:pt x="50" y="23"/>
                    <a:pt x="53" y="23"/>
                  </a:cubicBezTo>
                  <a:cubicBezTo>
                    <a:pt x="201" y="23"/>
                    <a:pt x="201" y="23"/>
                    <a:pt x="201" y="23"/>
                  </a:cubicBezTo>
                  <a:cubicBezTo>
                    <a:pt x="204" y="23"/>
                    <a:pt x="210" y="22"/>
                    <a:pt x="212" y="20"/>
                  </a:cubicBezTo>
                  <a:cubicBezTo>
                    <a:pt x="226" y="13"/>
                    <a:pt x="226" y="13"/>
                    <a:pt x="226" y="13"/>
                  </a:cubicBezTo>
                  <a:cubicBezTo>
                    <a:pt x="234" y="13"/>
                    <a:pt x="234" y="13"/>
                    <a:pt x="234" y="13"/>
                  </a:cubicBezTo>
                  <a:cubicBezTo>
                    <a:pt x="239" y="13"/>
                    <a:pt x="242" y="16"/>
                    <a:pt x="24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12" name="TextBox 111">
            <a:extLst>
              <a:ext uri="{FF2B5EF4-FFF2-40B4-BE49-F238E27FC236}">
                <a16:creationId xmlns:a16="http://schemas.microsoft.com/office/drawing/2014/main" id="{8164F858-50A4-4C29-8BAE-548733F8AB17}"/>
              </a:ext>
            </a:extLst>
          </p:cNvPr>
          <p:cNvSpPr txBox="1"/>
          <p:nvPr/>
        </p:nvSpPr>
        <p:spPr>
          <a:xfrm>
            <a:off x="9869682" y="2975605"/>
            <a:ext cx="1066959" cy="360291"/>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SSH into container</a:t>
            </a:r>
          </a:p>
        </p:txBody>
      </p:sp>
      <p:grpSp>
        <p:nvGrpSpPr>
          <p:cNvPr id="114" name="Group 113">
            <a:extLst>
              <a:ext uri="{FF2B5EF4-FFF2-40B4-BE49-F238E27FC236}">
                <a16:creationId xmlns:a16="http://schemas.microsoft.com/office/drawing/2014/main" id="{B6883193-4CF8-4CE1-9219-75A8256ECAC0}"/>
              </a:ext>
            </a:extLst>
          </p:cNvPr>
          <p:cNvGrpSpPr/>
          <p:nvPr/>
        </p:nvGrpSpPr>
        <p:grpSpPr>
          <a:xfrm>
            <a:off x="10144118" y="2406347"/>
            <a:ext cx="518088" cy="552085"/>
            <a:chOff x="-2359025" y="1384300"/>
            <a:chExt cx="2322512" cy="2474913"/>
          </a:xfrm>
          <a:solidFill>
            <a:schemeClr val="bg1"/>
          </a:solidFill>
        </p:grpSpPr>
        <p:sp>
          <p:nvSpPr>
            <p:cNvPr id="115" name="Freeform 11">
              <a:extLst>
                <a:ext uri="{FF2B5EF4-FFF2-40B4-BE49-F238E27FC236}">
                  <a16:creationId xmlns:a16="http://schemas.microsoft.com/office/drawing/2014/main" id="{07D6BC54-7E19-4A9A-A288-19FCF42D2617}"/>
                </a:ext>
              </a:extLst>
            </p:cNvPr>
            <p:cNvSpPr>
              <a:spLocks/>
            </p:cNvSpPr>
            <p:nvPr/>
          </p:nvSpPr>
          <p:spPr bwMode="auto">
            <a:xfrm>
              <a:off x="-2359025" y="3090863"/>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1"/>
                    <a:pt x="117" y="204"/>
                    <a:pt x="308" y="204"/>
                  </a:cubicBezTo>
                  <a:cubicBezTo>
                    <a:pt x="499" y="204"/>
                    <a:pt x="616" y="161"/>
                    <a:pt x="616" y="131"/>
                  </a:cubicBezTo>
                  <a:cubicBezTo>
                    <a:pt x="616" y="0"/>
                    <a:pt x="616" y="0"/>
                    <a:pt x="616" y="0"/>
                  </a:cubicBezTo>
                  <a:cubicBezTo>
                    <a:pt x="564" y="38"/>
                    <a:pt x="436" y="58"/>
                    <a:pt x="308" y="58"/>
                  </a:cubicBezTo>
                  <a:cubicBezTo>
                    <a:pt x="181" y="58"/>
                    <a:pt x="52" y="38"/>
                    <a:pt x="0"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2">
              <a:extLst>
                <a:ext uri="{FF2B5EF4-FFF2-40B4-BE49-F238E27FC236}">
                  <a16:creationId xmlns:a16="http://schemas.microsoft.com/office/drawing/2014/main" id="{B8C1820D-A8BE-49BF-9A0D-DEF20C8E67F2}"/>
                </a:ext>
              </a:extLst>
            </p:cNvPr>
            <p:cNvSpPr>
              <a:spLocks/>
            </p:cNvSpPr>
            <p:nvPr/>
          </p:nvSpPr>
          <p:spPr bwMode="auto">
            <a:xfrm>
              <a:off x="-2359025" y="2470150"/>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2"/>
                    <a:pt x="117" y="204"/>
                    <a:pt x="308" y="204"/>
                  </a:cubicBezTo>
                  <a:cubicBezTo>
                    <a:pt x="499" y="204"/>
                    <a:pt x="616" y="162"/>
                    <a:pt x="616" y="131"/>
                  </a:cubicBezTo>
                  <a:cubicBezTo>
                    <a:pt x="616" y="0"/>
                    <a:pt x="616" y="0"/>
                    <a:pt x="616" y="0"/>
                  </a:cubicBezTo>
                  <a:cubicBezTo>
                    <a:pt x="564" y="38"/>
                    <a:pt x="436" y="58"/>
                    <a:pt x="308" y="58"/>
                  </a:cubicBezTo>
                  <a:cubicBezTo>
                    <a:pt x="181" y="58"/>
                    <a:pt x="52" y="38"/>
                    <a:pt x="0"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13">
              <a:extLst>
                <a:ext uri="{FF2B5EF4-FFF2-40B4-BE49-F238E27FC236}">
                  <a16:creationId xmlns:a16="http://schemas.microsoft.com/office/drawing/2014/main" id="{D3C054C9-03B3-4A31-A36D-8C01138424AF}"/>
                </a:ext>
              </a:extLst>
            </p:cNvPr>
            <p:cNvSpPr>
              <a:spLocks/>
            </p:cNvSpPr>
            <p:nvPr/>
          </p:nvSpPr>
          <p:spPr bwMode="auto">
            <a:xfrm>
              <a:off x="-2359025" y="1847850"/>
              <a:ext cx="2322512" cy="773113"/>
            </a:xfrm>
            <a:custGeom>
              <a:avLst/>
              <a:gdLst>
                <a:gd name="T0" fmla="*/ 0 w 616"/>
                <a:gd name="T1" fmla="*/ 0 h 205"/>
                <a:gd name="T2" fmla="*/ 0 w 616"/>
                <a:gd name="T3" fmla="*/ 132 h 205"/>
                <a:gd name="T4" fmla="*/ 308 w 616"/>
                <a:gd name="T5" fmla="*/ 205 h 205"/>
                <a:gd name="T6" fmla="*/ 616 w 616"/>
                <a:gd name="T7" fmla="*/ 132 h 205"/>
                <a:gd name="T8" fmla="*/ 616 w 616"/>
                <a:gd name="T9" fmla="*/ 0 h 205"/>
                <a:gd name="T10" fmla="*/ 308 w 616"/>
                <a:gd name="T11" fmla="*/ 59 h 205"/>
                <a:gd name="T12" fmla="*/ 0 w 616"/>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616" h="205">
                  <a:moveTo>
                    <a:pt x="0" y="0"/>
                  </a:moveTo>
                  <a:cubicBezTo>
                    <a:pt x="0" y="132"/>
                    <a:pt x="0" y="132"/>
                    <a:pt x="0" y="132"/>
                  </a:cubicBezTo>
                  <a:cubicBezTo>
                    <a:pt x="0" y="162"/>
                    <a:pt x="117" y="205"/>
                    <a:pt x="308" y="205"/>
                  </a:cubicBezTo>
                  <a:cubicBezTo>
                    <a:pt x="499" y="205"/>
                    <a:pt x="616" y="162"/>
                    <a:pt x="616" y="132"/>
                  </a:cubicBezTo>
                  <a:cubicBezTo>
                    <a:pt x="616" y="0"/>
                    <a:pt x="616" y="0"/>
                    <a:pt x="616" y="0"/>
                  </a:cubicBezTo>
                  <a:cubicBezTo>
                    <a:pt x="564" y="39"/>
                    <a:pt x="436" y="59"/>
                    <a:pt x="308" y="59"/>
                  </a:cubicBezTo>
                  <a:cubicBezTo>
                    <a:pt x="181" y="59"/>
                    <a:pt x="52" y="39"/>
                    <a:pt x="0"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14">
              <a:extLst>
                <a:ext uri="{FF2B5EF4-FFF2-40B4-BE49-F238E27FC236}">
                  <a16:creationId xmlns:a16="http://schemas.microsoft.com/office/drawing/2014/main" id="{822EF5DC-46AE-48BF-B705-80BE72DCDEF3}"/>
                </a:ext>
              </a:extLst>
            </p:cNvPr>
            <p:cNvSpPr>
              <a:spLocks noEditPoints="1"/>
            </p:cNvSpPr>
            <p:nvPr/>
          </p:nvSpPr>
          <p:spPr bwMode="auto">
            <a:xfrm>
              <a:off x="-2359025" y="1384300"/>
              <a:ext cx="2317750" cy="617538"/>
            </a:xfrm>
            <a:custGeom>
              <a:avLst/>
              <a:gdLst>
                <a:gd name="T0" fmla="*/ 308 w 615"/>
                <a:gd name="T1" fmla="*/ 0 h 164"/>
                <a:gd name="T2" fmla="*/ 0 w 615"/>
                <a:gd name="T3" fmla="*/ 82 h 164"/>
                <a:gd name="T4" fmla="*/ 308 w 615"/>
                <a:gd name="T5" fmla="*/ 164 h 164"/>
                <a:gd name="T6" fmla="*/ 615 w 615"/>
                <a:gd name="T7" fmla="*/ 82 h 164"/>
                <a:gd name="T8" fmla="*/ 308 w 615"/>
                <a:gd name="T9" fmla="*/ 0 h 164"/>
                <a:gd name="T10" fmla="*/ 308 w 615"/>
                <a:gd name="T11" fmla="*/ 114 h 164"/>
                <a:gd name="T12" fmla="*/ 120 w 615"/>
                <a:gd name="T13" fmla="*/ 83 h 164"/>
                <a:gd name="T14" fmla="*/ 308 w 615"/>
                <a:gd name="T15" fmla="*/ 52 h 164"/>
                <a:gd name="T16" fmla="*/ 495 w 615"/>
                <a:gd name="T17" fmla="*/ 83 h 164"/>
                <a:gd name="T18" fmla="*/ 308 w 615"/>
                <a:gd name="T1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5" h="164">
                  <a:moveTo>
                    <a:pt x="308" y="0"/>
                  </a:moveTo>
                  <a:cubicBezTo>
                    <a:pt x="138" y="0"/>
                    <a:pt x="0" y="37"/>
                    <a:pt x="0" y="82"/>
                  </a:cubicBezTo>
                  <a:cubicBezTo>
                    <a:pt x="0" y="127"/>
                    <a:pt x="138" y="164"/>
                    <a:pt x="308" y="164"/>
                  </a:cubicBezTo>
                  <a:cubicBezTo>
                    <a:pt x="478" y="164"/>
                    <a:pt x="615" y="127"/>
                    <a:pt x="615" y="82"/>
                  </a:cubicBezTo>
                  <a:cubicBezTo>
                    <a:pt x="615" y="37"/>
                    <a:pt x="478" y="0"/>
                    <a:pt x="308" y="0"/>
                  </a:cubicBezTo>
                  <a:close/>
                  <a:moveTo>
                    <a:pt x="308" y="114"/>
                  </a:moveTo>
                  <a:cubicBezTo>
                    <a:pt x="204" y="114"/>
                    <a:pt x="120" y="100"/>
                    <a:pt x="120" y="83"/>
                  </a:cubicBezTo>
                  <a:cubicBezTo>
                    <a:pt x="120" y="66"/>
                    <a:pt x="204" y="52"/>
                    <a:pt x="308" y="52"/>
                  </a:cubicBezTo>
                  <a:cubicBezTo>
                    <a:pt x="411" y="52"/>
                    <a:pt x="495" y="66"/>
                    <a:pt x="495" y="83"/>
                  </a:cubicBezTo>
                  <a:cubicBezTo>
                    <a:pt x="495" y="100"/>
                    <a:pt x="411" y="114"/>
                    <a:pt x="308" y="11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4F35029A-830F-49C3-B0C9-17F3F3078C1D}"/>
              </a:ext>
            </a:extLst>
          </p:cNvPr>
          <p:cNvGrpSpPr/>
          <p:nvPr/>
        </p:nvGrpSpPr>
        <p:grpSpPr>
          <a:xfrm>
            <a:off x="8645596" y="817689"/>
            <a:ext cx="560594" cy="609977"/>
            <a:chOff x="6863248" y="893080"/>
            <a:chExt cx="727323" cy="791393"/>
          </a:xfrm>
        </p:grpSpPr>
        <p:pic>
          <p:nvPicPr>
            <p:cNvPr id="6146" name="Picture 2" descr="Image result for docker icon white">
              <a:extLst>
                <a:ext uri="{FF2B5EF4-FFF2-40B4-BE49-F238E27FC236}">
                  <a16:creationId xmlns:a16="http://schemas.microsoft.com/office/drawing/2014/main" id="{08D7048A-9967-48F9-A1E0-A0610B3016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029"/>
            <a:stretch/>
          </p:blipFill>
          <p:spPr bwMode="auto">
            <a:xfrm>
              <a:off x="7175203" y="893080"/>
              <a:ext cx="415368" cy="262853"/>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121">
              <a:extLst>
                <a:ext uri="{FF2B5EF4-FFF2-40B4-BE49-F238E27FC236}">
                  <a16:creationId xmlns:a16="http://schemas.microsoft.com/office/drawing/2014/main" id="{FFC8C686-C838-491F-AA6A-EC8483285E12}"/>
                </a:ext>
              </a:extLst>
            </p:cNvPr>
            <p:cNvGrpSpPr>
              <a:grpSpLocks noChangeAspect="1"/>
            </p:cNvGrpSpPr>
            <p:nvPr/>
          </p:nvGrpSpPr>
          <p:grpSpPr>
            <a:xfrm>
              <a:off x="6863248" y="1063026"/>
              <a:ext cx="717140" cy="621447"/>
              <a:chOff x="6596640" y="681108"/>
              <a:chExt cx="1125281" cy="876566"/>
            </a:xfrm>
          </p:grpSpPr>
          <p:pic>
            <p:nvPicPr>
              <p:cNvPr id="124" name="Picture 123">
                <a:extLst>
                  <a:ext uri="{FF2B5EF4-FFF2-40B4-BE49-F238E27FC236}">
                    <a16:creationId xmlns:a16="http://schemas.microsoft.com/office/drawing/2014/main" id="{526404C3-9A98-4A6F-BB15-E953C2B7A81B}"/>
                  </a:ext>
                </a:extLst>
              </p:cNvPr>
              <p:cNvPicPr>
                <a:picLocks noChangeAspect="1"/>
              </p:cNvPicPr>
              <p:nvPr/>
            </p:nvPicPr>
            <p:blipFill>
              <a:blip r:embed="rId10">
                <a:biLevel thresh="25000"/>
              </a:blip>
              <a:stretch>
                <a:fillRect/>
              </a:stretch>
            </p:blipFill>
            <p:spPr>
              <a:xfrm>
                <a:off x="7156959" y="804575"/>
                <a:ext cx="564962" cy="561271"/>
              </a:xfrm>
              <a:prstGeom prst="rect">
                <a:avLst/>
              </a:prstGeom>
            </p:spPr>
          </p:pic>
          <p:pic>
            <p:nvPicPr>
              <p:cNvPr id="125" name="Picture 124">
                <a:extLst>
                  <a:ext uri="{FF2B5EF4-FFF2-40B4-BE49-F238E27FC236}">
                    <a16:creationId xmlns:a16="http://schemas.microsoft.com/office/drawing/2014/main" id="{5F2CA176-8D17-4D88-B2D1-56CBBB013A26}"/>
                  </a:ext>
                </a:extLst>
              </p:cNvPr>
              <p:cNvPicPr>
                <a:picLocks noChangeAspect="1"/>
              </p:cNvPicPr>
              <p:nvPr/>
            </p:nvPicPr>
            <p:blipFill>
              <a:blip r:embed="rId11">
                <a:biLevel thresh="25000"/>
              </a:blip>
              <a:stretch>
                <a:fillRect/>
              </a:stretch>
            </p:blipFill>
            <p:spPr>
              <a:xfrm>
                <a:off x="6596640" y="681108"/>
                <a:ext cx="509844" cy="506511"/>
              </a:xfrm>
              <a:prstGeom prst="rect">
                <a:avLst/>
              </a:prstGeom>
            </p:spPr>
          </p:pic>
          <p:pic>
            <p:nvPicPr>
              <p:cNvPr id="126" name="Picture 125">
                <a:extLst>
                  <a:ext uri="{FF2B5EF4-FFF2-40B4-BE49-F238E27FC236}">
                    <a16:creationId xmlns:a16="http://schemas.microsoft.com/office/drawing/2014/main" id="{F412FC2B-9F30-4F54-A3ED-663C6AC4E14C}"/>
                  </a:ext>
                </a:extLst>
              </p:cNvPr>
              <p:cNvPicPr>
                <a:picLocks noChangeAspect="1"/>
              </p:cNvPicPr>
              <p:nvPr/>
            </p:nvPicPr>
            <p:blipFill>
              <a:blip r:embed="rId12">
                <a:biLevel thresh="25000"/>
              </a:blip>
              <a:stretch>
                <a:fillRect/>
              </a:stretch>
            </p:blipFill>
            <p:spPr>
              <a:xfrm>
                <a:off x="6842261" y="1023783"/>
                <a:ext cx="468505" cy="533891"/>
              </a:xfrm>
              <a:prstGeom prst="rect">
                <a:avLst/>
              </a:prstGeom>
            </p:spPr>
          </p:pic>
        </p:grpSp>
      </p:grpSp>
      <p:pic>
        <p:nvPicPr>
          <p:cNvPr id="111" name="Picture 110">
            <a:extLst>
              <a:ext uri="{FF2B5EF4-FFF2-40B4-BE49-F238E27FC236}">
                <a16:creationId xmlns:a16="http://schemas.microsoft.com/office/drawing/2014/main" id="{EB5914F8-E79F-4BF3-979C-DD77E66BFA72}"/>
              </a:ext>
            </a:extLst>
          </p:cNvPr>
          <p:cNvPicPr>
            <a:picLocks noChangeAspect="1"/>
          </p:cNvPicPr>
          <p:nvPr/>
        </p:nvPicPr>
        <p:blipFill>
          <a:blip r:embed="rId13"/>
          <a:stretch>
            <a:fillRect/>
          </a:stretch>
        </p:blipFill>
        <p:spPr>
          <a:xfrm>
            <a:off x="448212" y="1880335"/>
            <a:ext cx="3097331" cy="3097331"/>
          </a:xfrm>
          <a:prstGeom prst="rect">
            <a:avLst/>
          </a:prstGeom>
        </p:spPr>
      </p:pic>
      <p:grpSp>
        <p:nvGrpSpPr>
          <p:cNvPr id="102" name="Group 101">
            <a:extLst>
              <a:ext uri="{FF2B5EF4-FFF2-40B4-BE49-F238E27FC236}">
                <a16:creationId xmlns:a16="http://schemas.microsoft.com/office/drawing/2014/main" id="{8DBD24E9-4B1D-4810-A53C-A7A09F4D5F1A}"/>
              </a:ext>
            </a:extLst>
          </p:cNvPr>
          <p:cNvGrpSpPr>
            <a:grpSpLocks noChangeAspect="1"/>
          </p:cNvGrpSpPr>
          <p:nvPr/>
        </p:nvGrpSpPr>
        <p:grpSpPr>
          <a:xfrm>
            <a:off x="10128729" y="806524"/>
            <a:ext cx="456534" cy="550182"/>
            <a:chOff x="5480050" y="2681288"/>
            <a:chExt cx="1238250" cy="1492251"/>
          </a:xfrm>
          <a:solidFill>
            <a:schemeClr val="bg1"/>
          </a:solidFill>
        </p:grpSpPr>
        <p:sp>
          <p:nvSpPr>
            <p:cNvPr id="103" name="Freeform 35">
              <a:extLst>
                <a:ext uri="{FF2B5EF4-FFF2-40B4-BE49-F238E27FC236}">
                  <a16:creationId xmlns:a16="http://schemas.microsoft.com/office/drawing/2014/main" id="{4A8E6CA3-A59C-4EDB-9ADB-A8B538AB1256}"/>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103">
              <a:extLst>
                <a:ext uri="{FF2B5EF4-FFF2-40B4-BE49-F238E27FC236}">
                  <a16:creationId xmlns:a16="http://schemas.microsoft.com/office/drawing/2014/main" id="{77FC56F7-D32C-4432-AD63-A5F4997C7C17}"/>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a:extLst>
                <a:ext uri="{FF2B5EF4-FFF2-40B4-BE49-F238E27FC236}">
                  <a16:creationId xmlns:a16="http://schemas.microsoft.com/office/drawing/2014/main" id="{3D83AF84-0A96-4DAA-AF70-57E6BFC8A93F}"/>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39D59D97-8C5F-4C2D-8B85-3A43D86580EB}"/>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Rectangle 133">
              <a:extLst>
                <a:ext uri="{FF2B5EF4-FFF2-40B4-BE49-F238E27FC236}">
                  <a16:creationId xmlns:a16="http://schemas.microsoft.com/office/drawing/2014/main" id="{4303177A-322E-4907-9151-DBF19354F768}"/>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FB0D5B0F-4019-4A93-A06C-EBDE26E958F0}"/>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231A0D0-5BBD-4371-A7F3-B54EFFA20DEE}"/>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C4FE4FEB-6232-40B2-AA57-31EEFE934BC3}"/>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90888710-970D-4AD5-B111-445760B01F3A}"/>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Rectangle 145">
              <a:extLst>
                <a:ext uri="{FF2B5EF4-FFF2-40B4-BE49-F238E27FC236}">
                  <a16:creationId xmlns:a16="http://schemas.microsoft.com/office/drawing/2014/main" id="{70C155BF-3CC3-4EE8-BF9B-DFE2D3CA6C22}"/>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Rectangle 146">
              <a:extLst>
                <a:ext uri="{FF2B5EF4-FFF2-40B4-BE49-F238E27FC236}">
                  <a16:creationId xmlns:a16="http://schemas.microsoft.com/office/drawing/2014/main" id="{379D8FD6-C83F-421D-A51F-A91CA36C1C0D}"/>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Rectangle 147">
              <a:extLst>
                <a:ext uri="{FF2B5EF4-FFF2-40B4-BE49-F238E27FC236}">
                  <a16:creationId xmlns:a16="http://schemas.microsoft.com/office/drawing/2014/main" id="{1053B933-E51F-4918-AD93-C34CC93F4319}"/>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Rectangle 148">
              <a:extLst>
                <a:ext uri="{FF2B5EF4-FFF2-40B4-BE49-F238E27FC236}">
                  <a16:creationId xmlns:a16="http://schemas.microsoft.com/office/drawing/2014/main" id="{CA542056-D3D3-49AB-84A6-DD0CD3346E76}"/>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D03C81D2-D583-4B73-A712-3CBFC867D8A5}"/>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Rectangle 31">
              <a:extLst>
                <a:ext uri="{FF2B5EF4-FFF2-40B4-BE49-F238E27FC236}">
                  <a16:creationId xmlns:a16="http://schemas.microsoft.com/office/drawing/2014/main" id="{2A7C9F4C-1D71-40C9-BEBC-457607B30D11}"/>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Rectangle 32">
              <a:extLst>
                <a:ext uri="{FF2B5EF4-FFF2-40B4-BE49-F238E27FC236}">
                  <a16:creationId xmlns:a16="http://schemas.microsoft.com/office/drawing/2014/main" id="{E604AC36-43AF-4458-B708-7EA570AA9EF4}"/>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Rectangle 33">
              <a:extLst>
                <a:ext uri="{FF2B5EF4-FFF2-40B4-BE49-F238E27FC236}">
                  <a16:creationId xmlns:a16="http://schemas.microsoft.com/office/drawing/2014/main" id="{6BF8B52D-8BB4-44CA-AB78-EAC0B27238BA}"/>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Rectangle 34">
              <a:extLst>
                <a:ext uri="{FF2B5EF4-FFF2-40B4-BE49-F238E27FC236}">
                  <a16:creationId xmlns:a16="http://schemas.microsoft.com/office/drawing/2014/main" id="{F071CF0C-EBC2-4D5A-B801-E888955776E9}"/>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35">
              <a:extLst>
                <a:ext uri="{FF2B5EF4-FFF2-40B4-BE49-F238E27FC236}">
                  <a16:creationId xmlns:a16="http://schemas.microsoft.com/office/drawing/2014/main" id="{C6F25206-FDCA-4AE6-BEFD-58E16E662FB7}"/>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36">
              <a:extLst>
                <a:ext uri="{FF2B5EF4-FFF2-40B4-BE49-F238E27FC236}">
                  <a16:creationId xmlns:a16="http://schemas.microsoft.com/office/drawing/2014/main" id="{C33E63E5-A1F5-4240-AF49-797E31934FAF}"/>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58" name="Picture 157">
            <a:extLst>
              <a:ext uri="{FF2B5EF4-FFF2-40B4-BE49-F238E27FC236}">
                <a16:creationId xmlns:a16="http://schemas.microsoft.com/office/drawing/2014/main" id="{C2E8452F-3320-4BA7-8A11-C4847A9C5E36}"/>
              </a:ext>
            </a:extLst>
          </p:cNvPr>
          <p:cNvPicPr>
            <a:picLocks noChangeAspect="1"/>
          </p:cNvPicPr>
          <p:nvPr/>
        </p:nvPicPr>
        <p:blipFill>
          <a:blip r:embed="rId14"/>
          <a:stretch>
            <a:fillRect/>
          </a:stretch>
        </p:blipFill>
        <p:spPr>
          <a:xfrm>
            <a:off x="10093380" y="3997335"/>
            <a:ext cx="516624" cy="548912"/>
          </a:xfrm>
          <a:prstGeom prst="rect">
            <a:avLst/>
          </a:prstGeom>
        </p:spPr>
      </p:pic>
      <p:sp>
        <p:nvSpPr>
          <p:cNvPr id="99" name="Freeform 82"/>
          <p:cNvSpPr>
            <a:spLocks noChangeAspect="1" noEditPoints="1"/>
          </p:cNvSpPr>
          <p:nvPr/>
        </p:nvSpPr>
        <p:spPr bwMode="auto">
          <a:xfrm>
            <a:off x="7302316" y="2469431"/>
            <a:ext cx="523243" cy="448212"/>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95" name="Picture 2" descr="Image result for docker icon white">
            <a:extLst>
              <a:ext uri="{FF2B5EF4-FFF2-40B4-BE49-F238E27FC236}">
                <a16:creationId xmlns:a16="http://schemas.microsoft.com/office/drawing/2014/main" id="{1645E4E2-3245-480B-A588-F4B7E125055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1029"/>
          <a:stretch/>
        </p:blipFill>
        <p:spPr bwMode="auto">
          <a:xfrm>
            <a:off x="7174961" y="828875"/>
            <a:ext cx="652812" cy="413112"/>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980991C-874A-4357-9360-4DD83FB88F4C}"/>
              </a:ext>
            </a:extLst>
          </p:cNvPr>
          <p:cNvSpPr txBox="1"/>
          <p:nvPr/>
        </p:nvSpPr>
        <p:spPr>
          <a:xfrm>
            <a:off x="8404913" y="1564072"/>
            <a:ext cx="1097464" cy="224515"/>
          </a:xfrm>
          <a:prstGeom prst="rect">
            <a:avLst/>
          </a:prstGeom>
          <a:noFill/>
        </p:spPr>
        <p:txBody>
          <a:bodyPr wrap="square" lIns="87880" tIns="43940" rIns="87880" bIns="43940" rtlCol="0" anchor="t" anchorCtr="0">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CI/CD  </a:t>
            </a:r>
          </a:p>
        </p:txBody>
      </p:sp>
    </p:spTree>
    <p:extLst>
      <p:ext uri="{BB962C8B-B14F-4D97-AF65-F5344CB8AC3E}">
        <p14:creationId xmlns:p14="http://schemas.microsoft.com/office/powerpoint/2010/main" val="38332614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3BE7CF9-9960-434F-B240-87474084213F}"/>
              </a:ext>
            </a:extLst>
          </p:cNvPr>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marL="0" marR="0" lvl="0" indent="0" algn="ctr" defTabSz="89552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09A9D6EC-F03A-4C94-AFF7-81F14D651D25}"/>
              </a:ext>
            </a:extLst>
          </p:cNvPr>
          <p:cNvSpPr/>
          <p:nvPr/>
        </p:nvSpPr>
        <p:spPr>
          <a:xfrm>
            <a:off x="431462" y="5056873"/>
            <a:ext cx="3118969" cy="680328"/>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8E2C89E6-EE82-4E61-BB4F-4C6723CF9F0D}"/>
              </a:ext>
            </a:extLst>
          </p:cNvPr>
          <p:cNvSpPr/>
          <p:nvPr/>
        </p:nvSpPr>
        <p:spPr bwMode="auto">
          <a:xfrm>
            <a:off x="4169657" y="25679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89" name="Rectangle 88">
            <a:extLst>
              <a:ext uri="{FF2B5EF4-FFF2-40B4-BE49-F238E27FC236}">
                <a16:creationId xmlns:a16="http://schemas.microsoft.com/office/drawing/2014/main" id="{C1AB9377-5A00-41BB-99AC-95EBBF61234F}"/>
              </a:ext>
            </a:extLst>
          </p:cNvPr>
          <p:cNvSpPr/>
          <p:nvPr/>
        </p:nvSpPr>
        <p:spPr bwMode="auto">
          <a:xfrm>
            <a:off x="4155892" y="2438745"/>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0" name="Rectangle 89">
            <a:extLst>
              <a:ext uri="{FF2B5EF4-FFF2-40B4-BE49-F238E27FC236}">
                <a16:creationId xmlns:a16="http://schemas.microsoft.com/office/drawing/2014/main" id="{5A219F30-55BF-4987-A9D3-8E3C9E58BC4F}"/>
              </a:ext>
            </a:extLst>
          </p:cNvPr>
          <p:cNvSpPr/>
          <p:nvPr/>
        </p:nvSpPr>
        <p:spPr bwMode="auto">
          <a:xfrm>
            <a:off x="4155892" y="352972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132A2C92-E041-4F33-B9B2-5EA6C7D028F2}"/>
              </a:ext>
            </a:extLst>
          </p:cNvPr>
          <p:cNvSpPr/>
          <p:nvPr/>
        </p:nvSpPr>
        <p:spPr bwMode="auto">
          <a:xfrm>
            <a:off x="4155892" y="1347769"/>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2" name="TextBox 91">
            <a:extLst>
              <a:ext uri="{FF2B5EF4-FFF2-40B4-BE49-F238E27FC236}">
                <a16:creationId xmlns:a16="http://schemas.microsoft.com/office/drawing/2014/main" id="{EEED6A1B-99AF-4874-A136-4AFDDAAC4ECC}"/>
              </a:ext>
            </a:extLst>
          </p:cNvPr>
          <p:cNvSpPr txBox="1"/>
          <p:nvPr/>
        </p:nvSpPr>
        <p:spPr>
          <a:xfrm>
            <a:off x="4968583" y="2710041"/>
            <a:ext cx="1157886"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pic>
        <p:nvPicPr>
          <p:cNvPr id="93" name="Picture 92">
            <a:extLst>
              <a:ext uri="{FF2B5EF4-FFF2-40B4-BE49-F238E27FC236}">
                <a16:creationId xmlns:a16="http://schemas.microsoft.com/office/drawing/2014/main" id="{59585781-3CC1-4927-B1C0-A213DEA06336}"/>
              </a:ext>
            </a:extLst>
          </p:cNvPr>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94" name="TextBox 93">
            <a:extLst>
              <a:ext uri="{FF2B5EF4-FFF2-40B4-BE49-F238E27FC236}">
                <a16:creationId xmlns:a16="http://schemas.microsoft.com/office/drawing/2014/main" id="{6CC10017-0503-48C9-BF55-6E98750B7970}"/>
              </a:ext>
            </a:extLst>
          </p:cNvPr>
          <p:cNvSpPr txBox="1"/>
          <p:nvPr/>
        </p:nvSpPr>
        <p:spPr>
          <a:xfrm>
            <a:off x="4968583" y="1510443"/>
            <a:ext cx="1608723" cy="718231"/>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 </a:t>
            </a:r>
          </a:p>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29"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containers*</a:t>
            </a:r>
          </a:p>
        </p:txBody>
      </p:sp>
      <p:sp>
        <p:nvSpPr>
          <p:cNvPr id="95" name="TextBox 94">
            <a:extLst>
              <a:ext uri="{FF2B5EF4-FFF2-40B4-BE49-F238E27FC236}">
                <a16:creationId xmlns:a16="http://schemas.microsoft.com/office/drawing/2014/main" id="{FAA72B82-E538-4308-8574-2CFD3A8EEA38}"/>
              </a:ext>
            </a:extLst>
          </p:cNvPr>
          <p:cNvSpPr txBox="1"/>
          <p:nvPr/>
        </p:nvSpPr>
        <p:spPr>
          <a:xfrm>
            <a:off x="4968584" y="3801017"/>
            <a:ext cx="1480041"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sp>
        <p:nvSpPr>
          <p:cNvPr id="96" name="TextBox 95">
            <a:extLst>
              <a:ext uri="{FF2B5EF4-FFF2-40B4-BE49-F238E27FC236}">
                <a16:creationId xmlns:a16="http://schemas.microsoft.com/office/drawing/2014/main" id="{4052E73C-493D-48E7-BCF2-5D61003B7B8E}"/>
              </a:ext>
            </a:extLst>
          </p:cNvPr>
          <p:cNvSpPr txBox="1"/>
          <p:nvPr/>
        </p:nvSpPr>
        <p:spPr>
          <a:xfrm>
            <a:off x="4968583" y="530347"/>
            <a:ext cx="1272604"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pic>
        <p:nvPicPr>
          <p:cNvPr id="97" name="Picture 96">
            <a:extLst>
              <a:ext uri="{FF2B5EF4-FFF2-40B4-BE49-F238E27FC236}">
                <a16:creationId xmlns:a16="http://schemas.microsoft.com/office/drawing/2014/main" id="{8C4CCDAA-5914-4F7C-97E4-3201A650FB9F}"/>
              </a:ext>
            </a:extLst>
          </p:cNvPr>
          <p:cNvPicPr>
            <a:picLocks noChangeAspect="1"/>
          </p:cNvPicPr>
          <p:nvPr/>
        </p:nvPicPr>
        <p:blipFill>
          <a:blip r:embed="rId4"/>
          <a:stretch>
            <a:fillRect/>
          </a:stretch>
        </p:blipFill>
        <p:spPr>
          <a:xfrm>
            <a:off x="4316247" y="2650860"/>
            <a:ext cx="656166" cy="619486"/>
          </a:xfrm>
          <a:prstGeom prst="flowChartOffpageConnector">
            <a:avLst/>
          </a:prstGeom>
          <a:noFill/>
        </p:spPr>
      </p:pic>
      <p:pic>
        <p:nvPicPr>
          <p:cNvPr id="98" name="Picture 97">
            <a:extLst>
              <a:ext uri="{FF2B5EF4-FFF2-40B4-BE49-F238E27FC236}">
                <a16:creationId xmlns:a16="http://schemas.microsoft.com/office/drawing/2014/main" id="{F0E8B68B-25D9-44A3-9376-AF385E3317E9}"/>
              </a:ext>
            </a:extLst>
          </p:cNvPr>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grpSp>
        <p:nvGrpSpPr>
          <p:cNvPr id="99" name="Group 98">
            <a:extLst>
              <a:ext uri="{FF2B5EF4-FFF2-40B4-BE49-F238E27FC236}">
                <a16:creationId xmlns:a16="http://schemas.microsoft.com/office/drawing/2014/main" id="{5395B0E5-ABBF-4854-93BA-7C5A6F9945A5}"/>
              </a:ext>
            </a:extLst>
          </p:cNvPr>
          <p:cNvGrpSpPr/>
          <p:nvPr/>
        </p:nvGrpSpPr>
        <p:grpSpPr>
          <a:xfrm>
            <a:off x="4322517" y="1614600"/>
            <a:ext cx="683226" cy="510055"/>
            <a:chOff x="3009901" y="1612900"/>
            <a:chExt cx="2636837" cy="1968500"/>
          </a:xfrm>
          <a:solidFill>
            <a:schemeClr val="bg1"/>
          </a:solidFill>
        </p:grpSpPr>
        <p:sp>
          <p:nvSpPr>
            <p:cNvPr id="100" name="Freeform: Shape 99">
              <a:extLst>
                <a:ext uri="{FF2B5EF4-FFF2-40B4-BE49-F238E27FC236}">
                  <a16:creationId xmlns:a16="http://schemas.microsoft.com/office/drawing/2014/main" id="{22939E5E-41D9-478B-98D1-ADA0399775CB}"/>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18">
              <a:extLst>
                <a:ext uri="{FF2B5EF4-FFF2-40B4-BE49-F238E27FC236}">
                  <a16:creationId xmlns:a16="http://schemas.microsoft.com/office/drawing/2014/main" id="{5FFA8263-9CB4-4C29-BD35-FB92804ED597}"/>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5" name="Rectangle 104">
            <a:extLst>
              <a:ext uri="{FF2B5EF4-FFF2-40B4-BE49-F238E27FC236}">
                <a16:creationId xmlns:a16="http://schemas.microsoft.com/office/drawing/2014/main" id="{3A604002-8CDC-4D62-8651-8882AC4F4364}"/>
              </a:ext>
            </a:extLst>
          </p:cNvPr>
          <p:cNvSpPr/>
          <p:nvPr/>
        </p:nvSpPr>
        <p:spPr bwMode="auto">
          <a:xfrm>
            <a:off x="6433459" y="256791"/>
            <a:ext cx="5500608" cy="6308880"/>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07" name="TextBox 106">
            <a:extLst>
              <a:ext uri="{FF2B5EF4-FFF2-40B4-BE49-F238E27FC236}">
                <a16:creationId xmlns:a16="http://schemas.microsoft.com/office/drawing/2014/main" id="{008FCE9A-E558-4F94-A1AC-C59FA31D057B}"/>
              </a:ext>
            </a:extLst>
          </p:cNvPr>
          <p:cNvSpPr txBox="1"/>
          <p:nvPr/>
        </p:nvSpPr>
        <p:spPr>
          <a:xfrm>
            <a:off x="6576847" y="3568909"/>
            <a:ext cx="5167362" cy="1443374"/>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API consumption</a:t>
            </a:r>
          </a:p>
        </p:txBody>
      </p:sp>
      <p:sp>
        <p:nvSpPr>
          <p:cNvPr id="108" name="TextBox 107">
            <a:extLst>
              <a:ext uri="{FF2B5EF4-FFF2-40B4-BE49-F238E27FC236}">
                <a16:creationId xmlns:a16="http://schemas.microsoft.com/office/drawing/2014/main" id="{8E7BA24F-BB67-41EB-B6AD-EAA4C4D9366D}"/>
              </a:ext>
            </a:extLst>
          </p:cNvPr>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Authentication/access control</a:t>
            </a:r>
          </a:p>
        </p:txBody>
      </p:sp>
      <p:sp>
        <p:nvSpPr>
          <p:cNvPr id="110" name="TextBox 109">
            <a:extLst>
              <a:ext uri="{FF2B5EF4-FFF2-40B4-BE49-F238E27FC236}">
                <a16:creationId xmlns:a16="http://schemas.microsoft.com/office/drawing/2014/main" id="{E34C0A62-AC18-421B-A3CB-2A18EE7E93F8}"/>
              </a:ext>
            </a:extLst>
          </p:cNvPr>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API fundamentals</a:t>
            </a:r>
          </a:p>
        </p:txBody>
      </p:sp>
      <p:sp>
        <p:nvSpPr>
          <p:cNvPr id="115" name="TextBox 114">
            <a:extLst>
              <a:ext uri="{FF2B5EF4-FFF2-40B4-BE49-F238E27FC236}">
                <a16:creationId xmlns:a16="http://schemas.microsoft.com/office/drawing/2014/main" id="{62A740B6-F7FA-4835-8A67-3182E4426CC0}"/>
              </a:ext>
            </a:extLst>
          </p:cNvPr>
          <p:cNvSpPr txBox="1"/>
          <p:nvPr/>
        </p:nvSpPr>
        <p:spPr>
          <a:xfrm>
            <a:off x="6576847" y="5048770"/>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Integration with API management</a:t>
            </a:r>
          </a:p>
        </p:txBody>
      </p:sp>
      <p:sp>
        <p:nvSpPr>
          <p:cNvPr id="180" name="TextBox 179">
            <a:extLst>
              <a:ext uri="{FF2B5EF4-FFF2-40B4-BE49-F238E27FC236}">
                <a16:creationId xmlns:a16="http://schemas.microsoft.com/office/drawing/2014/main" id="{55A9B7A4-5402-4BA7-8623-2F0AF98A23DB}"/>
              </a:ext>
            </a:extLst>
          </p:cNvPr>
          <p:cNvSpPr txBox="1"/>
          <p:nvPr/>
        </p:nvSpPr>
        <p:spPr>
          <a:xfrm>
            <a:off x="6915902" y="1431079"/>
            <a:ext cx="947131" cy="360291"/>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Swagger </a:t>
            </a:r>
          </a:p>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API Metadata</a:t>
            </a:r>
          </a:p>
        </p:txBody>
      </p:sp>
      <p:sp>
        <p:nvSpPr>
          <p:cNvPr id="181" name="TextBox 180">
            <a:extLst>
              <a:ext uri="{FF2B5EF4-FFF2-40B4-BE49-F238E27FC236}">
                <a16:creationId xmlns:a16="http://schemas.microsoft.com/office/drawing/2014/main" id="{715E1152-17F1-45CE-9FBE-8FEE01A5B868}"/>
              </a:ext>
            </a:extLst>
          </p:cNvPr>
          <p:cNvSpPr txBox="1"/>
          <p:nvPr/>
        </p:nvSpPr>
        <p:spPr>
          <a:xfrm>
            <a:off x="8165379" y="1566855"/>
            <a:ext cx="1186375"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CORS enablement</a:t>
            </a:r>
          </a:p>
        </p:txBody>
      </p:sp>
      <p:sp>
        <p:nvSpPr>
          <p:cNvPr id="182" name="Freeform 13">
            <a:extLst>
              <a:ext uri="{FF2B5EF4-FFF2-40B4-BE49-F238E27FC236}">
                <a16:creationId xmlns:a16="http://schemas.microsoft.com/office/drawing/2014/main" id="{2758EF10-439B-4C1C-B10F-B1C4693621D4}"/>
              </a:ext>
            </a:extLst>
          </p:cNvPr>
          <p:cNvSpPr>
            <a:spLocks noEditPoints="1"/>
          </p:cNvSpPr>
          <p:nvPr/>
        </p:nvSpPr>
        <p:spPr bwMode="auto">
          <a:xfrm>
            <a:off x="8380661" y="935447"/>
            <a:ext cx="755811" cy="55355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 name="Freeform 5">
            <a:extLst>
              <a:ext uri="{FF2B5EF4-FFF2-40B4-BE49-F238E27FC236}">
                <a16:creationId xmlns:a16="http://schemas.microsoft.com/office/drawing/2014/main" id="{357A7F31-E930-453B-BDBA-1F763676188F}"/>
              </a:ext>
            </a:extLst>
          </p:cNvPr>
          <p:cNvSpPr>
            <a:spLocks noChangeAspect="1" noEditPoints="1"/>
          </p:cNvSpPr>
          <p:nvPr/>
        </p:nvSpPr>
        <p:spPr bwMode="auto">
          <a:xfrm>
            <a:off x="6983150" y="974768"/>
            <a:ext cx="771134" cy="439401"/>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TextBox 183">
            <a:extLst>
              <a:ext uri="{FF2B5EF4-FFF2-40B4-BE49-F238E27FC236}">
                <a16:creationId xmlns:a16="http://schemas.microsoft.com/office/drawing/2014/main" id="{D64D5E31-7F88-4082-BAAE-F8ED14599DD0}"/>
              </a:ext>
            </a:extLst>
          </p:cNvPr>
          <p:cNvSpPr txBox="1"/>
          <p:nvPr/>
        </p:nvSpPr>
        <p:spPr>
          <a:xfrm>
            <a:off x="6896890" y="3030298"/>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mn-cs"/>
              </a:rPr>
              <a:t>EasyAuth</a:t>
            </a:r>
            <a:endPar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sp>
        <p:nvSpPr>
          <p:cNvPr id="185" name="Freeform 9">
            <a:extLst>
              <a:ext uri="{FF2B5EF4-FFF2-40B4-BE49-F238E27FC236}">
                <a16:creationId xmlns:a16="http://schemas.microsoft.com/office/drawing/2014/main" id="{9A92A484-5EFC-4F47-A17B-19054A27C59E}"/>
              </a:ext>
            </a:extLst>
          </p:cNvPr>
          <p:cNvSpPr>
            <a:spLocks noChangeAspect="1" noEditPoints="1"/>
          </p:cNvSpPr>
          <p:nvPr/>
        </p:nvSpPr>
        <p:spPr bwMode="auto">
          <a:xfrm>
            <a:off x="6983781" y="2510794"/>
            <a:ext cx="773347" cy="456556"/>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86" name="Picture 185">
            <a:extLst>
              <a:ext uri="{FF2B5EF4-FFF2-40B4-BE49-F238E27FC236}">
                <a16:creationId xmlns:a16="http://schemas.microsoft.com/office/drawing/2014/main" id="{C949319C-42BB-4FE7-8EBF-3B24E353B39A}"/>
              </a:ext>
            </a:extLst>
          </p:cNvPr>
          <p:cNvPicPr>
            <a:picLocks noChangeAspect="1"/>
          </p:cNvPicPr>
          <p:nvPr/>
        </p:nvPicPr>
        <p:blipFill>
          <a:blip r:embed="rId6"/>
          <a:stretch>
            <a:fillRect/>
          </a:stretch>
        </p:blipFill>
        <p:spPr>
          <a:xfrm>
            <a:off x="8513214" y="2484172"/>
            <a:ext cx="516624" cy="548912"/>
          </a:xfrm>
          <a:prstGeom prst="rect">
            <a:avLst/>
          </a:prstGeom>
        </p:spPr>
      </p:pic>
      <p:sp>
        <p:nvSpPr>
          <p:cNvPr id="187" name="TextBox 186">
            <a:extLst>
              <a:ext uri="{FF2B5EF4-FFF2-40B4-BE49-F238E27FC236}">
                <a16:creationId xmlns:a16="http://schemas.microsoft.com/office/drawing/2014/main" id="{9DEB3912-EB07-492F-89A9-55F97E3B7719}"/>
              </a:ext>
            </a:extLst>
          </p:cNvPr>
          <p:cNvSpPr txBox="1"/>
          <p:nvPr/>
        </p:nvSpPr>
        <p:spPr>
          <a:xfrm>
            <a:off x="8263585" y="3024046"/>
            <a:ext cx="1078228" cy="360291"/>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Service Principle Authentication</a:t>
            </a:r>
          </a:p>
        </p:txBody>
      </p:sp>
      <p:sp>
        <p:nvSpPr>
          <p:cNvPr id="189" name="TextBox 188">
            <a:extLst>
              <a:ext uri="{FF2B5EF4-FFF2-40B4-BE49-F238E27FC236}">
                <a16:creationId xmlns:a16="http://schemas.microsoft.com/office/drawing/2014/main" id="{B8D230AA-9030-41EF-B7C0-249CB8E5BA83}"/>
              </a:ext>
            </a:extLst>
          </p:cNvPr>
          <p:cNvSpPr txBox="1"/>
          <p:nvPr/>
        </p:nvSpPr>
        <p:spPr>
          <a:xfrm>
            <a:off x="8234445" y="4692674"/>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Logic Apps</a:t>
            </a:r>
          </a:p>
        </p:txBody>
      </p:sp>
      <p:sp>
        <p:nvSpPr>
          <p:cNvPr id="190" name="TextBox 189">
            <a:extLst>
              <a:ext uri="{FF2B5EF4-FFF2-40B4-BE49-F238E27FC236}">
                <a16:creationId xmlns:a16="http://schemas.microsoft.com/office/drawing/2014/main" id="{2A10D7B3-26EA-48A7-84D9-292199F4D6F5}"/>
              </a:ext>
            </a:extLst>
          </p:cNvPr>
          <p:cNvSpPr txBox="1"/>
          <p:nvPr/>
        </p:nvSpPr>
        <p:spPr>
          <a:xfrm>
            <a:off x="6682456" y="4692674"/>
            <a:ext cx="1478258"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Client SDK Generation</a:t>
            </a:r>
          </a:p>
        </p:txBody>
      </p:sp>
      <p:pic>
        <p:nvPicPr>
          <p:cNvPr id="191" name="Picture 190">
            <a:extLst>
              <a:ext uri="{FF2B5EF4-FFF2-40B4-BE49-F238E27FC236}">
                <a16:creationId xmlns:a16="http://schemas.microsoft.com/office/drawing/2014/main" id="{05118B6D-D491-437E-A53E-ED8D0239CC90}"/>
              </a:ext>
            </a:extLst>
          </p:cNvPr>
          <p:cNvPicPr>
            <a:picLocks noChangeAspect="1"/>
          </p:cNvPicPr>
          <p:nvPr/>
        </p:nvPicPr>
        <p:blipFill>
          <a:blip r:embed="rId7">
            <a:biLevel thresh="25000"/>
          </a:blip>
          <a:stretch>
            <a:fillRect/>
          </a:stretch>
        </p:blipFill>
        <p:spPr>
          <a:xfrm>
            <a:off x="7104081" y="4018806"/>
            <a:ext cx="539184" cy="595887"/>
          </a:xfrm>
          <a:prstGeom prst="rect">
            <a:avLst/>
          </a:prstGeom>
        </p:spPr>
      </p:pic>
      <p:sp>
        <p:nvSpPr>
          <p:cNvPr id="192" name="TextBox 191">
            <a:extLst>
              <a:ext uri="{FF2B5EF4-FFF2-40B4-BE49-F238E27FC236}">
                <a16:creationId xmlns:a16="http://schemas.microsoft.com/office/drawing/2014/main" id="{D28F5DD4-D5C7-4838-8B7D-BD36B510ECFF}"/>
              </a:ext>
            </a:extLst>
          </p:cNvPr>
          <p:cNvSpPr txBox="1"/>
          <p:nvPr/>
        </p:nvSpPr>
        <p:spPr>
          <a:xfrm>
            <a:off x="9422801" y="4703026"/>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Power Apps</a:t>
            </a:r>
          </a:p>
        </p:txBody>
      </p:sp>
      <p:sp>
        <p:nvSpPr>
          <p:cNvPr id="193" name="TextBox 192">
            <a:extLst>
              <a:ext uri="{FF2B5EF4-FFF2-40B4-BE49-F238E27FC236}">
                <a16:creationId xmlns:a16="http://schemas.microsoft.com/office/drawing/2014/main" id="{93A7C4AA-ACC4-44E6-B17A-4AB16A98204C}"/>
              </a:ext>
            </a:extLst>
          </p:cNvPr>
          <p:cNvSpPr txBox="1"/>
          <p:nvPr/>
        </p:nvSpPr>
        <p:spPr>
          <a:xfrm>
            <a:off x="10611157" y="4692658"/>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Flows</a:t>
            </a:r>
          </a:p>
        </p:txBody>
      </p:sp>
      <p:grpSp>
        <p:nvGrpSpPr>
          <p:cNvPr id="194" name="Group 193">
            <a:extLst>
              <a:ext uri="{FF2B5EF4-FFF2-40B4-BE49-F238E27FC236}">
                <a16:creationId xmlns:a16="http://schemas.microsoft.com/office/drawing/2014/main" id="{10AD825F-30DB-487F-AC1A-547A1660B469}"/>
              </a:ext>
            </a:extLst>
          </p:cNvPr>
          <p:cNvGrpSpPr/>
          <p:nvPr/>
        </p:nvGrpSpPr>
        <p:grpSpPr>
          <a:xfrm>
            <a:off x="10741457" y="4079324"/>
            <a:ext cx="686528" cy="513883"/>
            <a:chOff x="7631124" y="636711"/>
            <a:chExt cx="1704607" cy="1275922"/>
          </a:xfrm>
        </p:grpSpPr>
        <p:sp>
          <p:nvSpPr>
            <p:cNvPr id="195" name="Shape 360">
              <a:extLst>
                <a:ext uri="{FF2B5EF4-FFF2-40B4-BE49-F238E27FC236}">
                  <a16:creationId xmlns:a16="http://schemas.microsoft.com/office/drawing/2014/main" id="{52590915-93CA-4039-BA0B-F871680FB431}"/>
                </a:ext>
              </a:extLst>
            </p:cNvPr>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 name="Shape 361">
              <a:extLst>
                <a:ext uri="{FF2B5EF4-FFF2-40B4-BE49-F238E27FC236}">
                  <a16:creationId xmlns:a16="http://schemas.microsoft.com/office/drawing/2014/main" id="{B47B156E-8BD6-48D7-8938-92BA4BC3ED3B}"/>
                </a:ext>
              </a:extLst>
            </p:cNvPr>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7" name="Shape 362">
              <a:extLst>
                <a:ext uri="{FF2B5EF4-FFF2-40B4-BE49-F238E27FC236}">
                  <a16:creationId xmlns:a16="http://schemas.microsoft.com/office/drawing/2014/main" id="{2BECE0AC-DCDC-4B36-AEC5-B8BE8F61A8E1}"/>
                </a:ext>
              </a:extLst>
            </p:cNvPr>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8" name="Group 197">
            <a:extLst>
              <a:ext uri="{FF2B5EF4-FFF2-40B4-BE49-F238E27FC236}">
                <a16:creationId xmlns:a16="http://schemas.microsoft.com/office/drawing/2014/main" id="{AA3E3937-1776-45A6-8CC8-5B9875BC7457}"/>
              </a:ext>
            </a:extLst>
          </p:cNvPr>
          <p:cNvGrpSpPr/>
          <p:nvPr/>
        </p:nvGrpSpPr>
        <p:grpSpPr>
          <a:xfrm>
            <a:off x="9544354" y="4091295"/>
            <a:ext cx="722628" cy="543139"/>
            <a:chOff x="7615670" y="628359"/>
            <a:chExt cx="1714437" cy="1288541"/>
          </a:xfrm>
        </p:grpSpPr>
        <p:sp>
          <p:nvSpPr>
            <p:cNvPr id="199" name="Shape 290">
              <a:extLst>
                <a:ext uri="{FF2B5EF4-FFF2-40B4-BE49-F238E27FC236}">
                  <a16:creationId xmlns:a16="http://schemas.microsoft.com/office/drawing/2014/main" id="{F63D4806-0A5B-41A5-9C79-B4F29F9917B8}"/>
                </a:ext>
              </a:extLst>
            </p:cNvPr>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0" name="Shape 291">
              <a:extLst>
                <a:ext uri="{FF2B5EF4-FFF2-40B4-BE49-F238E27FC236}">
                  <a16:creationId xmlns:a16="http://schemas.microsoft.com/office/drawing/2014/main" id="{7A9E3716-21B7-4BE1-995E-3551CBB6AEA5}"/>
                </a:ext>
              </a:extLst>
            </p:cNvPr>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 name="Shape 292">
              <a:extLst>
                <a:ext uri="{FF2B5EF4-FFF2-40B4-BE49-F238E27FC236}">
                  <a16:creationId xmlns:a16="http://schemas.microsoft.com/office/drawing/2014/main" id="{9CC09E0B-DF9B-418F-A702-8ACEDD4B98F8}"/>
                </a:ext>
              </a:extLst>
            </p:cNvPr>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Shape 293">
              <a:extLst>
                <a:ext uri="{FF2B5EF4-FFF2-40B4-BE49-F238E27FC236}">
                  <a16:creationId xmlns:a16="http://schemas.microsoft.com/office/drawing/2014/main" id="{CC1AD89A-5430-4C65-966C-3EBAC1DA5AB2}"/>
                </a:ext>
              </a:extLst>
            </p:cNvPr>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3" name="Shape 294">
              <a:extLst>
                <a:ext uri="{FF2B5EF4-FFF2-40B4-BE49-F238E27FC236}">
                  <a16:creationId xmlns:a16="http://schemas.microsoft.com/office/drawing/2014/main" id="{85DD9563-8E12-43C3-A6B1-F66463782459}"/>
                </a:ext>
              </a:extLst>
            </p:cNvPr>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4" name="Shape 295">
              <a:extLst>
                <a:ext uri="{FF2B5EF4-FFF2-40B4-BE49-F238E27FC236}">
                  <a16:creationId xmlns:a16="http://schemas.microsoft.com/office/drawing/2014/main" id="{E5E6D037-EBF2-4A05-99B1-42C981565A73}"/>
                </a:ext>
              </a:extLst>
            </p:cNvPr>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5" name="Picture 204">
            <a:extLst>
              <a:ext uri="{FF2B5EF4-FFF2-40B4-BE49-F238E27FC236}">
                <a16:creationId xmlns:a16="http://schemas.microsoft.com/office/drawing/2014/main" id="{6B0E92A6-D8E1-4F8B-B4AF-8AF6DFCF6BDB}"/>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706606" y="5540698"/>
            <a:ext cx="769275" cy="769275"/>
          </a:xfrm>
          <a:prstGeom prst="rect">
            <a:avLst/>
          </a:prstGeom>
        </p:spPr>
      </p:pic>
      <p:pic>
        <p:nvPicPr>
          <p:cNvPr id="206" name="Picture 205">
            <a:extLst>
              <a:ext uri="{FF2B5EF4-FFF2-40B4-BE49-F238E27FC236}">
                <a16:creationId xmlns:a16="http://schemas.microsoft.com/office/drawing/2014/main" id="{B3A60FE8-C5B3-41C9-B6AE-6423436FC8A3}"/>
              </a:ext>
            </a:extLst>
          </p:cNvPr>
          <p:cNvPicPr>
            <a:picLocks noChangeAspect="1"/>
          </p:cNvPicPr>
          <p:nvPr/>
        </p:nvPicPr>
        <p:blipFill>
          <a:blip r:embed="rId4"/>
          <a:stretch>
            <a:fillRect/>
          </a:stretch>
        </p:blipFill>
        <p:spPr>
          <a:xfrm>
            <a:off x="6970502" y="5605462"/>
            <a:ext cx="727597" cy="686924"/>
          </a:xfrm>
          <a:prstGeom prst="flowChartOffpageConnector">
            <a:avLst/>
          </a:prstGeom>
          <a:noFill/>
        </p:spPr>
      </p:pic>
      <p:sp>
        <p:nvSpPr>
          <p:cNvPr id="207" name="Right Arrow 134">
            <a:extLst>
              <a:ext uri="{FF2B5EF4-FFF2-40B4-BE49-F238E27FC236}">
                <a16:creationId xmlns:a16="http://schemas.microsoft.com/office/drawing/2014/main" id="{F0155B57-B0A4-49C2-B677-2A571D7D3089}"/>
              </a:ext>
            </a:extLst>
          </p:cNvPr>
          <p:cNvSpPr/>
          <p:nvPr/>
        </p:nvSpPr>
        <p:spPr bwMode="auto">
          <a:xfrm>
            <a:off x="8033576" y="5650400"/>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ight Arrow 135">
            <a:extLst>
              <a:ext uri="{FF2B5EF4-FFF2-40B4-BE49-F238E27FC236}">
                <a16:creationId xmlns:a16="http://schemas.microsoft.com/office/drawing/2014/main" id="{7D55D34A-6E09-453D-B2A5-620130F0E260}"/>
              </a:ext>
            </a:extLst>
          </p:cNvPr>
          <p:cNvSpPr/>
          <p:nvPr/>
        </p:nvSpPr>
        <p:spPr bwMode="auto">
          <a:xfrm rot="10800000">
            <a:off x="7989922" y="5942360"/>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a:extLst>
              <a:ext uri="{FF2B5EF4-FFF2-40B4-BE49-F238E27FC236}">
                <a16:creationId xmlns:a16="http://schemas.microsoft.com/office/drawing/2014/main" id="{64CA9877-24CE-449E-A35D-32F54078E364}"/>
              </a:ext>
            </a:extLst>
          </p:cNvPr>
          <p:cNvPicPr>
            <a:picLocks noChangeAspect="1"/>
          </p:cNvPicPr>
          <p:nvPr/>
        </p:nvPicPr>
        <p:blipFill>
          <a:blip r:embed="rId9"/>
          <a:stretch>
            <a:fillRect/>
          </a:stretch>
        </p:blipFill>
        <p:spPr>
          <a:xfrm>
            <a:off x="448212" y="1880335"/>
            <a:ext cx="3097331" cy="3097331"/>
          </a:xfrm>
          <a:prstGeom prst="rect">
            <a:avLst/>
          </a:prstGeom>
        </p:spPr>
      </p:pic>
      <p:pic>
        <p:nvPicPr>
          <p:cNvPr id="55" name="Picture 54">
            <a:extLst>
              <a:ext uri="{FF2B5EF4-FFF2-40B4-BE49-F238E27FC236}">
                <a16:creationId xmlns:a16="http://schemas.microsoft.com/office/drawing/2014/main" id="{F0903545-CC47-47BF-8BC9-E84D26FDB517}"/>
              </a:ext>
            </a:extLst>
          </p:cNvPr>
          <p:cNvPicPr>
            <a:picLocks noChangeAspect="1"/>
          </p:cNvPicPr>
          <p:nvPr/>
        </p:nvPicPr>
        <p:blipFill>
          <a:blip r:embed="rId10"/>
          <a:stretch>
            <a:fillRect/>
          </a:stretch>
        </p:blipFill>
        <p:spPr>
          <a:xfrm>
            <a:off x="8438815" y="4096649"/>
            <a:ext cx="538391" cy="537785"/>
          </a:xfrm>
          <a:prstGeom prst="rect">
            <a:avLst/>
          </a:prstGeom>
        </p:spPr>
      </p:pic>
    </p:spTree>
    <p:extLst>
      <p:ext uri="{BB962C8B-B14F-4D97-AF65-F5344CB8AC3E}">
        <p14:creationId xmlns:p14="http://schemas.microsoft.com/office/powerpoint/2010/main" val="6392845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CA94D97-4F07-48E2-B0EA-3A059FE62B7F}"/>
              </a:ext>
            </a:extLst>
          </p:cNvPr>
          <p:cNvSpPr/>
          <p:nvPr/>
        </p:nvSpPr>
        <p:spPr bwMode="auto">
          <a:xfrm>
            <a:off x="4038932" y="136830"/>
            <a:ext cx="8032719" cy="6558230"/>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4796" rIns="0" bIns="44796" numCol="1" rtlCol="0" anchor="ctr" anchorCtr="0" compatLnSpc="1">
            <a:prstTxWarp prst="textNoShape">
              <a:avLst/>
            </a:prstTxWarp>
          </a:bodyPr>
          <a:lstStyle/>
          <a:p>
            <a:pPr marL="0" marR="0" lvl="0" indent="0" algn="ctr" defTabSz="89552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3" name="Rectangle 182">
            <a:extLst>
              <a:ext uri="{FF2B5EF4-FFF2-40B4-BE49-F238E27FC236}">
                <a16:creationId xmlns:a16="http://schemas.microsoft.com/office/drawing/2014/main" id="{D4816B85-F0B1-4E65-8932-26B9C88D6FE9}"/>
              </a:ext>
            </a:extLst>
          </p:cNvPr>
          <p:cNvSpPr/>
          <p:nvPr/>
        </p:nvSpPr>
        <p:spPr>
          <a:xfrm>
            <a:off x="431462" y="5056873"/>
            <a:ext cx="3118969" cy="680328"/>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844"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23388E9A-AD59-46E5-9E17-42A8B37FFE14}"/>
              </a:ext>
            </a:extLst>
          </p:cNvPr>
          <p:cNvSpPr/>
          <p:nvPr/>
        </p:nvSpPr>
        <p:spPr bwMode="auto">
          <a:xfrm>
            <a:off x="4169657" y="256792"/>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2" name="Rectangle 91">
            <a:extLst>
              <a:ext uri="{FF2B5EF4-FFF2-40B4-BE49-F238E27FC236}">
                <a16:creationId xmlns:a16="http://schemas.microsoft.com/office/drawing/2014/main" id="{1ADB2ACF-F7BA-4E4D-9A12-10D95D66525C}"/>
              </a:ext>
            </a:extLst>
          </p:cNvPr>
          <p:cNvSpPr/>
          <p:nvPr/>
        </p:nvSpPr>
        <p:spPr bwMode="auto">
          <a:xfrm>
            <a:off x="4155892" y="2438745"/>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3" name="Rectangle 92">
            <a:extLst>
              <a:ext uri="{FF2B5EF4-FFF2-40B4-BE49-F238E27FC236}">
                <a16:creationId xmlns:a16="http://schemas.microsoft.com/office/drawing/2014/main" id="{8FFC1994-1EE5-463C-8BA2-05E67B2BF31C}"/>
              </a:ext>
            </a:extLst>
          </p:cNvPr>
          <p:cNvSpPr/>
          <p:nvPr/>
        </p:nvSpPr>
        <p:spPr bwMode="auto">
          <a:xfrm>
            <a:off x="4155892" y="3529722"/>
            <a:ext cx="2342508" cy="1043718"/>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4" name="Rectangle 93">
            <a:extLst>
              <a:ext uri="{FF2B5EF4-FFF2-40B4-BE49-F238E27FC236}">
                <a16:creationId xmlns:a16="http://schemas.microsoft.com/office/drawing/2014/main" id="{BF5BCEBD-9DAD-4A65-A319-82083CA1E712}"/>
              </a:ext>
            </a:extLst>
          </p:cNvPr>
          <p:cNvSpPr/>
          <p:nvPr/>
        </p:nvSpPr>
        <p:spPr bwMode="auto">
          <a:xfrm>
            <a:off x="4155892" y="1347769"/>
            <a:ext cx="2342508" cy="1043718"/>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98" name="TextBox 97">
            <a:extLst>
              <a:ext uri="{FF2B5EF4-FFF2-40B4-BE49-F238E27FC236}">
                <a16:creationId xmlns:a16="http://schemas.microsoft.com/office/drawing/2014/main" id="{14FCFFB5-D705-4B6C-A886-230E3CAD18A2}"/>
              </a:ext>
            </a:extLst>
          </p:cNvPr>
          <p:cNvSpPr txBox="1"/>
          <p:nvPr/>
        </p:nvSpPr>
        <p:spPr>
          <a:xfrm>
            <a:off x="4968583" y="2710041"/>
            <a:ext cx="1157886"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pic>
        <p:nvPicPr>
          <p:cNvPr id="100" name="Picture 99">
            <a:extLst>
              <a:ext uri="{FF2B5EF4-FFF2-40B4-BE49-F238E27FC236}">
                <a16:creationId xmlns:a16="http://schemas.microsoft.com/office/drawing/2014/main" id="{25511D7E-F075-4E28-B97B-0F2A62243131}"/>
              </a:ext>
            </a:extLst>
          </p:cNvPr>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77153" y="3667941"/>
            <a:ext cx="534355" cy="767279"/>
          </a:xfrm>
          <a:prstGeom prst="rect">
            <a:avLst/>
          </a:prstGeom>
        </p:spPr>
      </p:pic>
      <p:sp>
        <p:nvSpPr>
          <p:cNvPr id="101" name="TextBox 100">
            <a:extLst>
              <a:ext uri="{FF2B5EF4-FFF2-40B4-BE49-F238E27FC236}">
                <a16:creationId xmlns:a16="http://schemas.microsoft.com/office/drawing/2014/main" id="{2644A0BC-0A76-422A-9B39-951C964044F1}"/>
              </a:ext>
            </a:extLst>
          </p:cNvPr>
          <p:cNvSpPr txBox="1"/>
          <p:nvPr/>
        </p:nvSpPr>
        <p:spPr>
          <a:xfrm>
            <a:off x="4968583" y="1510443"/>
            <a:ext cx="1608723" cy="718231"/>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 </a:t>
            </a:r>
          </a:p>
          <a:p>
            <a:pPr marL="0" marR="0" lvl="0" indent="0" algn="l" defTabSz="878559" rtl="0" eaLnBrk="1" fontAlgn="auto" latinLnBrk="0" hangingPunct="1">
              <a:lnSpc>
                <a:spcPct val="90000"/>
              </a:lnSpc>
              <a:spcBef>
                <a:spcPts val="0"/>
              </a:spcBef>
              <a:spcAft>
                <a:spcPts val="0"/>
              </a:spcAft>
              <a:buClrTx/>
              <a:buSzTx/>
              <a:buFontTx/>
              <a:buNone/>
              <a:tabLst/>
              <a:defRPr/>
            </a:pPr>
            <a:r>
              <a:rPr kumimoji="0" lang="en-US" sz="1568" b="0" i="0" u="none" strike="noStrike" kern="0" cap="none" spc="-29"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containers*</a:t>
            </a:r>
          </a:p>
        </p:txBody>
      </p:sp>
      <p:sp>
        <p:nvSpPr>
          <p:cNvPr id="102" name="TextBox 101">
            <a:extLst>
              <a:ext uri="{FF2B5EF4-FFF2-40B4-BE49-F238E27FC236}">
                <a16:creationId xmlns:a16="http://schemas.microsoft.com/office/drawing/2014/main" id="{3D357ACD-1788-4499-87D5-D6760BF64BCF}"/>
              </a:ext>
            </a:extLst>
          </p:cNvPr>
          <p:cNvSpPr txBox="1"/>
          <p:nvPr/>
        </p:nvSpPr>
        <p:spPr>
          <a:xfrm>
            <a:off x="4968584" y="3801017"/>
            <a:ext cx="1480041"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sp>
        <p:nvSpPr>
          <p:cNvPr id="103" name="TextBox 102">
            <a:extLst>
              <a:ext uri="{FF2B5EF4-FFF2-40B4-BE49-F238E27FC236}">
                <a16:creationId xmlns:a16="http://schemas.microsoft.com/office/drawing/2014/main" id="{B8E1B346-C380-47E7-AF29-55D42E357C49}"/>
              </a:ext>
            </a:extLst>
          </p:cNvPr>
          <p:cNvSpPr txBox="1"/>
          <p:nvPr/>
        </p:nvSpPr>
        <p:spPr>
          <a:xfrm>
            <a:off x="4968583" y="530347"/>
            <a:ext cx="1272604" cy="501125"/>
          </a:xfrm>
          <a:prstGeom prst="rect">
            <a:avLst/>
          </a:prstGeom>
          <a:noFill/>
        </p:spPr>
        <p:txBody>
          <a:bodyPr wrap="none" lIns="175711" tIns="140568" rIns="175711" bIns="140568" rtlCol="0">
            <a:spAutoFit/>
          </a:bodyPr>
          <a:lstStyle/>
          <a:p>
            <a:pPr marL="0" marR="0" lvl="0" indent="0" algn="l" defTabSz="878559" rtl="0" eaLnBrk="1" fontAlgn="auto" latinLnBrk="0" hangingPunct="1">
              <a:lnSpc>
                <a:spcPct val="90000"/>
              </a:lnSpc>
              <a:spcBef>
                <a:spcPts val="0"/>
              </a:spcBef>
              <a:spcAft>
                <a:spcPts val="576"/>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pic>
        <p:nvPicPr>
          <p:cNvPr id="105" name="Picture 104">
            <a:extLst>
              <a:ext uri="{FF2B5EF4-FFF2-40B4-BE49-F238E27FC236}">
                <a16:creationId xmlns:a16="http://schemas.microsoft.com/office/drawing/2014/main" id="{C979F22C-79F4-4860-9DF5-74293E6E2B07}"/>
              </a:ext>
            </a:extLst>
          </p:cNvPr>
          <p:cNvPicPr>
            <a:picLocks noChangeAspect="1"/>
          </p:cNvPicPr>
          <p:nvPr/>
        </p:nvPicPr>
        <p:blipFill>
          <a:blip r:embed="rId4"/>
          <a:stretch>
            <a:fillRect/>
          </a:stretch>
        </p:blipFill>
        <p:spPr>
          <a:xfrm>
            <a:off x="4316247" y="2650860"/>
            <a:ext cx="656166" cy="619486"/>
          </a:xfrm>
          <a:prstGeom prst="flowChartOffpageConnector">
            <a:avLst/>
          </a:prstGeom>
          <a:noFill/>
        </p:spPr>
      </p:pic>
      <p:pic>
        <p:nvPicPr>
          <p:cNvPr id="106" name="Picture 105">
            <a:extLst>
              <a:ext uri="{FF2B5EF4-FFF2-40B4-BE49-F238E27FC236}">
                <a16:creationId xmlns:a16="http://schemas.microsoft.com/office/drawing/2014/main" id="{B5794088-B876-44A6-85F0-E26FBDBAA68A}"/>
              </a:ext>
            </a:extLst>
          </p:cNvPr>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96436" y="438867"/>
            <a:ext cx="695789" cy="679568"/>
          </a:xfrm>
          <a:prstGeom prst="rect">
            <a:avLst/>
          </a:prstGeom>
        </p:spPr>
      </p:pic>
      <p:grpSp>
        <p:nvGrpSpPr>
          <p:cNvPr id="114" name="Group 113">
            <a:extLst>
              <a:ext uri="{FF2B5EF4-FFF2-40B4-BE49-F238E27FC236}">
                <a16:creationId xmlns:a16="http://schemas.microsoft.com/office/drawing/2014/main" id="{22C6AC77-0A98-482C-B6AB-43F2061FEC1B}"/>
              </a:ext>
            </a:extLst>
          </p:cNvPr>
          <p:cNvGrpSpPr/>
          <p:nvPr/>
        </p:nvGrpSpPr>
        <p:grpSpPr>
          <a:xfrm>
            <a:off x="4322517" y="1614600"/>
            <a:ext cx="683226" cy="510055"/>
            <a:chOff x="3009901" y="1612900"/>
            <a:chExt cx="2636837" cy="1968500"/>
          </a:xfrm>
          <a:solidFill>
            <a:schemeClr val="bg1"/>
          </a:solidFill>
        </p:grpSpPr>
        <p:sp>
          <p:nvSpPr>
            <p:cNvPr id="115" name="Freeform: Shape 114">
              <a:extLst>
                <a:ext uri="{FF2B5EF4-FFF2-40B4-BE49-F238E27FC236}">
                  <a16:creationId xmlns:a16="http://schemas.microsoft.com/office/drawing/2014/main" id="{50606FE4-C675-46EA-AA84-F4C645837534}"/>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8">
              <a:extLst>
                <a:ext uri="{FF2B5EF4-FFF2-40B4-BE49-F238E27FC236}">
                  <a16:creationId xmlns:a16="http://schemas.microsoft.com/office/drawing/2014/main" id="{63E0404F-0A46-4486-B47B-B3F9E057E3B4}"/>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5" name="Rectangle 94">
            <a:extLst>
              <a:ext uri="{FF2B5EF4-FFF2-40B4-BE49-F238E27FC236}">
                <a16:creationId xmlns:a16="http://schemas.microsoft.com/office/drawing/2014/main" id="{0D96B8E0-99D3-4934-9B38-F075D6416DA4}"/>
              </a:ext>
            </a:extLst>
          </p:cNvPr>
          <p:cNvSpPr/>
          <p:nvPr/>
        </p:nvSpPr>
        <p:spPr bwMode="auto">
          <a:xfrm>
            <a:off x="6433459" y="256791"/>
            <a:ext cx="5500608" cy="6308880"/>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marL="0" marR="0" lvl="0" indent="0" algn="l" defTabSz="87787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6" name="TextBox 95">
            <a:extLst>
              <a:ext uri="{FF2B5EF4-FFF2-40B4-BE49-F238E27FC236}">
                <a16:creationId xmlns:a16="http://schemas.microsoft.com/office/drawing/2014/main" id="{FBF35BD6-6690-4162-B599-D73DFBBDB657}"/>
              </a:ext>
            </a:extLst>
          </p:cNvPr>
          <p:cNvSpPr txBox="1"/>
          <p:nvPr/>
        </p:nvSpPr>
        <p:spPr>
          <a:xfrm>
            <a:off x="6576847" y="3568909"/>
            <a:ext cx="5167362" cy="1443374"/>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Push notifications</a:t>
            </a:r>
          </a:p>
        </p:txBody>
      </p:sp>
      <p:sp>
        <p:nvSpPr>
          <p:cNvPr id="97" name="TextBox 96">
            <a:extLst>
              <a:ext uri="{FF2B5EF4-FFF2-40B4-BE49-F238E27FC236}">
                <a16:creationId xmlns:a16="http://schemas.microsoft.com/office/drawing/2014/main" id="{B34856B8-0553-4F68-ACC3-740FB441AED1}"/>
              </a:ext>
            </a:extLst>
          </p:cNvPr>
          <p:cNvSpPr txBox="1"/>
          <p:nvPr/>
        </p:nvSpPr>
        <p:spPr>
          <a:xfrm>
            <a:off x="6576847" y="1950743"/>
            <a:ext cx="5167362" cy="158168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User authentication</a:t>
            </a:r>
          </a:p>
        </p:txBody>
      </p:sp>
      <p:sp>
        <p:nvSpPr>
          <p:cNvPr id="99" name="TextBox 98">
            <a:extLst>
              <a:ext uri="{FF2B5EF4-FFF2-40B4-BE49-F238E27FC236}">
                <a16:creationId xmlns:a16="http://schemas.microsoft.com/office/drawing/2014/main" id="{E8419650-AEFD-44C0-AC06-BD712371A104}"/>
              </a:ext>
            </a:extLst>
          </p:cNvPr>
          <p:cNvSpPr txBox="1"/>
          <p:nvPr/>
        </p:nvSpPr>
        <p:spPr>
          <a:xfrm>
            <a:off x="6576847" y="365316"/>
            <a:ext cx="5167362" cy="1548941"/>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Offline sync</a:t>
            </a:r>
          </a:p>
        </p:txBody>
      </p:sp>
      <p:sp>
        <p:nvSpPr>
          <p:cNvPr id="104" name="TextBox 103">
            <a:extLst>
              <a:ext uri="{FF2B5EF4-FFF2-40B4-BE49-F238E27FC236}">
                <a16:creationId xmlns:a16="http://schemas.microsoft.com/office/drawing/2014/main" id="{4CF99635-55EC-473E-9947-AF7DA3604882}"/>
              </a:ext>
            </a:extLst>
          </p:cNvPr>
          <p:cNvSpPr txBox="1"/>
          <p:nvPr/>
        </p:nvSpPr>
        <p:spPr>
          <a:xfrm>
            <a:off x="6576847" y="5048770"/>
            <a:ext cx="5167362" cy="1408049"/>
          </a:xfrm>
          <a:prstGeom prst="rect">
            <a:avLst/>
          </a:prstGeom>
          <a:solidFill>
            <a:schemeClr val="accent5">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46" tIns="135077" rIns="168846" bIns="135077" numCol="1" spcCol="0" rtlCol="0" fromWordArt="0" anchor="t" anchorCtr="0" forceAA="0" compatLnSpc="1">
            <a:prstTxWarp prst="textNoShape">
              <a:avLst/>
            </a:prstTxWarp>
            <a:noAutofit/>
          </a:bodyPr>
          <a:lstStyle>
            <a:defPPr>
              <a:defRPr lang="en-US"/>
            </a:defPPr>
            <a:lvl1pPr lvl="0" defTabSz="896214" fontAlgn="auto">
              <a:lnSpc>
                <a:spcPct val="90000"/>
              </a:lnSpc>
              <a:spcBef>
                <a:spcPts val="0"/>
              </a:spcBef>
              <a:spcAft>
                <a:spcPts val="588"/>
              </a:spcAft>
              <a:tabLst>
                <a:tab pos="878164" algn="l"/>
              </a:tabLst>
              <a:defRPr sz="1600" b="1"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878559" rtl="0" eaLnBrk="1" fontAlgn="auto" latinLnBrk="0" hangingPunct="1">
              <a:lnSpc>
                <a:spcPct val="90000"/>
              </a:lnSpc>
              <a:spcBef>
                <a:spcPts val="0"/>
              </a:spcBef>
              <a:spcAft>
                <a:spcPts val="576"/>
              </a:spcAft>
              <a:buClrTx/>
              <a:buSzTx/>
              <a:buFontTx/>
              <a:buNone/>
              <a:tabLst>
                <a:tab pos="860864" algn="l"/>
              </a:tabLst>
              <a:defRPr/>
            </a:pPr>
            <a:r>
              <a:rPr kumimoji="0" lang="en-US" sz="1568"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Data connections</a:t>
            </a:r>
          </a:p>
        </p:txBody>
      </p:sp>
      <p:sp>
        <p:nvSpPr>
          <p:cNvPr id="238" name="Right Arrow 134">
            <a:extLst>
              <a:ext uri="{FF2B5EF4-FFF2-40B4-BE49-F238E27FC236}">
                <a16:creationId xmlns:a16="http://schemas.microsoft.com/office/drawing/2014/main" id="{077AEA94-E0FD-4533-8EA2-4D99A20FA121}"/>
              </a:ext>
            </a:extLst>
          </p:cNvPr>
          <p:cNvSpPr/>
          <p:nvPr/>
        </p:nvSpPr>
        <p:spPr bwMode="auto">
          <a:xfrm>
            <a:off x="8871998" y="1088514"/>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ight Arrow 135">
            <a:extLst>
              <a:ext uri="{FF2B5EF4-FFF2-40B4-BE49-F238E27FC236}">
                <a16:creationId xmlns:a16="http://schemas.microsoft.com/office/drawing/2014/main" id="{28DA68CA-D2B1-4210-BFF4-2F7E0F44D908}"/>
              </a:ext>
            </a:extLst>
          </p:cNvPr>
          <p:cNvSpPr/>
          <p:nvPr/>
        </p:nvSpPr>
        <p:spPr bwMode="auto">
          <a:xfrm rot="10800000">
            <a:off x="8828344" y="1380473"/>
            <a:ext cx="490363" cy="23916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0" name="Picture 239">
            <a:extLst>
              <a:ext uri="{FF2B5EF4-FFF2-40B4-BE49-F238E27FC236}">
                <a16:creationId xmlns:a16="http://schemas.microsoft.com/office/drawing/2014/main" id="{0CDBFF27-F360-4D45-828D-E2D9D479C783}"/>
              </a:ext>
            </a:extLst>
          </p:cNvPr>
          <p:cNvPicPr>
            <a:picLocks noChangeAspect="1"/>
          </p:cNvPicPr>
          <p:nvPr/>
        </p:nvPicPr>
        <p:blipFill>
          <a:blip r:embed="rId6">
            <a:biLevel thresh="25000"/>
          </a:blip>
          <a:stretch>
            <a:fillRect/>
          </a:stretch>
        </p:blipFill>
        <p:spPr>
          <a:xfrm>
            <a:off x="8146425" y="1067789"/>
            <a:ext cx="362284" cy="572085"/>
          </a:xfrm>
          <a:prstGeom prst="rect">
            <a:avLst/>
          </a:prstGeom>
        </p:spPr>
      </p:pic>
      <p:grpSp>
        <p:nvGrpSpPr>
          <p:cNvPr id="241" name="Group 240">
            <a:extLst>
              <a:ext uri="{FF2B5EF4-FFF2-40B4-BE49-F238E27FC236}">
                <a16:creationId xmlns:a16="http://schemas.microsoft.com/office/drawing/2014/main" id="{551500CF-28C9-4833-984F-E7119D7FE89A}"/>
              </a:ext>
            </a:extLst>
          </p:cNvPr>
          <p:cNvGrpSpPr/>
          <p:nvPr/>
        </p:nvGrpSpPr>
        <p:grpSpPr>
          <a:xfrm>
            <a:off x="9579535" y="1028558"/>
            <a:ext cx="675381" cy="738770"/>
            <a:chOff x="6190682" y="1966464"/>
            <a:chExt cx="702936" cy="768913"/>
          </a:xfrm>
        </p:grpSpPr>
        <p:pic>
          <p:nvPicPr>
            <p:cNvPr id="242" name="Picture 241">
              <a:extLst>
                <a:ext uri="{FF2B5EF4-FFF2-40B4-BE49-F238E27FC236}">
                  <a16:creationId xmlns:a16="http://schemas.microsoft.com/office/drawing/2014/main" id="{1D5C3C9D-7C18-4D02-9083-3FB816C009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43" name="TextBox 242">
              <a:extLst>
                <a:ext uri="{FF2B5EF4-FFF2-40B4-BE49-F238E27FC236}">
                  <a16:creationId xmlns:a16="http://schemas.microsoft.com/office/drawing/2014/main" id="{D524F83C-68EF-4B82-8F3C-418F6F7E4291}"/>
                </a:ext>
              </a:extLst>
            </p:cNvPr>
            <p:cNvSpPr txBox="1"/>
            <p:nvPr/>
          </p:nvSpPr>
          <p:spPr>
            <a:xfrm>
              <a:off x="6190682" y="2501701"/>
              <a:ext cx="702936" cy="233676"/>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SQL</a:t>
              </a:r>
            </a:p>
          </p:txBody>
        </p:sp>
      </p:grpSp>
      <p:pic>
        <p:nvPicPr>
          <p:cNvPr id="244" name="Picture 243">
            <a:extLst>
              <a:ext uri="{FF2B5EF4-FFF2-40B4-BE49-F238E27FC236}">
                <a16:creationId xmlns:a16="http://schemas.microsoft.com/office/drawing/2014/main" id="{C3D9892F-F2F4-4FC5-9287-EF81539002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80853" y="2515113"/>
            <a:ext cx="305309" cy="459340"/>
          </a:xfrm>
          <a:prstGeom prst="rect">
            <a:avLst/>
          </a:prstGeom>
        </p:spPr>
      </p:pic>
      <p:pic>
        <p:nvPicPr>
          <p:cNvPr id="245" name="Picture 244">
            <a:extLst>
              <a:ext uri="{FF2B5EF4-FFF2-40B4-BE49-F238E27FC236}">
                <a16:creationId xmlns:a16="http://schemas.microsoft.com/office/drawing/2014/main" id="{4C56B6A6-3597-4651-A83E-EE461FB68C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7046782" y="2529180"/>
            <a:ext cx="460454" cy="458772"/>
          </a:xfrm>
          <a:prstGeom prst="rect">
            <a:avLst/>
          </a:prstGeom>
        </p:spPr>
      </p:pic>
      <p:pic>
        <p:nvPicPr>
          <p:cNvPr id="246" name="Picture 245">
            <a:extLst>
              <a:ext uri="{FF2B5EF4-FFF2-40B4-BE49-F238E27FC236}">
                <a16:creationId xmlns:a16="http://schemas.microsoft.com/office/drawing/2014/main" id="{9158442D-5CC9-4549-A90A-A4B2B57EEFD8}"/>
              </a:ext>
            </a:extLst>
          </p:cNvPr>
          <p:cNvPicPr>
            <a:picLocks noChangeAspect="1"/>
          </p:cNvPicPr>
          <p:nvPr/>
        </p:nvPicPr>
        <p:blipFill>
          <a:blip r:embed="rId10"/>
          <a:stretch>
            <a:fillRect/>
          </a:stretch>
        </p:blipFill>
        <p:spPr>
          <a:xfrm>
            <a:off x="10744245" y="2445428"/>
            <a:ext cx="516624" cy="548912"/>
          </a:xfrm>
          <a:prstGeom prst="rect">
            <a:avLst/>
          </a:prstGeom>
        </p:spPr>
      </p:pic>
      <p:sp>
        <p:nvSpPr>
          <p:cNvPr id="247" name="TextBox 246">
            <a:extLst>
              <a:ext uri="{FF2B5EF4-FFF2-40B4-BE49-F238E27FC236}">
                <a16:creationId xmlns:a16="http://schemas.microsoft.com/office/drawing/2014/main" id="{1D79843C-C5DA-4F12-B9FF-101FAAD1710C}"/>
              </a:ext>
            </a:extLst>
          </p:cNvPr>
          <p:cNvSpPr txBox="1"/>
          <p:nvPr/>
        </p:nvSpPr>
        <p:spPr>
          <a:xfrm>
            <a:off x="6808430" y="3101859"/>
            <a:ext cx="947131"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Facebook</a:t>
            </a:r>
          </a:p>
        </p:txBody>
      </p:sp>
      <p:sp>
        <p:nvSpPr>
          <p:cNvPr id="248" name="TextBox 247">
            <a:extLst>
              <a:ext uri="{FF2B5EF4-FFF2-40B4-BE49-F238E27FC236}">
                <a16:creationId xmlns:a16="http://schemas.microsoft.com/office/drawing/2014/main" id="{B8E14A61-21D9-47D2-A37A-168668A66645}"/>
              </a:ext>
            </a:extLst>
          </p:cNvPr>
          <p:cNvSpPr txBox="1"/>
          <p:nvPr/>
        </p:nvSpPr>
        <p:spPr>
          <a:xfrm>
            <a:off x="7803287" y="3101859"/>
            <a:ext cx="861029"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Twitter</a:t>
            </a:r>
          </a:p>
        </p:txBody>
      </p:sp>
      <p:sp>
        <p:nvSpPr>
          <p:cNvPr id="249" name="TextBox 248">
            <a:extLst>
              <a:ext uri="{FF2B5EF4-FFF2-40B4-BE49-F238E27FC236}">
                <a16:creationId xmlns:a16="http://schemas.microsoft.com/office/drawing/2014/main" id="{FB28C69D-4085-4ACD-9FDE-B819FCA6E56D}"/>
              </a:ext>
            </a:extLst>
          </p:cNvPr>
          <p:cNvSpPr txBox="1"/>
          <p:nvPr/>
        </p:nvSpPr>
        <p:spPr>
          <a:xfrm>
            <a:off x="8788985" y="3101859"/>
            <a:ext cx="947133"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Microsoft</a:t>
            </a:r>
          </a:p>
        </p:txBody>
      </p:sp>
      <p:sp>
        <p:nvSpPr>
          <p:cNvPr id="250" name="TextBox 249">
            <a:extLst>
              <a:ext uri="{FF2B5EF4-FFF2-40B4-BE49-F238E27FC236}">
                <a16:creationId xmlns:a16="http://schemas.microsoft.com/office/drawing/2014/main" id="{C35BF5C0-4752-416E-93E8-59073710E715}"/>
              </a:ext>
            </a:extLst>
          </p:cNvPr>
          <p:cNvSpPr txBox="1"/>
          <p:nvPr/>
        </p:nvSpPr>
        <p:spPr>
          <a:xfrm>
            <a:off x="9736113" y="3101859"/>
            <a:ext cx="774927" cy="224515"/>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Google</a:t>
            </a:r>
          </a:p>
        </p:txBody>
      </p:sp>
      <p:sp>
        <p:nvSpPr>
          <p:cNvPr id="251" name="TextBox 250">
            <a:extLst>
              <a:ext uri="{FF2B5EF4-FFF2-40B4-BE49-F238E27FC236}">
                <a16:creationId xmlns:a16="http://schemas.microsoft.com/office/drawing/2014/main" id="{739B5A87-69D7-46B5-A224-F2C8910E66C8}"/>
              </a:ext>
            </a:extLst>
          </p:cNvPr>
          <p:cNvSpPr txBox="1"/>
          <p:nvPr/>
        </p:nvSpPr>
        <p:spPr>
          <a:xfrm>
            <a:off x="10474219" y="3099192"/>
            <a:ext cx="1070244" cy="360291"/>
          </a:xfrm>
          <a:prstGeom prst="rect">
            <a:avLst/>
          </a:prstGeom>
          <a:noFill/>
        </p:spPr>
        <p:txBody>
          <a:bodyPr wrap="squar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Active Directory</a:t>
            </a:r>
          </a:p>
        </p:txBody>
      </p:sp>
      <p:pic>
        <p:nvPicPr>
          <p:cNvPr id="252" name="Picture 251">
            <a:extLst>
              <a:ext uri="{FF2B5EF4-FFF2-40B4-BE49-F238E27FC236}">
                <a16:creationId xmlns:a16="http://schemas.microsoft.com/office/drawing/2014/main" id="{DA32984D-9A08-455C-99A6-D1BEFE465255}"/>
              </a:ext>
            </a:extLst>
          </p:cNvPr>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7975611" y="2537175"/>
            <a:ext cx="524455" cy="423832"/>
          </a:xfrm>
          <a:prstGeom prst="rect">
            <a:avLst/>
          </a:prstGeom>
          <a:noFill/>
          <a:ln>
            <a:noFill/>
          </a:ln>
        </p:spPr>
      </p:pic>
      <p:grpSp>
        <p:nvGrpSpPr>
          <p:cNvPr id="253" name="Group 252">
            <a:extLst>
              <a:ext uri="{FF2B5EF4-FFF2-40B4-BE49-F238E27FC236}">
                <a16:creationId xmlns:a16="http://schemas.microsoft.com/office/drawing/2014/main" id="{DA743764-72D7-4FA1-80D9-0124EBE4DC69}"/>
              </a:ext>
            </a:extLst>
          </p:cNvPr>
          <p:cNvGrpSpPr/>
          <p:nvPr/>
        </p:nvGrpSpPr>
        <p:grpSpPr bwMode="gray">
          <a:xfrm>
            <a:off x="8957285" y="2560333"/>
            <a:ext cx="624976" cy="416946"/>
            <a:chOff x="8672460" y="-1818199"/>
            <a:chExt cx="1811337" cy="1203325"/>
          </a:xfrm>
        </p:grpSpPr>
        <p:sp>
          <p:nvSpPr>
            <p:cNvPr id="254" name="Freeform 11">
              <a:extLst>
                <a:ext uri="{FF2B5EF4-FFF2-40B4-BE49-F238E27FC236}">
                  <a16:creationId xmlns:a16="http://schemas.microsoft.com/office/drawing/2014/main" id="{871AC8B7-841D-4A21-BCC1-659884B6D905}"/>
                </a:ext>
              </a:extLst>
            </p:cNvPr>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20" tIns="42210" rIns="84420" bIns="42210" numCol="1" rtlCol="0" anchor="ctr" anchorCtr="0" compatLnSpc="1">
              <a:prstTxWarp prst="textNoShape">
                <a:avLst/>
              </a:prstTxWarp>
            </a:bodyPr>
            <a:lstStyle/>
            <a:p>
              <a:pPr marL="0" marR="0" lvl="0" indent="0" algn="l" defTabSz="683678" rtl="0" eaLnBrk="1" fontAlgn="auto" latinLnBrk="0" hangingPunct="1">
                <a:lnSpc>
                  <a:spcPct val="100000"/>
                </a:lnSpc>
                <a:spcBef>
                  <a:spcPts val="0"/>
                </a:spcBef>
                <a:spcAft>
                  <a:spcPts val="0"/>
                </a:spcAft>
                <a:buClrTx/>
                <a:buSzTx/>
                <a:buFontTx/>
                <a:buNone/>
                <a:tabLst/>
                <a:defRPr/>
              </a:pPr>
              <a:endParaRPr kumimoji="0" lang="en-US" sz="831" b="0" i="0" u="none" strike="noStrike" kern="0" cap="none" spc="-114" normalizeH="0" baseline="0" noProof="0">
                <a:ln>
                  <a:noFill/>
                </a:ln>
                <a:solidFill>
                  <a:srgbClr val="505050">
                    <a:lumMod val="50000"/>
                  </a:srgbClr>
                </a:solidFill>
                <a:effectLst/>
                <a:uLnTx/>
                <a:uFillTx/>
                <a:latin typeface="Segoe Light" pitchFamily="34" charset="0"/>
                <a:ea typeface="+mn-ea"/>
                <a:cs typeface="+mn-cs"/>
              </a:endParaRPr>
            </a:p>
          </p:txBody>
        </p:sp>
        <p:sp>
          <p:nvSpPr>
            <p:cNvPr id="255" name="Freeform 12">
              <a:extLst>
                <a:ext uri="{FF2B5EF4-FFF2-40B4-BE49-F238E27FC236}">
                  <a16:creationId xmlns:a16="http://schemas.microsoft.com/office/drawing/2014/main" id="{98644D4A-63A8-478A-9C0B-841A17A2DB70}"/>
                </a:ext>
              </a:extLst>
            </p:cNvPr>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20" tIns="42210" rIns="84420" bIns="42210" numCol="1" rtlCol="0" anchor="ctr" anchorCtr="0" compatLnSpc="1">
              <a:prstTxWarp prst="textNoShape">
                <a:avLst/>
              </a:prstTxWarp>
            </a:bodyPr>
            <a:lstStyle/>
            <a:p>
              <a:pPr marL="0" marR="0" lvl="0" indent="0" algn="l" defTabSz="683678" rtl="0" eaLnBrk="1" fontAlgn="auto" latinLnBrk="0" hangingPunct="1">
                <a:lnSpc>
                  <a:spcPct val="100000"/>
                </a:lnSpc>
                <a:spcBef>
                  <a:spcPts val="0"/>
                </a:spcBef>
                <a:spcAft>
                  <a:spcPts val="0"/>
                </a:spcAft>
                <a:buClrTx/>
                <a:buSzTx/>
                <a:buFontTx/>
                <a:buNone/>
                <a:tabLst/>
                <a:defRPr/>
              </a:pPr>
              <a:endParaRPr kumimoji="0" lang="en-US" sz="831" b="0" i="0" u="none" strike="noStrike" kern="0" cap="none" spc="-114" normalizeH="0" baseline="0" noProof="0">
                <a:ln>
                  <a:noFill/>
                </a:ln>
                <a:solidFill>
                  <a:srgbClr val="505050">
                    <a:lumMod val="50000"/>
                  </a:srgbClr>
                </a:solidFill>
                <a:effectLst/>
                <a:uLnTx/>
                <a:uFillTx/>
                <a:latin typeface="Segoe Light" pitchFamily="34" charset="0"/>
                <a:ea typeface="+mn-ea"/>
                <a:cs typeface="+mn-cs"/>
              </a:endParaRPr>
            </a:p>
          </p:txBody>
        </p:sp>
        <p:sp>
          <p:nvSpPr>
            <p:cNvPr id="256" name="Freeform 13">
              <a:extLst>
                <a:ext uri="{FF2B5EF4-FFF2-40B4-BE49-F238E27FC236}">
                  <a16:creationId xmlns:a16="http://schemas.microsoft.com/office/drawing/2014/main" id="{E8143BA5-E807-4D81-937B-486A44E0CBBF}"/>
                </a:ext>
              </a:extLst>
            </p:cNvPr>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20" tIns="42210" rIns="84420" bIns="42210" numCol="1" rtlCol="0" anchor="ctr" anchorCtr="0" compatLnSpc="1">
              <a:prstTxWarp prst="textNoShape">
                <a:avLst/>
              </a:prstTxWarp>
            </a:bodyPr>
            <a:lstStyle/>
            <a:p>
              <a:pPr marL="0" marR="0" lvl="0" indent="0" algn="l" defTabSz="683678" rtl="0" eaLnBrk="1" fontAlgn="auto" latinLnBrk="0" hangingPunct="1">
                <a:lnSpc>
                  <a:spcPct val="100000"/>
                </a:lnSpc>
                <a:spcBef>
                  <a:spcPts val="0"/>
                </a:spcBef>
                <a:spcAft>
                  <a:spcPts val="0"/>
                </a:spcAft>
                <a:buClrTx/>
                <a:buSzTx/>
                <a:buFontTx/>
                <a:buNone/>
                <a:tabLst/>
                <a:defRPr/>
              </a:pPr>
              <a:endParaRPr kumimoji="0" lang="en-US" sz="831" b="0" i="0" u="none" strike="noStrike" kern="0" cap="none" spc="-114" normalizeH="0" baseline="0" noProof="0">
                <a:ln>
                  <a:noFill/>
                </a:ln>
                <a:solidFill>
                  <a:srgbClr val="505050">
                    <a:lumMod val="50000"/>
                  </a:srgbClr>
                </a:solidFill>
                <a:effectLst/>
                <a:uLnTx/>
                <a:uFillTx/>
                <a:latin typeface="Segoe Light" pitchFamily="34" charset="0"/>
                <a:ea typeface="+mn-ea"/>
                <a:cs typeface="+mn-cs"/>
              </a:endParaRPr>
            </a:p>
          </p:txBody>
        </p:sp>
      </p:grpSp>
      <p:pic>
        <p:nvPicPr>
          <p:cNvPr id="258" name="Picture 257">
            <a:extLst>
              <a:ext uri="{FF2B5EF4-FFF2-40B4-BE49-F238E27FC236}">
                <a16:creationId xmlns:a16="http://schemas.microsoft.com/office/drawing/2014/main" id="{6C6215E6-678F-449F-A397-F1FD89024EE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68823"/>
          <a:stretch/>
        </p:blipFill>
        <p:spPr>
          <a:xfrm>
            <a:off x="9113911" y="3890404"/>
            <a:ext cx="764024" cy="890486"/>
          </a:xfrm>
          <a:prstGeom prst="rect">
            <a:avLst/>
          </a:prstGeom>
          <a:noFill/>
        </p:spPr>
      </p:pic>
      <p:sp>
        <p:nvSpPr>
          <p:cNvPr id="259" name="TextBox 258">
            <a:extLst>
              <a:ext uri="{FF2B5EF4-FFF2-40B4-BE49-F238E27FC236}">
                <a16:creationId xmlns:a16="http://schemas.microsoft.com/office/drawing/2014/main" id="{3A781769-0898-4FBA-AFD4-19B0374EBDAE}"/>
              </a:ext>
            </a:extLst>
          </p:cNvPr>
          <p:cNvSpPr txBox="1"/>
          <p:nvPr/>
        </p:nvSpPr>
        <p:spPr>
          <a:xfrm>
            <a:off x="9222242" y="4626367"/>
            <a:ext cx="688211" cy="224515"/>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Windows</a:t>
            </a:r>
          </a:p>
        </p:txBody>
      </p:sp>
      <p:sp>
        <p:nvSpPr>
          <p:cNvPr id="261" name="Lightning Bolt 260">
            <a:extLst>
              <a:ext uri="{FF2B5EF4-FFF2-40B4-BE49-F238E27FC236}">
                <a16:creationId xmlns:a16="http://schemas.microsoft.com/office/drawing/2014/main" id="{CE212043-B233-4F08-BB2A-3303DEB2B9E0}"/>
              </a:ext>
            </a:extLst>
          </p:cNvPr>
          <p:cNvSpPr/>
          <p:nvPr/>
        </p:nvSpPr>
        <p:spPr bwMode="auto">
          <a:xfrm>
            <a:off x="11015129" y="4074153"/>
            <a:ext cx="224586" cy="496616"/>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TextBox 261">
            <a:extLst>
              <a:ext uri="{FF2B5EF4-FFF2-40B4-BE49-F238E27FC236}">
                <a16:creationId xmlns:a16="http://schemas.microsoft.com/office/drawing/2014/main" id="{5293F94E-CA3E-458D-8244-C9DDF427786E}"/>
              </a:ext>
            </a:extLst>
          </p:cNvPr>
          <p:cNvSpPr txBox="1"/>
          <p:nvPr/>
        </p:nvSpPr>
        <p:spPr>
          <a:xfrm>
            <a:off x="10899918" y="4626366"/>
            <a:ext cx="560921" cy="224515"/>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In-App</a:t>
            </a:r>
          </a:p>
        </p:txBody>
      </p:sp>
      <p:pic>
        <p:nvPicPr>
          <p:cNvPr id="303" name="Picture 302">
            <a:extLst>
              <a:ext uri="{FF2B5EF4-FFF2-40B4-BE49-F238E27FC236}">
                <a16:creationId xmlns:a16="http://schemas.microsoft.com/office/drawing/2014/main" id="{8A9BE95B-890F-453D-B314-F42EEBBCEB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22762" y="4065657"/>
            <a:ext cx="581540" cy="581542"/>
          </a:xfrm>
          <a:prstGeom prst="rect">
            <a:avLst/>
          </a:prstGeom>
        </p:spPr>
      </p:pic>
      <p:sp>
        <p:nvSpPr>
          <p:cNvPr id="311" name="TextBox 310">
            <a:extLst>
              <a:ext uri="{FF2B5EF4-FFF2-40B4-BE49-F238E27FC236}">
                <a16:creationId xmlns:a16="http://schemas.microsoft.com/office/drawing/2014/main" id="{3B7CCD9E-C351-4DB0-AF74-66F1E42F9C49}"/>
              </a:ext>
            </a:extLst>
          </p:cNvPr>
          <p:cNvSpPr txBox="1"/>
          <p:nvPr/>
        </p:nvSpPr>
        <p:spPr>
          <a:xfrm>
            <a:off x="10139122" y="4626367"/>
            <a:ext cx="520061" cy="224515"/>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Kindle</a:t>
            </a:r>
          </a:p>
        </p:txBody>
      </p:sp>
      <p:sp>
        <p:nvSpPr>
          <p:cNvPr id="313" name="TextBox 312">
            <a:extLst>
              <a:ext uri="{FF2B5EF4-FFF2-40B4-BE49-F238E27FC236}">
                <a16:creationId xmlns:a16="http://schemas.microsoft.com/office/drawing/2014/main" id="{F9BD53F0-CF41-47EE-8C81-D874AA959C25}"/>
              </a:ext>
            </a:extLst>
          </p:cNvPr>
          <p:cNvSpPr txBox="1"/>
          <p:nvPr/>
        </p:nvSpPr>
        <p:spPr>
          <a:xfrm>
            <a:off x="7183296" y="4611052"/>
            <a:ext cx="639496" cy="360291"/>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Apple</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iOS OSX</a:t>
            </a:r>
          </a:p>
        </p:txBody>
      </p:sp>
      <p:sp>
        <p:nvSpPr>
          <p:cNvPr id="314" name="Rectangle 313">
            <a:extLst>
              <a:ext uri="{FF2B5EF4-FFF2-40B4-BE49-F238E27FC236}">
                <a16:creationId xmlns:a16="http://schemas.microsoft.com/office/drawing/2014/main" id="{F95EFD68-F152-4B67-889D-48D555E2F116}"/>
              </a:ext>
            </a:extLst>
          </p:cNvPr>
          <p:cNvSpPr/>
          <p:nvPr/>
        </p:nvSpPr>
        <p:spPr>
          <a:xfrm>
            <a:off x="6953373" y="3867269"/>
            <a:ext cx="1099340" cy="816377"/>
          </a:xfrm>
          <a:prstGeom prst="rect">
            <a:avLst/>
          </a:prstGeom>
        </p:spPr>
        <p:txBody>
          <a:bodyPr wrap="square">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4705" b="0" i="0" u="none" strike="noStrike" kern="0" cap="none" spc="0" normalizeH="0" baseline="0" noProof="0" dirty="0">
                <a:ln>
                  <a:noFill/>
                </a:ln>
                <a:solidFill>
                  <a:srgbClr val="FFFFFF"/>
                </a:solidFill>
                <a:effectLst/>
                <a:uLnTx/>
                <a:uFillTx/>
                <a:latin typeface="Segoe UI"/>
                <a:ea typeface="+mn-ea"/>
                <a:cs typeface="+mn-cs"/>
              </a:rPr>
              <a:t>iOS</a:t>
            </a:r>
            <a:endParaRPr kumimoji="0" lang="en-US" sz="4705"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16" name="Picture 315">
            <a:extLst>
              <a:ext uri="{FF2B5EF4-FFF2-40B4-BE49-F238E27FC236}">
                <a16:creationId xmlns:a16="http://schemas.microsoft.com/office/drawing/2014/main" id="{746A08D5-F182-41B4-9AF3-869EDA94AC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5249" y="4075686"/>
            <a:ext cx="332956" cy="503428"/>
          </a:xfrm>
          <a:prstGeom prst="rect">
            <a:avLst/>
          </a:prstGeom>
        </p:spPr>
      </p:pic>
      <p:sp>
        <p:nvSpPr>
          <p:cNvPr id="317" name="TextBox 316">
            <a:extLst>
              <a:ext uri="{FF2B5EF4-FFF2-40B4-BE49-F238E27FC236}">
                <a16:creationId xmlns:a16="http://schemas.microsoft.com/office/drawing/2014/main" id="{4AC194F3-04E8-40B4-8A08-4910ADA6CD59}"/>
              </a:ext>
            </a:extLst>
          </p:cNvPr>
          <p:cNvSpPr txBox="1"/>
          <p:nvPr/>
        </p:nvSpPr>
        <p:spPr>
          <a:xfrm>
            <a:off x="8299053" y="4611053"/>
            <a:ext cx="625351" cy="360291"/>
          </a:xfrm>
          <a:prstGeom prst="rect">
            <a:avLst/>
          </a:prstGeom>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Android</a:t>
            </a:r>
          </a:p>
          <a:p>
            <a:pPr marL="0" marR="0" lvl="0" indent="0" algn="ctr" defTabSz="895665" rtl="0" eaLnBrk="1" fontAlgn="auto" latinLnBrk="0" hangingPunct="1">
              <a:lnSpc>
                <a:spcPct val="90000"/>
              </a:lnSpc>
              <a:spcBef>
                <a:spcPts val="0"/>
              </a:spcBef>
              <a:spcAft>
                <a:spcPts val="0"/>
              </a:spcAft>
              <a:buClrTx/>
              <a:buSzTx/>
              <a:buFontTx/>
              <a:buNone/>
              <a:tabLst/>
              <a:defRPr/>
            </a:pPr>
            <a:endPar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pic>
        <p:nvPicPr>
          <p:cNvPr id="330" name="Picture 329">
            <a:extLst>
              <a:ext uri="{FF2B5EF4-FFF2-40B4-BE49-F238E27FC236}">
                <a16:creationId xmlns:a16="http://schemas.microsoft.com/office/drawing/2014/main" id="{8A9C0A25-EDDF-4603-B838-0806831BAE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9122" y="5509272"/>
            <a:ext cx="600345" cy="450256"/>
          </a:xfrm>
          <a:prstGeom prst="rect">
            <a:avLst/>
          </a:prstGeom>
        </p:spPr>
      </p:pic>
      <p:sp>
        <p:nvSpPr>
          <p:cNvPr id="331" name="TextBox 330">
            <a:extLst>
              <a:ext uri="{FF2B5EF4-FFF2-40B4-BE49-F238E27FC236}">
                <a16:creationId xmlns:a16="http://schemas.microsoft.com/office/drawing/2014/main" id="{28286F12-84C5-4F1C-84C5-A30D0D490C5A}"/>
              </a:ext>
            </a:extLst>
          </p:cNvPr>
          <p:cNvSpPr txBox="1"/>
          <p:nvPr/>
        </p:nvSpPr>
        <p:spPr>
          <a:xfrm>
            <a:off x="6802974" y="6018936"/>
            <a:ext cx="752643" cy="360291"/>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SQL</a:t>
            </a:r>
            <a:b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database</a:t>
            </a:r>
          </a:p>
        </p:txBody>
      </p:sp>
      <p:pic>
        <p:nvPicPr>
          <p:cNvPr id="333" name="Picture 332" descr="mongodb white.png">
            <a:extLst>
              <a:ext uri="{FF2B5EF4-FFF2-40B4-BE49-F238E27FC236}">
                <a16:creationId xmlns:a16="http://schemas.microsoft.com/office/drawing/2014/main" id="{4D778851-B075-43B9-8826-D5634D77102C}"/>
              </a:ext>
            </a:extLst>
          </p:cNvPr>
          <p:cNvPicPr>
            <a:picLocks noChangeAspect="1"/>
          </p:cNvPicPr>
          <p:nvPr/>
        </p:nvPicPr>
        <p:blipFill>
          <a:blip r:embed="rId14" cstate="print">
            <a:clrChange>
              <a:clrFrom>
                <a:srgbClr val="89D1E5"/>
              </a:clrFrom>
              <a:clrTo>
                <a:srgbClr val="89D1E5">
                  <a:alpha val="0"/>
                </a:srgbClr>
              </a:clrTo>
            </a:clrChange>
            <a:extLst>
              <a:ext uri="{BEBA8EAE-BF5A-486C-A8C5-ECC9F3942E4B}">
                <a14:imgProps xmlns:a14="http://schemas.microsoft.com/office/drawing/2010/main">
                  <a14:imgLayer r:embed="rId15">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827560" y="5424232"/>
            <a:ext cx="541128" cy="593233"/>
          </a:xfrm>
          <a:prstGeom prst="rect">
            <a:avLst/>
          </a:prstGeom>
        </p:spPr>
      </p:pic>
      <p:sp>
        <p:nvSpPr>
          <p:cNvPr id="334" name="TextBox 333">
            <a:extLst>
              <a:ext uri="{FF2B5EF4-FFF2-40B4-BE49-F238E27FC236}">
                <a16:creationId xmlns:a16="http://schemas.microsoft.com/office/drawing/2014/main" id="{4E0C03A2-243C-42C7-AB27-E9CF458189D7}"/>
              </a:ext>
            </a:extLst>
          </p:cNvPr>
          <p:cNvSpPr txBox="1"/>
          <p:nvPr/>
        </p:nvSpPr>
        <p:spPr>
          <a:xfrm>
            <a:off x="7709230" y="6018936"/>
            <a:ext cx="777787"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Mongo DB</a:t>
            </a:r>
          </a:p>
        </p:txBody>
      </p:sp>
      <p:pic>
        <p:nvPicPr>
          <p:cNvPr id="336" name="Picture 335">
            <a:extLst>
              <a:ext uri="{FF2B5EF4-FFF2-40B4-BE49-F238E27FC236}">
                <a16:creationId xmlns:a16="http://schemas.microsoft.com/office/drawing/2014/main" id="{B993B940-80FB-4AFE-B7C0-457D06C7EF6F}"/>
              </a:ext>
            </a:extLst>
          </p:cNvPr>
          <p:cNvPicPr>
            <a:picLocks noChangeAspect="1"/>
          </p:cNvPicPr>
          <p:nvPr/>
        </p:nvPicPr>
        <p:blipFill>
          <a:blip r:embed="rId16"/>
          <a:stretch>
            <a:fillRect/>
          </a:stretch>
        </p:blipFill>
        <p:spPr>
          <a:xfrm>
            <a:off x="8919403" y="5505617"/>
            <a:ext cx="389207" cy="475698"/>
          </a:xfrm>
          <a:prstGeom prst="rect">
            <a:avLst/>
          </a:prstGeom>
        </p:spPr>
      </p:pic>
      <p:sp>
        <p:nvSpPr>
          <p:cNvPr id="337" name="TextBox 336">
            <a:extLst>
              <a:ext uri="{FF2B5EF4-FFF2-40B4-BE49-F238E27FC236}">
                <a16:creationId xmlns:a16="http://schemas.microsoft.com/office/drawing/2014/main" id="{89FA93DB-3F18-4AFF-B7F2-5998B5289062}"/>
              </a:ext>
            </a:extLst>
          </p:cNvPr>
          <p:cNvSpPr txBox="1"/>
          <p:nvPr/>
        </p:nvSpPr>
        <p:spPr>
          <a:xfrm>
            <a:off x="8638682" y="6018936"/>
            <a:ext cx="950649"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Document DB</a:t>
            </a:r>
          </a:p>
        </p:txBody>
      </p:sp>
      <p:sp>
        <p:nvSpPr>
          <p:cNvPr id="338" name="TextBox 61">
            <a:extLst>
              <a:ext uri="{FF2B5EF4-FFF2-40B4-BE49-F238E27FC236}">
                <a16:creationId xmlns:a16="http://schemas.microsoft.com/office/drawing/2014/main" id="{72A055C9-CA30-467E-8FB6-F18684390C85}"/>
              </a:ext>
            </a:extLst>
          </p:cNvPr>
          <p:cNvSpPr txBox="1"/>
          <p:nvPr/>
        </p:nvSpPr>
        <p:spPr>
          <a:xfrm>
            <a:off x="9741353" y="6018936"/>
            <a:ext cx="741642"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Office 365</a:t>
            </a:r>
          </a:p>
        </p:txBody>
      </p:sp>
      <p:sp>
        <p:nvSpPr>
          <p:cNvPr id="340" name="TextBox 339">
            <a:extLst>
              <a:ext uri="{FF2B5EF4-FFF2-40B4-BE49-F238E27FC236}">
                <a16:creationId xmlns:a16="http://schemas.microsoft.com/office/drawing/2014/main" id="{B3B0D7AA-8D6B-4FDE-89E3-141457B214C7}"/>
              </a:ext>
            </a:extLst>
          </p:cNvPr>
          <p:cNvSpPr txBox="1"/>
          <p:nvPr/>
        </p:nvSpPr>
        <p:spPr>
          <a:xfrm>
            <a:off x="10647452" y="6018936"/>
            <a:ext cx="861076" cy="224515"/>
          </a:xfrm>
          <a:prstGeom prst="rect">
            <a:avLst/>
          </a:prstGeom>
          <a:noFill/>
        </p:spPr>
        <p:txBody>
          <a:bodyPr wrap="none" lIns="87880" tIns="43940" rIns="87880" bIns="43940"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tables</a:t>
            </a:r>
          </a:p>
        </p:txBody>
      </p:sp>
      <p:pic>
        <p:nvPicPr>
          <p:cNvPr id="341" name="Picture 340">
            <a:extLst>
              <a:ext uri="{FF2B5EF4-FFF2-40B4-BE49-F238E27FC236}">
                <a16:creationId xmlns:a16="http://schemas.microsoft.com/office/drawing/2014/main" id="{9976B709-952C-4DFE-BB03-32F7CA752041}"/>
              </a:ext>
            </a:extLst>
          </p:cNvPr>
          <p:cNvPicPr>
            <a:picLocks noChangeAspect="1"/>
          </p:cNvPicPr>
          <p:nvPr/>
        </p:nvPicPr>
        <p:blipFill>
          <a:blip r:embed="rId17">
            <a:biLevel thresh="25000"/>
          </a:blip>
          <a:stretch>
            <a:fillRect/>
          </a:stretch>
        </p:blipFill>
        <p:spPr>
          <a:xfrm>
            <a:off x="10874439" y="5558046"/>
            <a:ext cx="407102" cy="353885"/>
          </a:xfrm>
          <a:prstGeom prst="rect">
            <a:avLst/>
          </a:prstGeom>
        </p:spPr>
      </p:pic>
      <p:pic>
        <p:nvPicPr>
          <p:cNvPr id="342" name="Picture 341">
            <a:extLst>
              <a:ext uri="{FF2B5EF4-FFF2-40B4-BE49-F238E27FC236}">
                <a16:creationId xmlns:a16="http://schemas.microsoft.com/office/drawing/2014/main" id="{C61239C8-A464-4099-B7B5-A59CE6811D6B}"/>
              </a:ext>
            </a:extLst>
          </p:cNvPr>
          <p:cNvPicPr>
            <a:picLocks noChangeAspect="1"/>
          </p:cNvPicPr>
          <p:nvPr/>
        </p:nvPicPr>
        <p:blipFill>
          <a:blip r:embed="rId18"/>
          <a:stretch>
            <a:fillRect/>
          </a:stretch>
        </p:blipFill>
        <p:spPr>
          <a:xfrm>
            <a:off x="9909562" y="5528608"/>
            <a:ext cx="363923" cy="439401"/>
          </a:xfrm>
          <a:prstGeom prst="rect">
            <a:avLst/>
          </a:prstGeom>
        </p:spPr>
      </p:pic>
      <p:pic>
        <p:nvPicPr>
          <p:cNvPr id="71" name="Picture 70">
            <a:extLst>
              <a:ext uri="{FF2B5EF4-FFF2-40B4-BE49-F238E27FC236}">
                <a16:creationId xmlns:a16="http://schemas.microsoft.com/office/drawing/2014/main" id="{078B3124-CC8D-4621-B0B3-2C4A78FE6A92}"/>
              </a:ext>
            </a:extLst>
          </p:cNvPr>
          <p:cNvPicPr>
            <a:picLocks noChangeAspect="1"/>
          </p:cNvPicPr>
          <p:nvPr/>
        </p:nvPicPr>
        <p:blipFill>
          <a:blip r:embed="rId19"/>
          <a:stretch>
            <a:fillRect/>
          </a:stretch>
        </p:blipFill>
        <p:spPr>
          <a:xfrm>
            <a:off x="448212" y="1880335"/>
            <a:ext cx="3097331" cy="3097331"/>
          </a:xfrm>
          <a:prstGeom prst="rect">
            <a:avLst/>
          </a:prstGeom>
        </p:spPr>
      </p:pic>
    </p:spTree>
    <p:extLst>
      <p:ext uri="{BB962C8B-B14F-4D97-AF65-F5344CB8AC3E}">
        <p14:creationId xmlns:p14="http://schemas.microsoft.com/office/powerpoint/2010/main" val="16438731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features and capabilities</a:t>
            </a:r>
          </a:p>
        </p:txBody>
      </p:sp>
      <p:sp>
        <p:nvSpPr>
          <p:cNvPr id="7" name="Rectangle 6"/>
          <p:cNvSpPr/>
          <p:nvPr/>
        </p:nvSpPr>
        <p:spPr bwMode="auto">
          <a:xfrm>
            <a:off x="269240" y="1210172"/>
            <a:ext cx="3585699"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panose="020B0502040204020203" pitchFamily="34" charset="0"/>
                <a:ea typeface="+mn-ea"/>
                <a:cs typeface="Segoe UI" panose="020B0502040204020203" pitchFamily="34" charset="0"/>
              </a:rPr>
              <a:t>ENTERPRISE GRADE</a:t>
            </a:r>
          </a:p>
          <a:p>
            <a:pPr marL="0" marR="0" lvl="0" indent="0" algn="l" defTabSz="932293" rtl="0" eaLnBrk="1" fontAlgn="base" latinLnBrk="0" hangingPunct="1">
              <a:lnSpc>
                <a:spcPct val="100000"/>
              </a:lnSpc>
              <a:spcBef>
                <a:spcPct val="0"/>
              </a:spcBef>
              <a:spcAft>
                <a:spcPts val="1176"/>
              </a:spcAft>
              <a:buClrTx/>
              <a:buSzTx/>
              <a:buFontTx/>
              <a:buNone/>
              <a:tabLst/>
              <a:defRPr/>
            </a:pP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Designed for secure </a:t>
            </a:r>
            <a:b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mission-critical applications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Hybrid connections/VPN support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Scheduled backup</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Azure Active Directory Integration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Site resiliency, HA, and DR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Web jobs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Role base access control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Audit/compliance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Enterprise migration</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Client certs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Cache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IP restrictions/SSL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Web sockets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SQL, MySQL, </a:t>
            </a:r>
            <a:r>
              <a:rPr kumimoji="0" lang="en-US" sz="1372" b="0" i="0" u="none" strike="noStrike" kern="1200" cap="none" spc="0" normalizeH="0" baseline="0" noProof="0" dirty="0" err="1">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DocDB</a:t>
            </a: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 and Mongo</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Sticky sessions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Authorization/authentication</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372" b="0" i="1"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p:cNvSpPr/>
          <p:nvPr/>
        </p:nvSpPr>
        <p:spPr bwMode="auto">
          <a:xfrm>
            <a:off x="4124969" y="1210172"/>
            <a:ext cx="3585699"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panose="020B0502040204020203" pitchFamily="34" charset="0"/>
                <a:ea typeface="+mn-ea"/>
                <a:cs typeface="Segoe UI" panose="020B0502040204020203" pitchFamily="34" charset="0"/>
              </a:rPr>
              <a:t>FULLY MANAGED</a:t>
            </a:r>
          </a:p>
          <a:p>
            <a:pPr marL="0" marR="0" lvl="0" indent="0" algn="l" defTabSz="932293" rtl="0" eaLnBrk="1" fontAlgn="base" latinLnBrk="0" hangingPunct="1">
              <a:lnSpc>
                <a:spcPct val="100000"/>
              </a:lnSpc>
              <a:spcBef>
                <a:spcPct val="0"/>
              </a:spcBef>
              <a:spcAft>
                <a:spcPts val="1176"/>
              </a:spcAft>
              <a:buClrTx/>
              <a:buSzTx/>
              <a:buFontTx/>
              <a:buNone/>
              <a:tabLst/>
              <a:defRPr/>
            </a:pP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Optimized for availability </a:t>
            </a:r>
            <a:b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and automatic scale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Automated deployment</a:t>
            </a:r>
            <a:b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br>
            <a:r>
              <a:rPr kumimoji="0" lang="en-US" sz="1372" b="0" i="0" u="none" strike="noStrike" kern="1200" cap="none" spc="0" normalizeH="0" baseline="0" noProof="0" dirty="0" err="1">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AutoScale</a:t>
            </a:r>
            <a:endPar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Built-in load balancing</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WW datacenter coverage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End point monitoring and alerts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App gallery</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DR site support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err="1">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WildCard</a:t>
            </a: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 support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Dedicated IP address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HTTP compression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CDN support for websites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Premium WordPress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App Services Environments </a:t>
            </a:r>
          </a:p>
          <a:p>
            <a:pPr marL="0" marR="0" lvl="0" indent="0" algn="l" defTabSz="914367" rtl="0" eaLnBrk="1" fontAlgn="auto" latinLnBrk="0" hangingPunct="1">
              <a:lnSpc>
                <a:spcPct val="100000"/>
              </a:lnSpc>
              <a:spcBef>
                <a:spcPts val="0"/>
              </a:spcBef>
              <a:spcAft>
                <a:spcPts val="300"/>
              </a:spcAft>
              <a:buClrTx/>
              <a:buSzTx/>
              <a:buFontTx/>
              <a:buNone/>
              <a:tabLst/>
              <a:defRPr/>
            </a:pPr>
            <a:endPar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Calibri" panose="020F0502020204030204" pitchFamily="34" charset="0"/>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372" b="0" i="1"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9" name="Rectangle 8"/>
          <p:cNvSpPr/>
          <p:nvPr/>
        </p:nvSpPr>
        <p:spPr bwMode="auto">
          <a:xfrm>
            <a:off x="7627195" y="1210172"/>
            <a:ext cx="4265999"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7576">
                      <a:srgbClr val="0078D7"/>
                    </a:gs>
                    <a:gs pos="35000">
                      <a:srgbClr val="0078D7"/>
                    </a:gs>
                  </a:gsLst>
                  <a:lin ang="5400000" scaled="0"/>
                </a:gradFill>
                <a:effectLst/>
                <a:uLnTx/>
                <a:uFillTx/>
                <a:latin typeface="Segoe UI" panose="020B0502040204020203" pitchFamily="34" charset="0"/>
                <a:ea typeface="+mn-ea"/>
                <a:cs typeface="Segoe UI" panose="020B0502040204020203" pitchFamily="34" charset="0"/>
              </a:rPr>
              <a:t>HIGH PRODUCTIVITY</a:t>
            </a:r>
          </a:p>
          <a:p>
            <a:pPr marL="0" marR="0" lvl="0" indent="0" algn="l" defTabSz="932293" rtl="0" eaLnBrk="1" fontAlgn="base" latinLnBrk="0" hangingPunct="1">
              <a:lnSpc>
                <a:spcPct val="100000"/>
              </a:lnSpc>
              <a:spcBef>
                <a:spcPct val="0"/>
              </a:spcBef>
              <a:spcAft>
                <a:spcPts val="1176"/>
              </a:spcAft>
              <a:buClrTx/>
              <a:buSzTx/>
              <a:buFontTx/>
              <a:buNone/>
              <a:tabLst/>
              <a:defRPr/>
            </a:pP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Built for DevOps and </a:t>
            </a:r>
            <a:b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dirty="0">
                <a:ln>
                  <a:noFill/>
                </a:ln>
                <a:gradFill>
                  <a:gsLst>
                    <a:gs pos="57576">
                      <a:srgbClr val="002050"/>
                    </a:gs>
                    <a:gs pos="35000">
                      <a:srgbClr val="002050"/>
                    </a:gs>
                  </a:gsLst>
                  <a:lin ang="5400000" scaled="0"/>
                </a:gradFill>
                <a:effectLst/>
                <a:uLnTx/>
                <a:uFillTx/>
                <a:latin typeface="Segoe UI Semilight"/>
                <a:ea typeface="+mn-ea"/>
                <a:cs typeface="Segoe UI" panose="020B0502040204020203" pitchFamily="34" charset="0"/>
              </a:rPr>
              <a:t>continuous deployment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Remote debugging with Visual Studio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Site staging slots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Testing in production</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Continuous integration/deployment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Git, Visual Studio, Docker Hub, and GitHub</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App and site diagnostics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OS and framework patching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Site extensions gallery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NET, PHP, Python, Node, Ruby, Java</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Framework installer</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Browser-based editing</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Auto-healing</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Logging and auditing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Admin-site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372"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rPr>
              <a:t>Support site extension </a:t>
            </a:r>
            <a:endParaRPr kumimoji="0" lang="en-US" sz="1568" b="0" i="0"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0" i="1" u="none" strike="noStrike" kern="1200" cap="none" spc="0" normalizeH="0" baseline="0" noProof="0" dirty="0">
                <a:ln>
                  <a:noFill/>
                </a:ln>
                <a:gradFill>
                  <a:gsLst>
                    <a:gs pos="57576">
                      <a:srgbClr val="353535"/>
                    </a:gs>
                    <a:gs pos="35000">
                      <a:srgbClr val="353535"/>
                    </a:gs>
                  </a:gsLst>
                  <a:lin ang="5400000" scaled="0"/>
                </a:gradFill>
                <a:effectLst/>
                <a:uLnTx/>
                <a:uFillTx/>
                <a:latin typeface="Segoe UI Semilight"/>
                <a:ea typeface="+mn-ea"/>
                <a:cs typeface="Segoe UI Semilight" panose="020B0402040204020203" pitchFamily="34" charset="0"/>
              </a:rPr>
              <a:t> </a:t>
            </a:r>
          </a:p>
        </p:txBody>
      </p:sp>
      <p:cxnSp>
        <p:nvCxnSpPr>
          <p:cNvPr id="24" name="Straight Connector 23"/>
          <p:cNvCxnSpPr/>
          <p:nvPr/>
        </p:nvCxnSpPr>
        <p:spPr>
          <a:xfrm>
            <a:off x="3813203" y="1396661"/>
            <a:ext cx="0" cy="4727734"/>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15430" y="1396661"/>
            <a:ext cx="0" cy="4727734"/>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94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App Service Isolated</a:t>
            </a:r>
          </a:p>
        </p:txBody>
      </p:sp>
      <p:sp>
        <p:nvSpPr>
          <p:cNvPr id="70" name="TextBox 69"/>
          <p:cNvSpPr txBox="1"/>
          <p:nvPr/>
        </p:nvSpPr>
        <p:spPr>
          <a:xfrm>
            <a:off x="269241" y="1622814"/>
            <a:ext cx="3854628" cy="4764700"/>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Layered security </a:t>
            </a:r>
          </a:p>
        </p:txBody>
      </p:sp>
      <p:sp>
        <p:nvSpPr>
          <p:cNvPr id="71" name="TextBox 70"/>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 </a:t>
            </a: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scale</a:t>
            </a:r>
          </a:p>
        </p:txBody>
      </p:sp>
      <p:sp>
        <p:nvSpPr>
          <p:cNvPr id="72" name="TextBox 71"/>
          <p:cNvSpPr txBox="1"/>
          <p:nvPr/>
        </p:nvSpPr>
        <p:spPr>
          <a:xfrm>
            <a:off x="8068135" y="1622816"/>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Hybrid connectivity</a:t>
            </a:r>
          </a:p>
        </p:txBody>
      </p:sp>
      <p:grpSp>
        <p:nvGrpSpPr>
          <p:cNvPr id="30" name="Group 29"/>
          <p:cNvGrpSpPr/>
          <p:nvPr/>
        </p:nvGrpSpPr>
        <p:grpSpPr>
          <a:xfrm>
            <a:off x="512528" y="4767663"/>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TextBox 109"/>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AAD integrated </a:t>
              </a:r>
            </a:p>
          </p:txBody>
        </p:sp>
      </p:grpSp>
      <p:grpSp>
        <p:nvGrpSpPr>
          <p:cNvPr id="33" name="Group 32"/>
          <p:cNvGrpSpPr/>
          <p:nvPr/>
        </p:nvGrpSpPr>
        <p:grpSpPr>
          <a:xfrm>
            <a:off x="4358540" y="2831380"/>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Built-in auto scale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load balancing </a:t>
              </a:r>
            </a:p>
          </p:txBody>
        </p:sp>
      </p:grpSp>
      <p:grpSp>
        <p:nvGrpSpPr>
          <p:cNvPr id="6" name="Group 5">
            <a:extLst>
              <a:ext uri="{FF2B5EF4-FFF2-40B4-BE49-F238E27FC236}">
                <a16:creationId xmlns:a16="http://schemas.microsoft.com/office/drawing/2014/main" id="{D0A84CFF-7831-4F61-B90A-9E3954F3A16A}"/>
              </a:ext>
            </a:extLst>
          </p:cNvPr>
          <p:cNvGrpSpPr/>
          <p:nvPr/>
        </p:nvGrpSpPr>
        <p:grpSpPr>
          <a:xfrm>
            <a:off x="2440620" y="2742670"/>
            <a:ext cx="1345095" cy="1089912"/>
            <a:chOff x="2533101" y="2797169"/>
            <a:chExt cx="1372067" cy="1111767"/>
          </a:xfrm>
        </p:grpSpPr>
        <p:sp>
          <p:nvSpPr>
            <p:cNvPr id="113" name="TextBox 112"/>
            <p:cNvSpPr txBox="1"/>
            <p:nvPr/>
          </p:nvSpPr>
          <p:spPr>
            <a:xfrm>
              <a:off x="2533101" y="3624519"/>
              <a:ext cx="1372067" cy="284417"/>
            </a:xfrm>
            <a:prstGeom prst="rect">
              <a:avLst/>
            </a:prstGeom>
            <a:noFill/>
          </p:spPr>
          <p:txBody>
            <a:bodyPr wrap="none" lIns="87880" tIns="43940" rIns="87880" bIns="43940" rtlCol="0">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App lock down</a:t>
              </a:r>
            </a:p>
          </p:txBody>
        </p:sp>
        <p:grpSp>
          <p:nvGrpSpPr>
            <p:cNvPr id="84" name="Group 640">
              <a:extLst>
                <a:ext uri="{FF2B5EF4-FFF2-40B4-BE49-F238E27FC236}">
                  <a16:creationId xmlns:a16="http://schemas.microsoft.com/office/drawing/2014/main" id="{3F765E83-DACD-4E84-872C-8E31FC0C276F}"/>
                </a:ext>
              </a:extLst>
            </p:cNvPr>
            <p:cNvGrpSpPr>
              <a:grpSpLocks noChangeAspect="1"/>
            </p:cNvGrpSpPr>
            <p:nvPr/>
          </p:nvGrpSpPr>
          <p:grpSpPr bwMode="auto">
            <a:xfrm>
              <a:off x="2969066" y="2797169"/>
              <a:ext cx="500137" cy="676656"/>
              <a:chOff x="4358" y="3128"/>
              <a:chExt cx="170" cy="230"/>
            </a:xfrm>
          </p:grpSpPr>
          <p:sp>
            <p:nvSpPr>
              <p:cNvPr id="86" name="Rectangle 641">
                <a:extLst>
                  <a:ext uri="{FF2B5EF4-FFF2-40B4-BE49-F238E27FC236}">
                    <a16:creationId xmlns:a16="http://schemas.microsoft.com/office/drawing/2014/main" id="{C2904A9A-F8C1-4C49-B560-F143E8E39B93}"/>
                  </a:ext>
                </a:extLst>
              </p:cNvPr>
              <p:cNvSpPr>
                <a:spLocks noChangeArrowheads="1"/>
              </p:cNvSpPr>
              <p:nvPr/>
            </p:nvSpPr>
            <p:spPr bwMode="auto">
              <a:xfrm>
                <a:off x="4358" y="3235"/>
                <a:ext cx="170" cy="123"/>
              </a:xfrm>
              <a:prstGeom prst="rect">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642">
                <a:extLst>
                  <a:ext uri="{FF2B5EF4-FFF2-40B4-BE49-F238E27FC236}">
                    <a16:creationId xmlns:a16="http://schemas.microsoft.com/office/drawing/2014/main" id="{74B7A881-8FEA-4577-94F6-4D925787201C}"/>
                  </a:ext>
                </a:extLst>
              </p:cNvPr>
              <p:cNvSpPr>
                <a:spLocks/>
              </p:cNvSpPr>
              <p:nvPr/>
            </p:nvSpPr>
            <p:spPr bwMode="auto">
              <a:xfrm>
                <a:off x="4383" y="3128"/>
                <a:ext cx="120" cy="107"/>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D40F1309-FF79-4328-848C-D6B3C638F0E0}"/>
              </a:ext>
            </a:extLst>
          </p:cNvPr>
          <p:cNvGrpSpPr/>
          <p:nvPr/>
        </p:nvGrpSpPr>
        <p:grpSpPr>
          <a:xfrm>
            <a:off x="4488319" y="4695295"/>
            <a:ext cx="1450384" cy="1172445"/>
            <a:chOff x="4578318" y="4788948"/>
            <a:chExt cx="1479467" cy="1195955"/>
          </a:xfrm>
        </p:grpSpPr>
        <p:sp>
          <p:nvSpPr>
            <p:cNvPr id="125" name="TextBox 124"/>
            <p:cNvSpPr txBox="1"/>
            <p:nvPr/>
          </p:nvSpPr>
          <p:spPr>
            <a:xfrm>
              <a:off x="4578318" y="5506587"/>
              <a:ext cx="1479467"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Global data</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center footprint </a:t>
              </a:r>
            </a:p>
          </p:txBody>
        </p:sp>
        <p:sp>
          <p:nvSpPr>
            <p:cNvPr id="88" name="Freeform 90">
              <a:extLst>
                <a:ext uri="{FF2B5EF4-FFF2-40B4-BE49-F238E27FC236}">
                  <a16:creationId xmlns:a16="http://schemas.microsoft.com/office/drawing/2014/main" id="{C82553B9-F3B9-4E99-A75D-8FBBBF0C2AE2}"/>
                </a:ext>
              </a:extLst>
            </p:cNvPr>
            <p:cNvSpPr>
              <a:spLocks noChangeAspect="1" noEditPoints="1"/>
            </p:cNvSpPr>
            <p:nvPr/>
          </p:nvSpPr>
          <p:spPr bwMode="auto">
            <a:xfrm>
              <a:off x="5016131" y="4788948"/>
              <a:ext cx="603841" cy="603841"/>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08D08586-42F2-4947-AB00-E321A12FF153}"/>
              </a:ext>
            </a:extLst>
          </p:cNvPr>
          <p:cNvGrpSpPr/>
          <p:nvPr/>
        </p:nvGrpSpPr>
        <p:grpSpPr>
          <a:xfrm>
            <a:off x="6168903" y="4688162"/>
            <a:ext cx="1704966" cy="1179579"/>
            <a:chOff x="6292602" y="4781673"/>
            <a:chExt cx="1739154" cy="1203232"/>
          </a:xfrm>
        </p:grpSpPr>
        <p:sp>
          <p:nvSpPr>
            <p:cNvPr id="128" name="TextBox 127"/>
            <p:cNvSpPr txBox="1"/>
            <p:nvPr/>
          </p:nvSpPr>
          <p:spPr>
            <a:xfrm>
              <a:off x="6292602" y="5506589"/>
              <a:ext cx="1739154"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High availability</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auto-patching </a:t>
              </a:r>
            </a:p>
          </p:txBody>
        </p:sp>
        <p:grpSp>
          <p:nvGrpSpPr>
            <p:cNvPr id="99" name="Group 538">
              <a:extLst>
                <a:ext uri="{FF2B5EF4-FFF2-40B4-BE49-F238E27FC236}">
                  <a16:creationId xmlns:a16="http://schemas.microsoft.com/office/drawing/2014/main" id="{C2E75B9C-1F83-44B2-AEE1-DC0B0B73776E}"/>
                </a:ext>
              </a:extLst>
            </p:cNvPr>
            <p:cNvGrpSpPr>
              <a:grpSpLocks noChangeAspect="1"/>
            </p:cNvGrpSpPr>
            <p:nvPr/>
          </p:nvGrpSpPr>
          <p:grpSpPr bwMode="auto">
            <a:xfrm>
              <a:off x="6866392" y="4781673"/>
              <a:ext cx="591574" cy="647584"/>
              <a:chOff x="6703" y="2838"/>
              <a:chExt cx="169" cy="185"/>
            </a:xfrm>
          </p:grpSpPr>
          <p:sp>
            <p:nvSpPr>
              <p:cNvPr id="100" name="Line 539">
                <a:extLst>
                  <a:ext uri="{FF2B5EF4-FFF2-40B4-BE49-F238E27FC236}">
                    <a16:creationId xmlns:a16="http://schemas.microsoft.com/office/drawing/2014/main" id="{98161B14-56E0-4441-B209-6BBD4E84611E}"/>
                  </a:ext>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Line 540">
                <a:extLst>
                  <a:ext uri="{FF2B5EF4-FFF2-40B4-BE49-F238E27FC236}">
                    <a16:creationId xmlns:a16="http://schemas.microsoft.com/office/drawing/2014/main" id="{37B1D936-A099-487E-91EB-5BC93295A205}"/>
                  </a:ext>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Line 541">
                <a:extLst>
                  <a:ext uri="{FF2B5EF4-FFF2-40B4-BE49-F238E27FC236}">
                    <a16:creationId xmlns:a16="http://schemas.microsoft.com/office/drawing/2014/main" id="{C354B458-43C5-468E-9E87-C0FEC2745DB7}"/>
                  </a:ext>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Line 542">
                <a:extLst>
                  <a:ext uri="{FF2B5EF4-FFF2-40B4-BE49-F238E27FC236}">
                    <a16:creationId xmlns:a16="http://schemas.microsoft.com/office/drawing/2014/main" id="{D07E8000-3ED1-4569-BDED-103BF8761538}"/>
                  </a:ext>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543">
                <a:extLst>
                  <a:ext uri="{FF2B5EF4-FFF2-40B4-BE49-F238E27FC236}">
                    <a16:creationId xmlns:a16="http://schemas.microsoft.com/office/drawing/2014/main" id="{020CF40D-DB1D-44E1-A0EF-5E7F53181892}"/>
                  </a:ext>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544">
                <a:extLst>
                  <a:ext uri="{FF2B5EF4-FFF2-40B4-BE49-F238E27FC236}">
                    <a16:creationId xmlns:a16="http://schemas.microsoft.com/office/drawing/2014/main" id="{537E3B03-E673-48B5-9830-A1E3D030C43E}"/>
                  </a:ext>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545">
                <a:extLst>
                  <a:ext uri="{FF2B5EF4-FFF2-40B4-BE49-F238E27FC236}">
                    <a16:creationId xmlns:a16="http://schemas.microsoft.com/office/drawing/2014/main" id="{1C2E9BE4-800B-44CA-80BD-A11AD78DEB26}"/>
                  </a:ext>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546">
                <a:extLst>
                  <a:ext uri="{FF2B5EF4-FFF2-40B4-BE49-F238E27FC236}">
                    <a16:creationId xmlns:a16="http://schemas.microsoft.com/office/drawing/2014/main" id="{E556200B-E42E-4A3E-92E0-16CC22124E16}"/>
                  </a:ext>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Oval 547">
                <a:extLst>
                  <a:ext uri="{FF2B5EF4-FFF2-40B4-BE49-F238E27FC236}">
                    <a16:creationId xmlns:a16="http://schemas.microsoft.com/office/drawing/2014/main" id="{99AF952B-108B-4019-9869-C8DF3EE5EF06}"/>
                  </a:ext>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548">
                <a:extLst>
                  <a:ext uri="{FF2B5EF4-FFF2-40B4-BE49-F238E27FC236}">
                    <a16:creationId xmlns:a16="http://schemas.microsoft.com/office/drawing/2014/main" id="{23A63F62-9EC1-408F-88E3-50E5FB52ED68}"/>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549">
                <a:extLst>
                  <a:ext uri="{FF2B5EF4-FFF2-40B4-BE49-F238E27FC236}">
                    <a16:creationId xmlns:a16="http://schemas.microsoft.com/office/drawing/2014/main" id="{858EAB2D-7057-41B6-861D-C0F5920DFAEE}"/>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550">
                <a:extLst>
                  <a:ext uri="{FF2B5EF4-FFF2-40B4-BE49-F238E27FC236}">
                    <a16:creationId xmlns:a16="http://schemas.microsoft.com/office/drawing/2014/main" id="{938800A9-97FB-4917-9B21-FA543160CA4D}"/>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551">
                <a:extLst>
                  <a:ext uri="{FF2B5EF4-FFF2-40B4-BE49-F238E27FC236}">
                    <a16:creationId xmlns:a16="http://schemas.microsoft.com/office/drawing/2014/main" id="{A6D1B890-88EB-4429-BFE8-7520B3DEBC5C}"/>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 name="Group 16">
            <a:extLst>
              <a:ext uri="{FF2B5EF4-FFF2-40B4-BE49-F238E27FC236}">
                <a16:creationId xmlns:a16="http://schemas.microsoft.com/office/drawing/2014/main" id="{B72E83F7-5665-4EE8-82B6-30F299F8DF9B}"/>
              </a:ext>
            </a:extLst>
          </p:cNvPr>
          <p:cNvGrpSpPr/>
          <p:nvPr/>
        </p:nvGrpSpPr>
        <p:grpSpPr>
          <a:xfrm>
            <a:off x="6329981" y="2638922"/>
            <a:ext cx="1382811" cy="1383746"/>
            <a:chOff x="6456909" y="2691341"/>
            <a:chExt cx="1410539" cy="1411493"/>
          </a:xfrm>
        </p:grpSpPr>
        <p:sp>
          <p:nvSpPr>
            <p:cNvPr id="122" name="TextBox 121"/>
            <p:cNvSpPr txBox="1"/>
            <p:nvPr/>
          </p:nvSpPr>
          <p:spPr>
            <a:xfrm>
              <a:off x="6456909" y="3624518"/>
              <a:ext cx="1410539"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Upgraded CPU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capacity</a:t>
              </a:r>
            </a:p>
          </p:txBody>
        </p:sp>
        <p:grpSp>
          <p:nvGrpSpPr>
            <p:cNvPr id="132" name="Group 777">
              <a:extLst>
                <a:ext uri="{FF2B5EF4-FFF2-40B4-BE49-F238E27FC236}">
                  <a16:creationId xmlns:a16="http://schemas.microsoft.com/office/drawing/2014/main" id="{BECC8EE0-0C91-41EE-9857-C449F54427F8}"/>
                </a:ext>
              </a:extLst>
            </p:cNvPr>
            <p:cNvGrpSpPr>
              <a:grpSpLocks noChangeAspect="1"/>
            </p:cNvGrpSpPr>
            <p:nvPr/>
          </p:nvGrpSpPr>
          <p:grpSpPr bwMode="auto">
            <a:xfrm>
              <a:off x="6937603" y="2691341"/>
              <a:ext cx="449151" cy="717934"/>
              <a:chOff x="3788" y="3539"/>
              <a:chExt cx="254" cy="406"/>
            </a:xfrm>
          </p:grpSpPr>
          <p:sp>
            <p:nvSpPr>
              <p:cNvPr id="133" name="Rectangle 778">
                <a:extLst>
                  <a:ext uri="{FF2B5EF4-FFF2-40B4-BE49-F238E27FC236}">
                    <a16:creationId xmlns:a16="http://schemas.microsoft.com/office/drawing/2014/main" id="{17C1B6A4-D886-44F7-8770-7C0137A527FA}"/>
                  </a:ext>
                </a:extLst>
              </p:cNvPr>
              <p:cNvSpPr>
                <a:spLocks noChangeArrowheads="1"/>
              </p:cNvSpPr>
              <p:nvPr/>
            </p:nvSpPr>
            <p:spPr bwMode="auto">
              <a:xfrm>
                <a:off x="3817" y="3539"/>
                <a:ext cx="225" cy="406"/>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779">
                <a:extLst>
                  <a:ext uri="{FF2B5EF4-FFF2-40B4-BE49-F238E27FC236}">
                    <a16:creationId xmlns:a16="http://schemas.microsoft.com/office/drawing/2014/main" id="{85EC42BA-5721-4C08-83B7-C65F9A4B72DC}"/>
                  </a:ext>
                </a:extLst>
              </p:cNvPr>
              <p:cNvSpPr>
                <a:spLocks noChangeArrowheads="1"/>
              </p:cNvSpPr>
              <p:nvPr/>
            </p:nvSpPr>
            <p:spPr bwMode="auto">
              <a:xfrm>
                <a:off x="3850" y="3569"/>
                <a:ext cx="159" cy="42"/>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Rectangle 780">
                <a:extLst>
                  <a:ext uri="{FF2B5EF4-FFF2-40B4-BE49-F238E27FC236}">
                    <a16:creationId xmlns:a16="http://schemas.microsoft.com/office/drawing/2014/main" id="{1740D746-6BF7-4F6D-A0F9-50EC4919A6FB}"/>
                  </a:ext>
                </a:extLst>
              </p:cNvPr>
              <p:cNvSpPr>
                <a:spLocks noChangeArrowheads="1"/>
              </p:cNvSpPr>
              <p:nvPr/>
            </p:nvSpPr>
            <p:spPr bwMode="auto">
              <a:xfrm>
                <a:off x="3850" y="3656"/>
                <a:ext cx="159" cy="41"/>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Rectangle 781">
                <a:extLst>
                  <a:ext uri="{FF2B5EF4-FFF2-40B4-BE49-F238E27FC236}">
                    <a16:creationId xmlns:a16="http://schemas.microsoft.com/office/drawing/2014/main" id="{13413E96-A07B-42F6-9117-85AB98429DE6}"/>
                  </a:ext>
                </a:extLst>
              </p:cNvPr>
              <p:cNvSpPr>
                <a:spLocks noChangeArrowheads="1"/>
              </p:cNvSpPr>
              <p:nvPr/>
            </p:nvSpPr>
            <p:spPr bwMode="auto">
              <a:xfrm>
                <a:off x="3850" y="3742"/>
                <a:ext cx="159" cy="42"/>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782">
                <a:extLst>
                  <a:ext uri="{FF2B5EF4-FFF2-40B4-BE49-F238E27FC236}">
                    <a16:creationId xmlns:a16="http://schemas.microsoft.com/office/drawing/2014/main" id="{3DE8F91D-F849-4559-829A-AF3C8751E22D}"/>
                  </a:ext>
                </a:extLst>
              </p:cNvPr>
              <p:cNvSpPr>
                <a:spLocks/>
              </p:cNvSpPr>
              <p:nvPr/>
            </p:nvSpPr>
            <p:spPr bwMode="auto">
              <a:xfrm>
                <a:off x="3788" y="3589"/>
                <a:ext cx="29" cy="7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783">
                <a:extLst>
                  <a:ext uri="{FF2B5EF4-FFF2-40B4-BE49-F238E27FC236}">
                    <a16:creationId xmlns:a16="http://schemas.microsoft.com/office/drawing/2014/main" id="{301FF8D1-62CB-452F-AA72-D5E59273A6C6}"/>
                  </a:ext>
                </a:extLst>
              </p:cNvPr>
              <p:cNvSpPr>
                <a:spLocks/>
              </p:cNvSpPr>
              <p:nvPr/>
            </p:nvSpPr>
            <p:spPr bwMode="auto">
              <a:xfrm>
                <a:off x="3788" y="3736"/>
                <a:ext cx="29" cy="70"/>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Oval 784">
                <a:extLst>
                  <a:ext uri="{FF2B5EF4-FFF2-40B4-BE49-F238E27FC236}">
                    <a16:creationId xmlns:a16="http://schemas.microsoft.com/office/drawing/2014/main" id="{60CEA6A6-5E42-465E-8EF4-31E0DDEB5E70}"/>
                  </a:ext>
                </a:extLst>
              </p:cNvPr>
              <p:cNvSpPr>
                <a:spLocks noChangeArrowheads="1"/>
              </p:cNvSpPr>
              <p:nvPr/>
            </p:nvSpPr>
            <p:spPr bwMode="auto">
              <a:xfrm>
                <a:off x="3850" y="3870"/>
                <a:ext cx="34" cy="33"/>
              </a:xfrm>
              <a:prstGeom prst="ellipse">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Oval 785">
                <a:extLst>
                  <a:ext uri="{FF2B5EF4-FFF2-40B4-BE49-F238E27FC236}">
                    <a16:creationId xmlns:a16="http://schemas.microsoft.com/office/drawing/2014/main" id="{263F86CD-95F3-4D61-B6CA-16C02CA0A9F1}"/>
                  </a:ext>
                </a:extLst>
              </p:cNvPr>
              <p:cNvSpPr>
                <a:spLocks noChangeArrowheads="1"/>
              </p:cNvSpPr>
              <p:nvPr/>
            </p:nvSpPr>
            <p:spPr bwMode="auto">
              <a:xfrm>
                <a:off x="3913" y="3870"/>
                <a:ext cx="33" cy="33"/>
              </a:xfrm>
              <a:prstGeom prst="ellipse">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Rectangle 786">
                <a:extLst>
                  <a:ext uri="{FF2B5EF4-FFF2-40B4-BE49-F238E27FC236}">
                    <a16:creationId xmlns:a16="http://schemas.microsoft.com/office/drawing/2014/main" id="{3A290026-39C1-4B94-903C-CFB28341020B}"/>
                  </a:ext>
                </a:extLst>
              </p:cNvPr>
              <p:cNvSpPr>
                <a:spLocks noChangeArrowheads="1"/>
              </p:cNvSpPr>
              <p:nvPr/>
            </p:nvSpPr>
            <p:spPr bwMode="auto">
              <a:xfrm>
                <a:off x="3977" y="3870"/>
                <a:ext cx="32" cy="30"/>
              </a:xfrm>
              <a:prstGeom prst="rect">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48" name="Picture 147">
            <a:extLst>
              <a:ext uri="{FF2B5EF4-FFF2-40B4-BE49-F238E27FC236}">
                <a16:creationId xmlns:a16="http://schemas.microsoft.com/office/drawing/2014/main" id="{9E2D8BCE-0DC4-443E-95F1-E358DA17C033}"/>
              </a:ext>
            </a:extLst>
          </p:cNvPr>
          <p:cNvPicPr>
            <a:picLocks noChangeAspect="1"/>
          </p:cNvPicPr>
          <p:nvPr/>
        </p:nvPicPr>
        <p:blipFill>
          <a:blip r:embed="rId3"/>
          <a:stretch>
            <a:fillRect/>
          </a:stretch>
        </p:blipFill>
        <p:spPr>
          <a:xfrm>
            <a:off x="460184" y="303200"/>
            <a:ext cx="896117" cy="896117"/>
          </a:xfrm>
          <a:prstGeom prst="rect">
            <a:avLst/>
          </a:prstGeom>
        </p:spPr>
      </p:pic>
      <p:grpSp>
        <p:nvGrpSpPr>
          <p:cNvPr id="13" name="Group 12">
            <a:extLst>
              <a:ext uri="{FF2B5EF4-FFF2-40B4-BE49-F238E27FC236}">
                <a16:creationId xmlns:a16="http://schemas.microsoft.com/office/drawing/2014/main" id="{082BF5DE-4798-4DB9-8D25-8ECBBC87100C}"/>
              </a:ext>
            </a:extLst>
          </p:cNvPr>
          <p:cNvGrpSpPr/>
          <p:nvPr/>
        </p:nvGrpSpPr>
        <p:grpSpPr>
          <a:xfrm>
            <a:off x="456951" y="2690928"/>
            <a:ext cx="1549389" cy="1141654"/>
            <a:chOff x="466113" y="2744389"/>
            <a:chExt cx="1580457" cy="1164547"/>
          </a:xfrm>
        </p:grpSpPr>
        <p:sp>
          <p:nvSpPr>
            <p:cNvPr id="107" name="TextBox 106"/>
            <p:cNvSpPr txBox="1"/>
            <p:nvPr/>
          </p:nvSpPr>
          <p:spPr>
            <a:xfrm>
              <a:off x="466113" y="3624519"/>
              <a:ext cx="1580457" cy="284417"/>
            </a:xfrm>
            <a:prstGeom prst="rect">
              <a:avLst/>
            </a:prstGeom>
            <a:noFill/>
          </p:spPr>
          <p:txBody>
            <a:bodyPr wrap="none" lIns="87880" tIns="43940" rIns="87880" bIns="43940" rtlCol="0">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Network isolation</a:t>
              </a:r>
            </a:p>
          </p:txBody>
        </p:sp>
        <p:grpSp>
          <p:nvGrpSpPr>
            <p:cNvPr id="12" name="Group 11">
              <a:extLst>
                <a:ext uri="{FF2B5EF4-FFF2-40B4-BE49-F238E27FC236}">
                  <a16:creationId xmlns:a16="http://schemas.microsoft.com/office/drawing/2014/main" id="{026E3FEC-B2F7-49FF-B324-9CF94E624DA1}"/>
                </a:ext>
              </a:extLst>
            </p:cNvPr>
            <p:cNvGrpSpPr/>
            <p:nvPr/>
          </p:nvGrpSpPr>
          <p:grpSpPr>
            <a:xfrm>
              <a:off x="921905" y="2744389"/>
              <a:ext cx="668872" cy="748809"/>
              <a:chOff x="2614389" y="3017044"/>
              <a:chExt cx="1643498" cy="1839912"/>
            </a:xfrm>
          </p:grpSpPr>
          <p:sp>
            <p:nvSpPr>
              <p:cNvPr id="169" name="Oval 168">
                <a:extLst>
                  <a:ext uri="{FF2B5EF4-FFF2-40B4-BE49-F238E27FC236}">
                    <a16:creationId xmlns:a16="http://schemas.microsoft.com/office/drawing/2014/main" id="{F14B9CE3-149C-4924-8BDF-2B37BFB42257}"/>
                  </a:ext>
                </a:extLst>
              </p:cNvPr>
              <p:cNvSpPr/>
              <p:nvPr/>
            </p:nvSpPr>
            <p:spPr>
              <a:xfrm>
                <a:off x="3080538" y="3581400"/>
                <a:ext cx="711200" cy="711200"/>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Oval 169">
                <a:extLst>
                  <a:ext uri="{FF2B5EF4-FFF2-40B4-BE49-F238E27FC236}">
                    <a16:creationId xmlns:a16="http://schemas.microsoft.com/office/drawing/2014/main" id="{999CE609-A5CD-4D7F-A5A0-EDE458C20439}"/>
                  </a:ext>
                </a:extLst>
              </p:cNvPr>
              <p:cNvSpPr/>
              <p:nvPr/>
            </p:nvSpPr>
            <p:spPr>
              <a:xfrm>
                <a:off x="3249210" y="3017044"/>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Oval 170">
                <a:extLst>
                  <a:ext uri="{FF2B5EF4-FFF2-40B4-BE49-F238E27FC236}">
                    <a16:creationId xmlns:a16="http://schemas.microsoft.com/office/drawing/2014/main" id="{81BDEEBA-2C54-4971-BCB8-40456FB9096E}"/>
                  </a:ext>
                </a:extLst>
              </p:cNvPr>
              <p:cNvSpPr/>
              <p:nvPr/>
            </p:nvSpPr>
            <p:spPr>
              <a:xfrm>
                <a:off x="3249210" y="4483100"/>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3A75DBE8-AA44-45E3-B6B1-ACE6597A2A2A}"/>
                  </a:ext>
                </a:extLst>
              </p:cNvPr>
              <p:cNvSpPr/>
              <p:nvPr/>
            </p:nvSpPr>
            <p:spPr>
              <a:xfrm>
                <a:off x="2614389" y="3383558"/>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Oval 172">
                <a:extLst>
                  <a:ext uri="{FF2B5EF4-FFF2-40B4-BE49-F238E27FC236}">
                    <a16:creationId xmlns:a16="http://schemas.microsoft.com/office/drawing/2014/main" id="{2088A4F2-107E-481A-8B5C-5E1B59D7B99F}"/>
                  </a:ext>
                </a:extLst>
              </p:cNvPr>
              <p:cNvSpPr/>
              <p:nvPr/>
            </p:nvSpPr>
            <p:spPr>
              <a:xfrm>
                <a:off x="3884031" y="4116586"/>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2130A0F7-B243-4308-892B-F6E753B6941E}"/>
                  </a:ext>
                </a:extLst>
              </p:cNvPr>
              <p:cNvSpPr/>
              <p:nvPr/>
            </p:nvSpPr>
            <p:spPr>
              <a:xfrm>
                <a:off x="2614389" y="4116586"/>
                <a:ext cx="373856" cy="373856"/>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Oval 174">
                <a:extLst>
                  <a:ext uri="{FF2B5EF4-FFF2-40B4-BE49-F238E27FC236}">
                    <a16:creationId xmlns:a16="http://schemas.microsoft.com/office/drawing/2014/main" id="{74479ABB-6321-4BF7-90F9-FCE36875C67D}"/>
                  </a:ext>
                </a:extLst>
              </p:cNvPr>
              <p:cNvSpPr/>
              <p:nvPr/>
            </p:nvSpPr>
            <p:spPr>
              <a:xfrm>
                <a:off x="3884031" y="3383558"/>
                <a:ext cx="373856" cy="373856"/>
              </a:xfrm>
              <a:prstGeom prst="ellipse">
                <a:avLst/>
              </a:prstGeom>
              <a:solidFill>
                <a:srgbClr val="FFFFFF"/>
              </a:solidFill>
              <a:ln w="4445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6" name="Straight Connector 175">
                <a:extLst>
                  <a:ext uri="{FF2B5EF4-FFF2-40B4-BE49-F238E27FC236}">
                    <a16:creationId xmlns:a16="http://schemas.microsoft.com/office/drawing/2014/main" id="{CB83E64E-D9A2-4914-A318-514A352E364B}"/>
                  </a:ext>
                </a:extLst>
              </p:cNvPr>
              <p:cNvCxnSpPr>
                <a:cxnSpLocks/>
                <a:stCxn id="170" idx="4"/>
                <a:endCxn id="169" idx="0"/>
              </p:cNvCxnSpPr>
              <p:nvPr/>
            </p:nvCxnSpPr>
            <p:spPr>
              <a:xfrm>
                <a:off x="3436138" y="3390900"/>
                <a:ext cx="0" cy="190500"/>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7" name="Straight Connector 176">
                <a:extLst>
                  <a:ext uri="{FF2B5EF4-FFF2-40B4-BE49-F238E27FC236}">
                    <a16:creationId xmlns:a16="http://schemas.microsoft.com/office/drawing/2014/main" id="{40F9CC90-AF66-4816-9225-12214F67B4E7}"/>
                  </a:ext>
                </a:extLst>
              </p:cNvPr>
              <p:cNvCxnSpPr>
                <a:cxnSpLocks/>
              </p:cNvCxnSpPr>
              <p:nvPr/>
            </p:nvCxnSpPr>
            <p:spPr>
              <a:xfrm>
                <a:off x="3436138" y="4292600"/>
                <a:ext cx="0" cy="190500"/>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8" name="Straight Connector 177">
                <a:extLst>
                  <a:ext uri="{FF2B5EF4-FFF2-40B4-BE49-F238E27FC236}">
                    <a16:creationId xmlns:a16="http://schemas.microsoft.com/office/drawing/2014/main" id="{13EE12EF-B9AA-4D92-B264-EED868CBAEE6}"/>
                  </a:ext>
                </a:extLst>
              </p:cNvPr>
              <p:cNvCxnSpPr>
                <a:cxnSpLocks/>
              </p:cNvCxnSpPr>
              <p:nvPr/>
            </p:nvCxnSpPr>
            <p:spPr>
              <a:xfrm>
                <a:off x="2971800" y="3667125"/>
                <a:ext cx="147638" cy="104775"/>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9" name="Straight Connector 178">
                <a:extLst>
                  <a:ext uri="{FF2B5EF4-FFF2-40B4-BE49-F238E27FC236}">
                    <a16:creationId xmlns:a16="http://schemas.microsoft.com/office/drawing/2014/main" id="{84919CEB-7AC0-46A6-8EBF-49677DEED0A3}"/>
                  </a:ext>
                </a:extLst>
              </p:cNvPr>
              <p:cNvCxnSpPr>
                <a:cxnSpLocks/>
              </p:cNvCxnSpPr>
              <p:nvPr/>
            </p:nvCxnSpPr>
            <p:spPr>
              <a:xfrm flipH="1" flipV="1">
                <a:off x="3752838" y="4131072"/>
                <a:ext cx="147638" cy="104775"/>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0" name="Straight Connector 179">
                <a:extLst>
                  <a:ext uri="{FF2B5EF4-FFF2-40B4-BE49-F238E27FC236}">
                    <a16:creationId xmlns:a16="http://schemas.microsoft.com/office/drawing/2014/main" id="{B646C295-CBC3-4BA6-A29C-07209FFD94C5}"/>
                  </a:ext>
                </a:extLst>
              </p:cNvPr>
              <p:cNvCxnSpPr>
                <a:cxnSpLocks/>
              </p:cNvCxnSpPr>
              <p:nvPr/>
            </p:nvCxnSpPr>
            <p:spPr>
              <a:xfrm flipV="1">
                <a:off x="2971800" y="4090390"/>
                <a:ext cx="147638" cy="104775"/>
              </a:xfrm>
              <a:prstGeom prst="lin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5" name="Group 14">
            <a:extLst>
              <a:ext uri="{FF2B5EF4-FFF2-40B4-BE49-F238E27FC236}">
                <a16:creationId xmlns:a16="http://schemas.microsoft.com/office/drawing/2014/main" id="{65B6B632-B2A8-4A7A-BA90-E60EF8C60CBE}"/>
              </a:ext>
            </a:extLst>
          </p:cNvPr>
          <p:cNvGrpSpPr/>
          <p:nvPr/>
        </p:nvGrpSpPr>
        <p:grpSpPr>
          <a:xfrm>
            <a:off x="8629513" y="4766491"/>
            <a:ext cx="857258" cy="1101250"/>
            <a:chOff x="8748765" y="4861573"/>
            <a:chExt cx="874448" cy="1123332"/>
          </a:xfrm>
        </p:grpSpPr>
        <p:sp>
          <p:nvSpPr>
            <p:cNvPr id="137" name="TextBox 136"/>
            <p:cNvSpPr txBox="1"/>
            <p:nvPr/>
          </p:nvSpPr>
          <p:spPr>
            <a:xfrm>
              <a:off x="8802580" y="5506589"/>
              <a:ext cx="820633" cy="478316"/>
            </a:xfrm>
            <a:prstGeom prst="rect">
              <a:avLst/>
            </a:prstGeom>
            <a:noFill/>
            <a:ln w="44450">
              <a:noFill/>
            </a:ln>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Express </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routes</a:t>
              </a:r>
            </a:p>
          </p:txBody>
        </p:sp>
        <p:pic>
          <p:nvPicPr>
            <p:cNvPr id="14" name="Picture 13">
              <a:extLst>
                <a:ext uri="{FF2B5EF4-FFF2-40B4-BE49-F238E27FC236}">
                  <a16:creationId xmlns:a16="http://schemas.microsoft.com/office/drawing/2014/main" id="{6154A857-783D-4E00-97C1-9ADD5C99F2D7}"/>
                </a:ext>
              </a:extLst>
            </p:cNvPr>
            <p:cNvPicPr>
              <a:picLocks noChangeAspect="1"/>
            </p:cNvPicPr>
            <p:nvPr/>
          </p:nvPicPr>
          <p:blipFill>
            <a:blip r:embed="rId4"/>
            <a:stretch>
              <a:fillRect/>
            </a:stretch>
          </p:blipFill>
          <p:spPr>
            <a:xfrm>
              <a:off x="8748765" y="4861573"/>
              <a:ext cx="874448" cy="539410"/>
            </a:xfrm>
            <a:prstGeom prst="rect">
              <a:avLst/>
            </a:prstGeom>
          </p:spPr>
        </p:pic>
      </p:grpSp>
      <p:grpSp>
        <p:nvGrpSpPr>
          <p:cNvPr id="18" name="Group 17">
            <a:extLst>
              <a:ext uri="{FF2B5EF4-FFF2-40B4-BE49-F238E27FC236}">
                <a16:creationId xmlns:a16="http://schemas.microsoft.com/office/drawing/2014/main" id="{E1A21B44-B97F-4E63-B518-7EB46C6DC2C5}"/>
              </a:ext>
            </a:extLst>
          </p:cNvPr>
          <p:cNvGrpSpPr/>
          <p:nvPr/>
        </p:nvGrpSpPr>
        <p:grpSpPr>
          <a:xfrm>
            <a:off x="10343841" y="2782824"/>
            <a:ext cx="1138095" cy="1239844"/>
            <a:chOff x="10587114" y="2838129"/>
            <a:chExt cx="1160916" cy="1264705"/>
          </a:xfrm>
        </p:grpSpPr>
        <p:sp>
          <p:nvSpPr>
            <p:cNvPr id="134" name="TextBox 133"/>
            <p:cNvSpPr txBox="1"/>
            <p:nvPr/>
          </p:nvSpPr>
          <p:spPr>
            <a:xfrm>
              <a:off x="10598558" y="3624518"/>
              <a:ext cx="1138028"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Hybrid </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connections</a:t>
              </a:r>
            </a:p>
          </p:txBody>
        </p:sp>
        <p:sp>
          <p:nvSpPr>
            <p:cNvPr id="194" name="Freeform: Shape 193">
              <a:extLst>
                <a:ext uri="{FF2B5EF4-FFF2-40B4-BE49-F238E27FC236}">
                  <a16:creationId xmlns:a16="http://schemas.microsoft.com/office/drawing/2014/main" id="{02ED0296-97A6-4C0A-AEB2-8323AEC1953B}"/>
                </a:ext>
              </a:extLst>
            </p:cNvPr>
            <p:cNvSpPr/>
            <p:nvPr/>
          </p:nvSpPr>
          <p:spPr>
            <a:xfrm>
              <a:off x="10587114" y="2838129"/>
              <a:ext cx="1160916" cy="680784"/>
            </a:xfrm>
            <a:custGeom>
              <a:avLst/>
              <a:gdLst>
                <a:gd name="connsiteX0" fmla="*/ 89044 w 2057400"/>
                <a:gd name="connsiteY0" fmla="*/ 514206 h 1206500"/>
                <a:gd name="connsiteX1" fmla="*/ 584056 w 2057400"/>
                <a:gd name="connsiteY1" fmla="*/ 514206 h 1206500"/>
                <a:gd name="connsiteX2" fmla="*/ 673100 w 2057400"/>
                <a:gd name="connsiteY2" fmla="*/ 603250 h 1206500"/>
                <a:gd name="connsiteX3" fmla="*/ 584056 w 2057400"/>
                <a:gd name="connsiteY3" fmla="*/ 692294 h 1206500"/>
                <a:gd name="connsiteX4" fmla="*/ 89044 w 2057400"/>
                <a:gd name="connsiteY4" fmla="*/ 692294 h 1206500"/>
                <a:gd name="connsiteX5" fmla="*/ 0 w 2057400"/>
                <a:gd name="connsiteY5" fmla="*/ 603250 h 1206500"/>
                <a:gd name="connsiteX6" fmla="*/ 89044 w 2057400"/>
                <a:gd name="connsiteY6" fmla="*/ 514206 h 1206500"/>
                <a:gd name="connsiteX7" fmla="*/ 1035050 w 2057400"/>
                <a:gd name="connsiteY7" fmla="*/ 330200 h 1206500"/>
                <a:gd name="connsiteX8" fmla="*/ 1308100 w 2057400"/>
                <a:gd name="connsiteY8" fmla="*/ 603250 h 1206500"/>
                <a:gd name="connsiteX9" fmla="*/ 1035050 w 2057400"/>
                <a:gd name="connsiteY9" fmla="*/ 876300 h 1206500"/>
                <a:gd name="connsiteX10" fmla="*/ 762000 w 2057400"/>
                <a:gd name="connsiteY10" fmla="*/ 603250 h 1206500"/>
                <a:gd name="connsiteX11" fmla="*/ 1035050 w 2057400"/>
                <a:gd name="connsiteY11" fmla="*/ 330200 h 1206500"/>
                <a:gd name="connsiteX12" fmla="*/ 1035051 w 2057400"/>
                <a:gd name="connsiteY12" fmla="*/ 0 h 1206500"/>
                <a:gd name="connsiteX13" fmla="*/ 1626045 w 2057400"/>
                <a:gd name="connsiteY13" fmla="*/ 481674 h 1206500"/>
                <a:gd name="connsiteX14" fmla="*/ 1629325 w 2057400"/>
                <a:gd name="connsiteY14" fmla="*/ 514206 h 1206500"/>
                <a:gd name="connsiteX15" fmla="*/ 1968356 w 2057400"/>
                <a:gd name="connsiteY15" fmla="*/ 514206 h 1206500"/>
                <a:gd name="connsiteX16" fmla="*/ 2057400 w 2057400"/>
                <a:gd name="connsiteY16" fmla="*/ 603250 h 1206500"/>
                <a:gd name="connsiteX17" fmla="*/ 1968356 w 2057400"/>
                <a:gd name="connsiteY17" fmla="*/ 692294 h 1206500"/>
                <a:gd name="connsiteX18" fmla="*/ 1629325 w 2057400"/>
                <a:gd name="connsiteY18" fmla="*/ 692294 h 1206500"/>
                <a:gd name="connsiteX19" fmla="*/ 1626045 w 2057400"/>
                <a:gd name="connsiteY19" fmla="*/ 724826 h 1206500"/>
                <a:gd name="connsiteX20" fmla="*/ 1035051 w 2057400"/>
                <a:gd name="connsiteY20" fmla="*/ 1206500 h 1206500"/>
                <a:gd name="connsiteX21" fmla="*/ 534827 w 2057400"/>
                <a:gd name="connsiteY21" fmla="*/ 940533 h 1206500"/>
                <a:gd name="connsiteX22" fmla="*/ 499962 w 2057400"/>
                <a:gd name="connsiteY22" fmla="*/ 876300 h 1206500"/>
                <a:gd name="connsiteX23" fmla="*/ 672346 w 2057400"/>
                <a:gd name="connsiteY23" fmla="*/ 876300 h 1206500"/>
                <a:gd name="connsiteX24" fmla="*/ 712877 w 2057400"/>
                <a:gd name="connsiteY24" fmla="*/ 925425 h 1206500"/>
                <a:gd name="connsiteX25" fmla="*/ 1035051 w 2057400"/>
                <a:gd name="connsiteY25" fmla="*/ 1058873 h 1206500"/>
                <a:gd name="connsiteX26" fmla="*/ 1490674 w 2057400"/>
                <a:gd name="connsiteY26" fmla="*/ 603250 h 1206500"/>
                <a:gd name="connsiteX27" fmla="*/ 1035051 w 2057400"/>
                <a:gd name="connsiteY27" fmla="*/ 147627 h 1206500"/>
                <a:gd name="connsiteX28" fmla="*/ 712877 w 2057400"/>
                <a:gd name="connsiteY28" fmla="*/ 281076 h 1206500"/>
                <a:gd name="connsiteX29" fmla="*/ 672346 w 2057400"/>
                <a:gd name="connsiteY29" fmla="*/ 330200 h 1206500"/>
                <a:gd name="connsiteX30" fmla="*/ 499962 w 2057400"/>
                <a:gd name="connsiteY30" fmla="*/ 330200 h 1206500"/>
                <a:gd name="connsiteX31" fmla="*/ 534827 w 2057400"/>
                <a:gd name="connsiteY31" fmla="*/ 265967 h 1206500"/>
                <a:gd name="connsiteX32" fmla="*/ 1035051 w 2057400"/>
                <a:gd name="connsiteY32" fmla="*/ 0 h 120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7400" h="1206500">
                  <a:moveTo>
                    <a:pt x="89044" y="514206"/>
                  </a:moveTo>
                  <a:lnTo>
                    <a:pt x="584056" y="514206"/>
                  </a:lnTo>
                  <a:cubicBezTo>
                    <a:pt x="633234" y="514206"/>
                    <a:pt x="673100" y="554072"/>
                    <a:pt x="673100" y="603250"/>
                  </a:cubicBezTo>
                  <a:cubicBezTo>
                    <a:pt x="673100" y="652428"/>
                    <a:pt x="633234" y="692294"/>
                    <a:pt x="584056" y="692294"/>
                  </a:cubicBezTo>
                  <a:lnTo>
                    <a:pt x="89044" y="692294"/>
                  </a:lnTo>
                  <a:cubicBezTo>
                    <a:pt x="39866" y="692294"/>
                    <a:pt x="0" y="652428"/>
                    <a:pt x="0" y="603250"/>
                  </a:cubicBezTo>
                  <a:cubicBezTo>
                    <a:pt x="0" y="554072"/>
                    <a:pt x="39866" y="514206"/>
                    <a:pt x="89044" y="514206"/>
                  </a:cubicBezTo>
                  <a:close/>
                  <a:moveTo>
                    <a:pt x="1035050" y="330200"/>
                  </a:moveTo>
                  <a:cubicBezTo>
                    <a:pt x="1185851" y="330200"/>
                    <a:pt x="1308100" y="452449"/>
                    <a:pt x="1308100" y="603250"/>
                  </a:cubicBezTo>
                  <a:cubicBezTo>
                    <a:pt x="1308100" y="754051"/>
                    <a:pt x="1185851" y="876300"/>
                    <a:pt x="1035050" y="876300"/>
                  </a:cubicBezTo>
                  <a:cubicBezTo>
                    <a:pt x="884249" y="876300"/>
                    <a:pt x="762000" y="754051"/>
                    <a:pt x="762000" y="603250"/>
                  </a:cubicBezTo>
                  <a:cubicBezTo>
                    <a:pt x="762000" y="452449"/>
                    <a:pt x="884249" y="330200"/>
                    <a:pt x="1035050" y="330200"/>
                  </a:cubicBezTo>
                  <a:close/>
                  <a:moveTo>
                    <a:pt x="1035051" y="0"/>
                  </a:moveTo>
                  <a:cubicBezTo>
                    <a:pt x="1326571" y="0"/>
                    <a:pt x="1569795" y="206783"/>
                    <a:pt x="1626045" y="481674"/>
                  </a:cubicBezTo>
                  <a:lnTo>
                    <a:pt x="1629325" y="514206"/>
                  </a:lnTo>
                  <a:lnTo>
                    <a:pt x="1968356" y="514206"/>
                  </a:lnTo>
                  <a:cubicBezTo>
                    <a:pt x="2017534" y="514206"/>
                    <a:pt x="2057400" y="554072"/>
                    <a:pt x="2057400" y="603250"/>
                  </a:cubicBezTo>
                  <a:cubicBezTo>
                    <a:pt x="2057400" y="652428"/>
                    <a:pt x="2017534" y="692294"/>
                    <a:pt x="1968356" y="692294"/>
                  </a:cubicBezTo>
                  <a:lnTo>
                    <a:pt x="1629325" y="692294"/>
                  </a:lnTo>
                  <a:lnTo>
                    <a:pt x="1626045" y="724826"/>
                  </a:lnTo>
                  <a:cubicBezTo>
                    <a:pt x="1569795" y="999717"/>
                    <a:pt x="1326571" y="1206500"/>
                    <a:pt x="1035051" y="1206500"/>
                  </a:cubicBezTo>
                  <a:cubicBezTo>
                    <a:pt x="826823" y="1206500"/>
                    <a:pt x="643235" y="1100999"/>
                    <a:pt x="534827" y="940533"/>
                  </a:cubicBezTo>
                  <a:lnTo>
                    <a:pt x="499962" y="876300"/>
                  </a:lnTo>
                  <a:lnTo>
                    <a:pt x="672346" y="876300"/>
                  </a:lnTo>
                  <a:lnTo>
                    <a:pt x="712877" y="925425"/>
                  </a:lnTo>
                  <a:cubicBezTo>
                    <a:pt x="795329" y="1007876"/>
                    <a:pt x="909234" y="1058873"/>
                    <a:pt x="1035051" y="1058873"/>
                  </a:cubicBezTo>
                  <a:cubicBezTo>
                    <a:pt x="1286685" y="1058873"/>
                    <a:pt x="1490674" y="854884"/>
                    <a:pt x="1490674" y="603250"/>
                  </a:cubicBezTo>
                  <a:cubicBezTo>
                    <a:pt x="1490674" y="351616"/>
                    <a:pt x="1286685" y="147627"/>
                    <a:pt x="1035051" y="147627"/>
                  </a:cubicBezTo>
                  <a:cubicBezTo>
                    <a:pt x="909234" y="147627"/>
                    <a:pt x="795329" y="198625"/>
                    <a:pt x="712877" y="281076"/>
                  </a:cubicBezTo>
                  <a:lnTo>
                    <a:pt x="672346" y="330200"/>
                  </a:lnTo>
                  <a:lnTo>
                    <a:pt x="499962" y="330200"/>
                  </a:lnTo>
                  <a:lnTo>
                    <a:pt x="534827" y="265967"/>
                  </a:lnTo>
                  <a:cubicBezTo>
                    <a:pt x="643235" y="105502"/>
                    <a:pt x="826823" y="0"/>
                    <a:pt x="1035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2469F0A6-FE1F-4457-BE9A-4086743EA25A}"/>
              </a:ext>
            </a:extLst>
          </p:cNvPr>
          <p:cNvGrpSpPr/>
          <p:nvPr/>
        </p:nvGrpSpPr>
        <p:grpSpPr>
          <a:xfrm>
            <a:off x="8389290" y="2731825"/>
            <a:ext cx="1502244" cy="1100756"/>
            <a:chOff x="8503725" y="2786107"/>
            <a:chExt cx="1532367" cy="1122828"/>
          </a:xfrm>
        </p:grpSpPr>
        <p:sp>
          <p:nvSpPr>
            <p:cNvPr id="131" name="TextBox 130"/>
            <p:cNvSpPr txBox="1"/>
            <p:nvPr/>
          </p:nvSpPr>
          <p:spPr>
            <a:xfrm>
              <a:off x="8503725" y="3624518"/>
              <a:ext cx="1532367" cy="284417"/>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Point to site VPN</a:t>
              </a:r>
            </a:p>
          </p:txBody>
        </p:sp>
        <p:grpSp>
          <p:nvGrpSpPr>
            <p:cNvPr id="196" name="Group 195">
              <a:extLst>
                <a:ext uri="{FF2B5EF4-FFF2-40B4-BE49-F238E27FC236}">
                  <a16:creationId xmlns:a16="http://schemas.microsoft.com/office/drawing/2014/main" id="{C742B44C-3D39-41A5-A586-5ABFEA20643F}"/>
                </a:ext>
              </a:extLst>
            </p:cNvPr>
            <p:cNvGrpSpPr/>
            <p:nvPr/>
          </p:nvGrpSpPr>
          <p:grpSpPr>
            <a:xfrm>
              <a:off x="9015252" y="2786107"/>
              <a:ext cx="509313" cy="689070"/>
              <a:chOff x="4962101" y="5825486"/>
              <a:chExt cx="371712" cy="502904"/>
            </a:xfrm>
          </p:grpSpPr>
          <p:grpSp>
            <p:nvGrpSpPr>
              <p:cNvPr id="197" name="Group 640">
                <a:extLst>
                  <a:ext uri="{FF2B5EF4-FFF2-40B4-BE49-F238E27FC236}">
                    <a16:creationId xmlns:a16="http://schemas.microsoft.com/office/drawing/2014/main" id="{F15CD725-B87B-4864-800C-5002F09C998C}"/>
                  </a:ext>
                </a:extLst>
              </p:cNvPr>
              <p:cNvGrpSpPr>
                <a:grpSpLocks noChangeAspect="1"/>
              </p:cNvGrpSpPr>
              <p:nvPr/>
            </p:nvGrpSpPr>
            <p:grpSpPr bwMode="auto">
              <a:xfrm>
                <a:off x="4962101" y="5825486"/>
                <a:ext cx="371712" cy="502904"/>
                <a:chOff x="4358" y="3128"/>
                <a:chExt cx="170" cy="230"/>
              </a:xfrm>
            </p:grpSpPr>
            <p:sp>
              <p:nvSpPr>
                <p:cNvPr id="202" name="Rectangle 641">
                  <a:extLst>
                    <a:ext uri="{FF2B5EF4-FFF2-40B4-BE49-F238E27FC236}">
                      <a16:creationId xmlns:a16="http://schemas.microsoft.com/office/drawing/2014/main" id="{D881CDF5-076B-4CB1-BAEA-76E7B29CDCE6}"/>
                    </a:ext>
                  </a:extLst>
                </p:cNvPr>
                <p:cNvSpPr>
                  <a:spLocks noChangeArrowheads="1"/>
                </p:cNvSpPr>
                <p:nvPr/>
              </p:nvSpPr>
              <p:spPr bwMode="auto">
                <a:xfrm>
                  <a:off x="4358" y="3235"/>
                  <a:ext cx="170" cy="123"/>
                </a:xfrm>
                <a:prstGeom prst="rect">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642">
                  <a:extLst>
                    <a:ext uri="{FF2B5EF4-FFF2-40B4-BE49-F238E27FC236}">
                      <a16:creationId xmlns:a16="http://schemas.microsoft.com/office/drawing/2014/main" id="{B5E79779-BCB2-44FD-99E0-84CC474DBD47}"/>
                    </a:ext>
                  </a:extLst>
                </p:cNvPr>
                <p:cNvSpPr>
                  <a:spLocks/>
                </p:cNvSpPr>
                <p:nvPr/>
              </p:nvSpPr>
              <p:spPr bwMode="auto">
                <a:xfrm>
                  <a:off x="4383" y="3128"/>
                  <a:ext cx="120" cy="107"/>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98" name="Group 72">
                <a:extLst>
                  <a:ext uri="{FF2B5EF4-FFF2-40B4-BE49-F238E27FC236}">
                    <a16:creationId xmlns:a16="http://schemas.microsoft.com/office/drawing/2014/main" id="{BD2F43E3-00B7-4AA4-92E7-D18D7B3072DE}"/>
                  </a:ext>
                </a:extLst>
              </p:cNvPr>
              <p:cNvGrpSpPr>
                <a:grpSpLocks noChangeAspect="1"/>
              </p:cNvGrpSpPr>
              <p:nvPr/>
            </p:nvGrpSpPr>
            <p:grpSpPr bwMode="auto">
              <a:xfrm>
                <a:off x="5058264" y="6102711"/>
                <a:ext cx="179386" cy="179386"/>
                <a:chOff x="3681" y="1967"/>
                <a:chExt cx="468" cy="468"/>
              </a:xfrm>
            </p:grpSpPr>
            <p:sp>
              <p:nvSpPr>
                <p:cNvPr id="199" name="Line 73">
                  <a:extLst>
                    <a:ext uri="{FF2B5EF4-FFF2-40B4-BE49-F238E27FC236}">
                      <a16:creationId xmlns:a16="http://schemas.microsoft.com/office/drawing/2014/main" id="{939428EF-E863-4A01-904B-BAF168354438}"/>
                    </a:ext>
                  </a:extLst>
                </p:cNvPr>
                <p:cNvSpPr>
                  <a:spLocks noChangeShapeType="1"/>
                </p:cNvSpPr>
                <p:nvPr/>
              </p:nvSpPr>
              <p:spPr bwMode="auto">
                <a:xfrm>
                  <a:off x="3793" y="2200"/>
                  <a:ext cx="225" cy="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74">
                  <a:extLst>
                    <a:ext uri="{FF2B5EF4-FFF2-40B4-BE49-F238E27FC236}">
                      <a16:creationId xmlns:a16="http://schemas.microsoft.com/office/drawing/2014/main" id="{2ED52E46-BA00-47D8-A0B9-DA6F2358EA1C}"/>
                    </a:ext>
                  </a:extLst>
                </p:cNvPr>
                <p:cNvSpPr>
                  <a:spLocks/>
                </p:cNvSpPr>
                <p:nvPr/>
              </p:nvSpPr>
              <p:spPr bwMode="auto">
                <a:xfrm>
                  <a:off x="3912" y="2086"/>
                  <a:ext cx="114" cy="228"/>
                </a:xfrm>
                <a:custGeom>
                  <a:avLst/>
                  <a:gdLst>
                    <a:gd name="T0" fmla="*/ 0 w 114"/>
                    <a:gd name="T1" fmla="*/ 0 h 228"/>
                    <a:gd name="T2" fmla="*/ 114 w 114"/>
                    <a:gd name="T3" fmla="*/ 114 h 228"/>
                    <a:gd name="T4" fmla="*/ 0 w 114"/>
                    <a:gd name="T5" fmla="*/ 228 h 228"/>
                  </a:gdLst>
                  <a:ahLst/>
                  <a:cxnLst>
                    <a:cxn ang="0">
                      <a:pos x="T0" y="T1"/>
                    </a:cxn>
                    <a:cxn ang="0">
                      <a:pos x="T2" y="T3"/>
                    </a:cxn>
                    <a:cxn ang="0">
                      <a:pos x="T4" y="T5"/>
                    </a:cxn>
                  </a:cxnLst>
                  <a:rect l="0" t="0" r="r" b="b"/>
                  <a:pathLst>
                    <a:path w="114" h="228">
                      <a:moveTo>
                        <a:pt x="0" y="0"/>
                      </a:moveTo>
                      <a:lnTo>
                        <a:pt x="114" y="114"/>
                      </a:lnTo>
                      <a:lnTo>
                        <a:pt x="0" y="22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Oval 75">
                  <a:extLst>
                    <a:ext uri="{FF2B5EF4-FFF2-40B4-BE49-F238E27FC236}">
                      <a16:creationId xmlns:a16="http://schemas.microsoft.com/office/drawing/2014/main" id="{B19A4154-F5BF-4D92-966C-8FDE04F15B55}"/>
                    </a:ext>
                  </a:extLst>
                </p:cNvPr>
                <p:cNvSpPr>
                  <a:spLocks noChangeArrowheads="1"/>
                </p:cNvSpPr>
                <p:nvPr/>
              </p:nvSpPr>
              <p:spPr bwMode="auto">
                <a:xfrm>
                  <a:off x="3681" y="1967"/>
                  <a:ext cx="468" cy="468"/>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4" name="Group 3"/>
          <p:cNvGrpSpPr/>
          <p:nvPr/>
        </p:nvGrpSpPr>
        <p:grpSpPr>
          <a:xfrm>
            <a:off x="10397492" y="4773622"/>
            <a:ext cx="1030795" cy="1094117"/>
            <a:chOff x="12429898" y="4868847"/>
            <a:chExt cx="1051465" cy="1116056"/>
          </a:xfrm>
        </p:grpSpPr>
        <p:pic>
          <p:nvPicPr>
            <p:cNvPr id="117" name="Picture 116">
              <a:extLst/>
            </p:cNvPr>
            <p:cNvPicPr>
              <a:picLocks noChangeAspect="1"/>
            </p:cNvPicPr>
            <p:nvPr/>
          </p:nvPicPr>
          <p:blipFill>
            <a:blip r:embed="rId5">
              <a:lum bright="100000"/>
            </a:blip>
            <a:stretch>
              <a:fillRect/>
            </a:stretch>
          </p:blipFill>
          <p:spPr>
            <a:xfrm>
              <a:off x="12568010" y="4868847"/>
              <a:ext cx="775240" cy="457200"/>
            </a:xfrm>
            <a:prstGeom prst="rect">
              <a:avLst/>
            </a:prstGeom>
          </p:spPr>
        </p:pic>
        <p:sp>
          <p:nvSpPr>
            <p:cNvPr id="120" name="TextBox 119"/>
            <p:cNvSpPr txBox="1"/>
            <p:nvPr/>
          </p:nvSpPr>
          <p:spPr>
            <a:xfrm>
              <a:off x="12429898" y="5506587"/>
              <a:ext cx="1051465"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VNET </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integration</a:t>
              </a:r>
            </a:p>
          </p:txBody>
        </p:sp>
      </p:grpSp>
      <p:pic>
        <p:nvPicPr>
          <p:cNvPr id="91" name="Picture 90">
            <a:extLst>
              <a:ext uri="{FF2B5EF4-FFF2-40B4-BE49-F238E27FC236}">
                <a16:creationId xmlns:a16="http://schemas.microsoft.com/office/drawing/2014/main" id="{4D3B9F69-B722-4BA3-89C5-DECC13DDD7AD}"/>
              </a:ext>
            </a:extLst>
          </p:cNvPr>
          <p:cNvPicPr>
            <a:picLocks noChangeAspect="1"/>
          </p:cNvPicPr>
          <p:nvPr/>
        </p:nvPicPr>
        <p:blipFill>
          <a:blip r:embed="rId6">
            <a:duotone>
              <a:prstClr val="black"/>
              <a:schemeClr val="accent6">
                <a:tint val="45000"/>
                <a:satMod val="400000"/>
              </a:schemeClr>
            </a:duotone>
            <a:lum bright="-20000" contrast="40000"/>
          </a:blip>
          <a:stretch>
            <a:fillRect/>
          </a:stretch>
        </p:blipFill>
        <p:spPr>
          <a:xfrm>
            <a:off x="2807228" y="4700414"/>
            <a:ext cx="660450" cy="660960"/>
          </a:xfrm>
          <a:prstGeom prst="rect">
            <a:avLst/>
          </a:prstGeom>
        </p:spPr>
      </p:pic>
      <p:sp>
        <p:nvSpPr>
          <p:cNvPr id="92" name="TextBox 91">
            <a:extLst>
              <a:ext uri="{FF2B5EF4-FFF2-40B4-BE49-F238E27FC236}">
                <a16:creationId xmlns:a16="http://schemas.microsoft.com/office/drawing/2014/main" id="{150B6B12-E7B6-4845-860A-A612E9B29F70}"/>
              </a:ext>
            </a:extLst>
          </p:cNvPr>
          <p:cNvSpPr txBox="1"/>
          <p:nvPr/>
        </p:nvSpPr>
        <p:spPr>
          <a:xfrm>
            <a:off x="2557958" y="5435431"/>
            <a:ext cx="1110424" cy="46884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Application </a:t>
            </a:r>
          </a:p>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Gateway</a:t>
            </a:r>
          </a:p>
        </p:txBody>
      </p:sp>
    </p:spTree>
    <p:extLst>
      <p:ext uri="{BB962C8B-B14F-4D97-AF65-F5344CB8AC3E}">
        <p14:creationId xmlns:p14="http://schemas.microsoft.com/office/powerpoint/2010/main" val="3643628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100000" fill="hold" nodeType="withEffect">
                                  <p:stCondLst>
                                    <p:cond delay="300"/>
                                  </p:stCondLst>
                                  <p:childTnLst>
                                    <p:animMotion origin="layout" path="M 2.5785E-6 3.65411E-6 L 2.5785E-6 0.0261 " pathEditMode="relative" rAng="0" ptsTypes="AA">
                                      <p:cBhvr>
                                        <p:cTn id="9" dur="500" spd="-100000" fill="hold"/>
                                        <p:tgtEl>
                                          <p:spTgt spid="6"/>
                                        </p:tgtEl>
                                        <p:attrNameLst>
                                          <p:attrName>ppt_x</p:attrName>
                                          <p:attrName>ppt_y</p:attrName>
                                        </p:attrNameLst>
                                      </p:cBhvr>
                                      <p:rCtr x="0" y="1294"/>
                                    </p:animMotion>
                                  </p:childTnLst>
                                </p:cTn>
                              </p:par>
                              <p:par>
                                <p:cTn id="10" presetID="10" presetClass="entr" presetSubtype="0" fill="hold"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35" presetClass="path" presetSubtype="0" decel="100000" fill="hold" nodeType="withEffect">
                                  <p:stCondLst>
                                    <p:cond delay="400"/>
                                  </p:stCondLst>
                                  <p:childTnLst>
                                    <p:animMotion origin="layout" path="M 2.77556E-17 -3.7037E-6 L 2.77556E-17 0.02616 " pathEditMode="relative" rAng="0" ptsTypes="AA">
                                      <p:cBhvr>
                                        <p:cTn id="14" dur="500" spd="-100000" fill="hold"/>
                                        <p:tgtEl>
                                          <p:spTgt spid="30"/>
                                        </p:tgtEl>
                                        <p:attrNameLst>
                                          <p:attrName>ppt_x</p:attrName>
                                          <p:attrName>ppt_y</p:attrName>
                                        </p:attrNameLst>
                                      </p:cBhvr>
                                      <p:rCtr x="0" y="1296"/>
                                    </p:animMotion>
                                  </p:childTnLst>
                                </p:cTn>
                              </p:par>
                              <p:par>
                                <p:cTn id="15" presetID="10" presetClass="entr" presetSubtype="0" fill="hold" nodeType="withEffect">
                                  <p:stCondLst>
                                    <p:cond delay="6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35" presetClass="path" presetSubtype="0" decel="100000" fill="hold" nodeType="withEffect">
                                  <p:stCondLst>
                                    <p:cond delay="600"/>
                                  </p:stCondLst>
                                  <p:childTnLst>
                                    <p:animMotion origin="layout" path="M 2.77556E-17 -3.7037E-6 L 2.77556E-17 0.02616 " pathEditMode="relative" rAng="0" ptsTypes="AA">
                                      <p:cBhvr>
                                        <p:cTn id="19" dur="500" spd="-100000" fill="hold"/>
                                        <p:tgtEl>
                                          <p:spTgt spid="33"/>
                                        </p:tgtEl>
                                        <p:attrNameLst>
                                          <p:attrName>ppt_x</p:attrName>
                                          <p:attrName>ppt_y</p:attrName>
                                        </p:attrNameLst>
                                      </p:cBhvr>
                                      <p:rCtr x="0" y="1296"/>
                                    </p:animMotion>
                                  </p:childTnLst>
                                </p:cTn>
                              </p:par>
                              <p:par>
                                <p:cTn id="20" presetID="10" presetClass="entr" presetSubtype="0" fill="hold" nodeType="withEffect">
                                  <p:stCondLst>
                                    <p:cond delay="7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35" presetClass="path" presetSubtype="0" decel="100000" fill="hold" nodeType="withEffect">
                                  <p:stCondLst>
                                    <p:cond delay="700"/>
                                  </p:stCondLst>
                                  <p:childTnLst>
                                    <p:animMotion origin="layout" path="M 7.45468E-7 4.97049E-6 L 7.45468E-7 0.0261 " pathEditMode="relative" rAng="0" ptsTypes="AA">
                                      <p:cBhvr>
                                        <p:cTn id="24" dur="500" spd="-100000" fill="hold"/>
                                        <p:tgtEl>
                                          <p:spTgt spid="17"/>
                                        </p:tgtEl>
                                        <p:attrNameLst>
                                          <p:attrName>ppt_x</p:attrName>
                                          <p:attrName>ppt_y</p:attrName>
                                        </p:attrNameLst>
                                      </p:cBhvr>
                                      <p:rCtr x="0" y="1294"/>
                                    </p:animMotion>
                                  </p:childTnLst>
                                </p:cTn>
                              </p:par>
                              <p:par>
                                <p:cTn id="25" presetID="10" presetClass="entr" presetSubtype="0" fill="hold" nodeType="withEffect">
                                  <p:stCondLst>
                                    <p:cond delay="8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35" presetClass="path" presetSubtype="0" decel="100000" fill="hold" nodeType="withEffect">
                                  <p:stCondLst>
                                    <p:cond delay="800"/>
                                  </p:stCondLst>
                                  <p:childTnLst>
                                    <p:animMotion origin="layout" path="M 2.20066E-6 -2.31956E-6 L 2.20066E-6 0.0261 " pathEditMode="relative" rAng="0" ptsTypes="AA">
                                      <p:cBhvr>
                                        <p:cTn id="29" dur="500" spd="-100000" fill="hold"/>
                                        <p:tgtEl>
                                          <p:spTgt spid="8"/>
                                        </p:tgtEl>
                                        <p:attrNameLst>
                                          <p:attrName>ppt_x</p:attrName>
                                          <p:attrName>ppt_y</p:attrName>
                                        </p:attrNameLst>
                                      </p:cBhvr>
                                      <p:rCtr x="0" y="1294"/>
                                    </p:animMotion>
                                  </p:childTnLst>
                                </p:cTn>
                              </p:par>
                              <p:par>
                                <p:cTn id="30" presetID="10" presetClass="entr" presetSubtype="0" fill="hold" nodeType="withEffect">
                                  <p:stCondLst>
                                    <p:cond delay="9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35" presetClass="path" presetSubtype="0" decel="100000" fill="hold" nodeType="withEffect">
                                  <p:stCondLst>
                                    <p:cond delay="900"/>
                                  </p:stCondLst>
                                  <p:childTnLst>
                                    <p:animMotion origin="layout" path="M 7.45468E-7 -1.81571E-8 L 7.45468E-7 0.0261 " pathEditMode="relative" rAng="0" ptsTypes="AA">
                                      <p:cBhvr>
                                        <p:cTn id="34" dur="500" spd="-100000" fill="hold"/>
                                        <p:tgtEl>
                                          <p:spTgt spid="9"/>
                                        </p:tgtEl>
                                        <p:attrNameLst>
                                          <p:attrName>ppt_x</p:attrName>
                                          <p:attrName>ppt_y</p:attrName>
                                        </p:attrNameLst>
                                      </p:cBhvr>
                                      <p:rCtr x="0" y="1294"/>
                                    </p:animMotion>
                                  </p:childTnLst>
                                </p:cTn>
                              </p:par>
                              <p:par>
                                <p:cTn id="35" presetID="10" presetClass="entr" presetSubtype="0" fill="hold"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35" presetClass="path" presetSubtype="0" decel="100000" fill="hold" nodeType="withEffect">
                                  <p:stCondLst>
                                    <p:cond delay="200"/>
                                  </p:stCondLst>
                                  <p:childTnLst>
                                    <p:animMotion origin="layout" path="M 2.5785E-6 3.65411E-6 L 2.5785E-6 0.0261 " pathEditMode="relative" rAng="0" ptsTypes="AA">
                                      <p:cBhvr>
                                        <p:cTn id="39" dur="500" spd="-100000" fill="hold"/>
                                        <p:tgtEl>
                                          <p:spTgt spid="13"/>
                                        </p:tgtEl>
                                        <p:attrNameLst>
                                          <p:attrName>ppt_x</p:attrName>
                                          <p:attrName>ppt_y</p:attrName>
                                        </p:attrNameLst>
                                      </p:cBhvr>
                                      <p:rCtr x="0" y="1294"/>
                                    </p:animMotion>
                                  </p:childTnLst>
                                </p:cTn>
                              </p:par>
                              <p:par>
                                <p:cTn id="40" presetID="10" presetClass="entr" presetSubtype="0" fill="hold" nodeType="withEffect">
                                  <p:stCondLst>
                                    <p:cond delay="12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35" presetClass="path" presetSubtype="0" decel="100000" fill="hold" nodeType="withEffect">
                                  <p:stCondLst>
                                    <p:cond delay="1200"/>
                                  </p:stCondLst>
                                  <p:childTnLst>
                                    <p:animMotion origin="layout" path="M 4.50345E-6 3.59964E-6 L 4.50345E-6 0.0261 " pathEditMode="relative" rAng="0" ptsTypes="AA">
                                      <p:cBhvr>
                                        <p:cTn id="44" dur="500" spd="-100000" fill="hold"/>
                                        <p:tgtEl>
                                          <p:spTgt spid="15"/>
                                        </p:tgtEl>
                                        <p:attrNameLst>
                                          <p:attrName>ppt_x</p:attrName>
                                          <p:attrName>ppt_y</p:attrName>
                                        </p:attrNameLst>
                                      </p:cBhvr>
                                      <p:rCtr x="0" y="1294"/>
                                    </p:animMotion>
                                  </p:childTnLst>
                                </p:cTn>
                              </p:par>
                              <p:par>
                                <p:cTn id="45" presetID="10" presetClass="entr" presetSubtype="0" fill="hold" nodeType="withEffect">
                                  <p:stCondLst>
                                    <p:cond delay="11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35" presetClass="path" presetSubtype="0" decel="100000" fill="hold" nodeType="withEffect">
                                  <p:stCondLst>
                                    <p:cond delay="1100"/>
                                  </p:stCondLst>
                                  <p:childTnLst>
                                    <p:animMotion origin="layout" path="M -2.75977E-6 -1.62506E-6 L -2.75977E-6 0.0261 " pathEditMode="relative" rAng="0" ptsTypes="AA">
                                      <p:cBhvr>
                                        <p:cTn id="49" dur="500" spd="-100000" fill="hold"/>
                                        <p:tgtEl>
                                          <p:spTgt spid="18"/>
                                        </p:tgtEl>
                                        <p:attrNameLst>
                                          <p:attrName>ppt_x</p:attrName>
                                          <p:attrName>ppt_y</p:attrName>
                                        </p:attrNameLst>
                                      </p:cBhvr>
                                      <p:rCtr x="0" y="1294"/>
                                    </p:animMotion>
                                  </p:childTnLst>
                                </p:cTn>
                              </p:par>
                              <p:par>
                                <p:cTn id="50" presetID="10" presetClass="entr" presetSubtype="0" fill="hold" nodeType="withEffect">
                                  <p:stCondLst>
                                    <p:cond delay="10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35" presetClass="path" presetSubtype="0" decel="100000" fill="hold" nodeType="withEffect">
                                  <p:stCondLst>
                                    <p:cond delay="1000"/>
                                  </p:stCondLst>
                                  <p:childTnLst>
                                    <p:animMotion origin="layout" path="M -8.78223E-7 1.50704E-6 L -8.78223E-7 0.0261 " pathEditMode="relative" rAng="0" ptsTypes="AA">
                                      <p:cBhvr>
                                        <p:cTn id="54" dur="500" spd="-100000" fill="hold"/>
                                        <p:tgtEl>
                                          <p:spTgt spid="20"/>
                                        </p:tgtEl>
                                        <p:attrNameLst>
                                          <p:attrName>ppt_x</p:attrName>
                                          <p:attrName>ppt_y</p:attrName>
                                        </p:attrNameLst>
                                      </p:cBhvr>
                                      <p:rCtr x="0" y="1294"/>
                                    </p:animMotion>
                                  </p:childTnLst>
                                </p:cTn>
                              </p:par>
                              <p:par>
                                <p:cTn id="55" presetID="10" presetClass="entr" presetSubtype="0" fill="hold" nodeType="withEffect">
                                  <p:stCondLst>
                                    <p:cond delay="13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35" presetClass="path" presetSubtype="0" decel="100000" fill="hold" nodeType="withEffect">
                                  <p:stCondLst>
                                    <p:cond delay="1300"/>
                                  </p:stCondLst>
                                  <p:childTnLst>
                                    <p:animMotion origin="layout" path="M -2.75977E-6 -3.26827E-7 L -2.75977E-6 0.0261 " pathEditMode="relative" rAng="0" ptsTypes="AA">
                                      <p:cBhvr>
                                        <p:cTn id="59" dur="500" spd="-100000" fill="hold"/>
                                        <p:tgtEl>
                                          <p:spTgt spid="4"/>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05DE541-8A16-4F93-BB8E-DC081DF665FB}"/>
              </a:ext>
            </a:extLst>
          </p:cNvPr>
          <p:cNvSpPr/>
          <p:nvPr/>
        </p:nvSpPr>
        <p:spPr bwMode="auto">
          <a:xfrm>
            <a:off x="667107" y="2121725"/>
            <a:ext cx="10808998" cy="28901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Virtual network</a:t>
            </a:r>
          </a:p>
        </p:txBody>
      </p:sp>
      <p:sp>
        <p:nvSpPr>
          <p:cNvPr id="28" name="AutoShape 2" descr="Home"/>
          <p:cNvSpPr>
            <a:spLocks noChangeAspect="1" noChangeArrowheads="1"/>
          </p:cNvSpPr>
          <p:nvPr/>
        </p:nvSpPr>
        <p:spPr bwMode="auto">
          <a:xfrm>
            <a:off x="271009" y="-69960"/>
            <a:ext cx="292851" cy="2928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B0F0"/>
              </a:solidFill>
              <a:effectLst/>
              <a:uLnTx/>
              <a:uFillTx/>
              <a:latin typeface="Segoe UI"/>
              <a:ea typeface="+mn-ea"/>
              <a:cs typeface="+mn-cs"/>
            </a:endParaRPr>
          </a:p>
        </p:txBody>
      </p:sp>
      <p:sp>
        <p:nvSpPr>
          <p:cNvPr id="4" name="Title 3">
            <a:extLst>
              <a:ext uri="{FF2B5EF4-FFF2-40B4-BE49-F238E27FC236}">
                <a16:creationId xmlns:a16="http://schemas.microsoft.com/office/drawing/2014/main" id="{C6F9D07B-2834-423B-B1DE-05F8E660045A}"/>
              </a:ext>
            </a:extLst>
          </p:cNvPr>
          <p:cNvSpPr>
            <a:spLocks noGrp="1"/>
          </p:cNvSpPr>
          <p:nvPr>
            <p:ph type="title"/>
          </p:nvPr>
        </p:nvSpPr>
        <p:spPr>
          <a:xfrm>
            <a:off x="269239" y="289511"/>
            <a:ext cx="11978341" cy="899665"/>
          </a:xfrm>
        </p:spPr>
        <p:txBody>
          <a:bodyPr vert="horz" wrap="square" lIns="146304" tIns="91440" rIns="146304" bIns="91440" rtlCol="0" anchor="t">
            <a:noAutofit/>
          </a:bodyPr>
          <a:lstStyle/>
          <a:p>
            <a:r>
              <a:rPr lang="en-US" sz="4000" dirty="0"/>
              <a:t>Ecommerce app with scalable and secure architecture </a:t>
            </a:r>
          </a:p>
        </p:txBody>
      </p:sp>
      <p:sp>
        <p:nvSpPr>
          <p:cNvPr id="5" name="TextBox 4">
            <a:extLst>
              <a:ext uri="{FF2B5EF4-FFF2-40B4-BE49-F238E27FC236}">
                <a16:creationId xmlns:a16="http://schemas.microsoft.com/office/drawing/2014/main" id="{4643BF32-69E2-4579-B995-4491D23B512F}"/>
              </a:ext>
            </a:extLst>
          </p:cNvPr>
          <p:cNvSpPr txBox="1"/>
          <p:nvPr/>
        </p:nvSpPr>
        <p:spPr>
          <a:xfrm>
            <a:off x="4296184" y="1653773"/>
            <a:ext cx="1083631" cy="325730"/>
          </a:xfrm>
          <a:prstGeom prst="rect">
            <a:avLst/>
          </a:prstGeom>
          <a:noFill/>
        </p:spPr>
        <p:txBody>
          <a:bodyPr wrap="non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Traffic Manager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profile</a:t>
            </a:r>
          </a:p>
        </p:txBody>
      </p:sp>
      <p:sp>
        <p:nvSpPr>
          <p:cNvPr id="7" name="TextBox 6">
            <a:extLst>
              <a:ext uri="{FF2B5EF4-FFF2-40B4-BE49-F238E27FC236}">
                <a16:creationId xmlns:a16="http://schemas.microsoft.com/office/drawing/2014/main" id="{30C7F5FA-CD73-47C8-961A-D945551CA402}"/>
              </a:ext>
            </a:extLst>
          </p:cNvPr>
          <p:cNvSpPr txBox="1"/>
          <p:nvPr/>
        </p:nvSpPr>
        <p:spPr>
          <a:xfrm>
            <a:off x="7492618" y="1639116"/>
            <a:ext cx="1319613" cy="325865"/>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Expose ecommerce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APIs to 3</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rd</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parties</a:t>
            </a:r>
          </a:p>
        </p:txBody>
      </p:sp>
      <p:sp>
        <p:nvSpPr>
          <p:cNvPr id="10" name="TextBox 9">
            <a:extLst>
              <a:ext uri="{FF2B5EF4-FFF2-40B4-BE49-F238E27FC236}">
                <a16:creationId xmlns:a16="http://schemas.microsoft.com/office/drawing/2014/main" id="{B665743C-5242-4FF9-88A5-6A5C9CB07EBB}"/>
              </a:ext>
            </a:extLst>
          </p:cNvPr>
          <p:cNvSpPr txBox="1"/>
          <p:nvPr/>
        </p:nvSpPr>
        <p:spPr>
          <a:xfrm>
            <a:off x="4047187" y="2368081"/>
            <a:ext cx="1428863" cy="325865"/>
          </a:xfrm>
          <a:prstGeom prst="rect">
            <a:avLst/>
          </a:prstGeom>
          <a:noFill/>
        </p:spPr>
        <p:txBody>
          <a:bodyPr wrap="non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Upstream 3</a:t>
            </a:r>
            <a:r>
              <a:rPr kumimoji="0" lang="en-US" sz="1176"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rd</a:t>
            </a: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party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firewalls/WAF devices</a:t>
            </a:r>
          </a:p>
        </p:txBody>
      </p:sp>
      <p:sp>
        <p:nvSpPr>
          <p:cNvPr id="18" name="Rectangle 17">
            <a:extLst>
              <a:ext uri="{FF2B5EF4-FFF2-40B4-BE49-F238E27FC236}">
                <a16:creationId xmlns:a16="http://schemas.microsoft.com/office/drawing/2014/main" id="{73B17759-9CA7-4555-978E-0B92482F4DBC}"/>
              </a:ext>
            </a:extLst>
          </p:cNvPr>
          <p:cNvSpPr/>
          <p:nvPr/>
        </p:nvSpPr>
        <p:spPr bwMode="auto">
          <a:xfrm>
            <a:off x="9525292" y="3106703"/>
            <a:ext cx="1742480" cy="70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 tIns="143428" rIns="17928" bIns="44821" numCol="1" spcCol="0" rtlCol="0" fromWordArt="0" anchor="b" anchorCtr="0" forceAA="0" compatLnSpc="1">
            <a:prstTxWarp prst="textNoShape">
              <a:avLst/>
            </a:prstTxWarp>
            <a:noAutofit/>
          </a:bodyPr>
          <a:lstStyle/>
          <a:p>
            <a:pPr marL="0" marR="0" lvl="0" indent="0" algn="ctr" defTabSz="914314" rtl="0" eaLnBrk="1" fontAlgn="base" latinLnBrk="0" hangingPunct="1">
              <a:lnSpc>
                <a:spcPct val="90000"/>
              </a:lnSpc>
              <a:spcBef>
                <a:spcPct val="0"/>
              </a:spcBef>
              <a:spcAft>
                <a:spcPts val="588"/>
              </a:spcAft>
              <a:buClrTx/>
              <a:buSzTx/>
              <a:buFontTx/>
              <a:buNone/>
              <a:tabLst/>
              <a:defRPr/>
            </a:pPr>
            <a:endPar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 name="Rectangle 18">
            <a:extLst>
              <a:ext uri="{FF2B5EF4-FFF2-40B4-BE49-F238E27FC236}">
                <a16:creationId xmlns:a16="http://schemas.microsoft.com/office/drawing/2014/main" id="{4D4276B4-6E7D-4793-8207-CF160D69CFFB}"/>
              </a:ext>
            </a:extLst>
          </p:cNvPr>
          <p:cNvSpPr/>
          <p:nvPr/>
        </p:nvSpPr>
        <p:spPr bwMode="auto">
          <a:xfrm>
            <a:off x="7272064" y="4151162"/>
            <a:ext cx="1742480" cy="70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 tIns="143428" rIns="17928" bIns="44821" numCol="1" spcCol="0" rtlCol="0" fromWordArt="0" anchor="b" anchorCtr="0" forceAA="0" compatLnSpc="1">
            <a:prstTxWarp prst="textNoShape">
              <a:avLst/>
            </a:prstTxWarp>
            <a:noAutofit/>
          </a:bodyPr>
          <a:lstStyle/>
          <a:p>
            <a:pPr marL="0" marR="0" lvl="0" indent="0" algn="ctr" defTabSz="914314" rtl="0" eaLnBrk="1" fontAlgn="base" latinLnBrk="0" hangingPunct="1">
              <a:lnSpc>
                <a:spcPct val="90000"/>
              </a:lnSpc>
              <a:spcBef>
                <a:spcPct val="0"/>
              </a:spcBef>
              <a:spcAft>
                <a:spcPts val="588"/>
              </a:spcAft>
              <a:buClrTx/>
              <a:buSzTx/>
              <a:buFontTx/>
              <a:buNone/>
              <a:tabLst/>
              <a:defRPr/>
            </a:pPr>
            <a:endPar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EA2F5D84-A7BA-4CDB-937B-4201FFD700B9}"/>
              </a:ext>
            </a:extLst>
          </p:cNvPr>
          <p:cNvSpPr txBox="1"/>
          <p:nvPr/>
        </p:nvSpPr>
        <p:spPr>
          <a:xfrm>
            <a:off x="9925079" y="4544456"/>
            <a:ext cx="985444" cy="32586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Active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Directory</a:t>
            </a:r>
          </a:p>
        </p:txBody>
      </p:sp>
      <p:sp>
        <p:nvSpPr>
          <p:cNvPr id="22" name="Rectangle 21">
            <a:extLst>
              <a:ext uri="{FF2B5EF4-FFF2-40B4-BE49-F238E27FC236}">
                <a16:creationId xmlns:a16="http://schemas.microsoft.com/office/drawing/2014/main" id="{B79DC6E3-48A5-4E1F-9A26-B832BF88F91F}"/>
              </a:ext>
            </a:extLst>
          </p:cNvPr>
          <p:cNvSpPr/>
          <p:nvPr/>
        </p:nvSpPr>
        <p:spPr bwMode="auto">
          <a:xfrm>
            <a:off x="2328215" y="4151162"/>
            <a:ext cx="1060133" cy="703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17928" bIns="44821" numCol="1" spcCol="0" rtlCol="0" fromWordArt="0" anchor="ctr" anchorCtr="0" forceAA="0" compatLnSpc="1">
            <a:prstTxWarp prst="textNoShape">
              <a:avLst/>
            </a:prstTxWarp>
            <a:noAutofit/>
          </a:bodyPr>
          <a:lstStyle/>
          <a:p>
            <a:pPr marL="0" marR="0" lvl="0" indent="0" algn="ctr" defTabSz="914314" rtl="0" eaLnBrk="1" fontAlgn="base" latinLnBrk="0" hangingPunct="1">
              <a:lnSpc>
                <a:spcPct val="90000"/>
              </a:lnSpc>
              <a:spcBef>
                <a:spcPct val="0"/>
              </a:spcBef>
              <a:spcAft>
                <a:spcPts val="588"/>
              </a:spcAft>
              <a:buClrTx/>
              <a:buSzTx/>
              <a:buFontTx/>
              <a:buNone/>
              <a:tabLst/>
              <a:defRPr/>
            </a:pPr>
            <a:endPar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314" rtl="0" eaLnBrk="1" fontAlgn="base" latinLnBrk="0" hangingPunct="1">
              <a:lnSpc>
                <a:spcPct val="90000"/>
              </a:lnSpc>
              <a:spcBef>
                <a:spcPct val="0"/>
              </a:spcBef>
              <a:spcAft>
                <a:spcPts val="588"/>
              </a:spcAft>
              <a:buClrTx/>
              <a:buSzTx/>
              <a:buFontTx/>
              <a:buNone/>
              <a:tabLst/>
              <a:defRPr/>
            </a:pPr>
            <a:endPar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314" rtl="0" eaLnBrk="1" fontAlgn="base"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cache</a:t>
            </a:r>
          </a:p>
        </p:txBody>
      </p:sp>
      <p:sp>
        <p:nvSpPr>
          <p:cNvPr id="23" name="TextBox 22">
            <a:extLst>
              <a:ext uri="{FF2B5EF4-FFF2-40B4-BE49-F238E27FC236}">
                <a16:creationId xmlns:a16="http://schemas.microsoft.com/office/drawing/2014/main" id="{9F66557E-87AB-4736-8518-B16443572090}"/>
              </a:ext>
            </a:extLst>
          </p:cNvPr>
          <p:cNvSpPr txBox="1"/>
          <p:nvPr/>
        </p:nvSpPr>
        <p:spPr>
          <a:xfrm>
            <a:off x="4066625" y="5017976"/>
            <a:ext cx="878778" cy="162932"/>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ExpressRoute</a:t>
            </a:r>
          </a:p>
        </p:txBody>
      </p:sp>
      <p:sp>
        <p:nvSpPr>
          <p:cNvPr id="24" name="TextBox 23">
            <a:extLst>
              <a:ext uri="{FF2B5EF4-FFF2-40B4-BE49-F238E27FC236}">
                <a16:creationId xmlns:a16="http://schemas.microsoft.com/office/drawing/2014/main" id="{6F36BCB9-E41F-4B1B-9FC2-D5C15F476FD3}"/>
              </a:ext>
            </a:extLst>
          </p:cNvPr>
          <p:cNvSpPr txBox="1"/>
          <p:nvPr/>
        </p:nvSpPr>
        <p:spPr>
          <a:xfrm>
            <a:off x="5110422" y="4936511"/>
            <a:ext cx="900842" cy="162932"/>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VPN Gateway</a:t>
            </a:r>
          </a:p>
        </p:txBody>
      </p:sp>
      <p:sp>
        <p:nvSpPr>
          <p:cNvPr id="26" name="TextBox 25">
            <a:extLst>
              <a:ext uri="{FF2B5EF4-FFF2-40B4-BE49-F238E27FC236}">
                <a16:creationId xmlns:a16="http://schemas.microsoft.com/office/drawing/2014/main" id="{093D7BB0-8120-48AD-BA37-5D0324D689BB}"/>
              </a:ext>
            </a:extLst>
          </p:cNvPr>
          <p:cNvSpPr txBox="1"/>
          <p:nvPr/>
        </p:nvSpPr>
        <p:spPr>
          <a:xfrm>
            <a:off x="7057012" y="5521613"/>
            <a:ext cx="1038047" cy="48859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On-premises Active Directory</a:t>
            </a:r>
          </a:p>
        </p:txBody>
      </p:sp>
      <p:sp>
        <p:nvSpPr>
          <p:cNvPr id="27" name="TextBox 26">
            <a:extLst>
              <a:ext uri="{FF2B5EF4-FFF2-40B4-BE49-F238E27FC236}">
                <a16:creationId xmlns:a16="http://schemas.microsoft.com/office/drawing/2014/main" id="{F34DC323-F820-4070-B81F-98A016F236F7}"/>
              </a:ext>
            </a:extLst>
          </p:cNvPr>
          <p:cNvSpPr txBox="1"/>
          <p:nvPr/>
        </p:nvSpPr>
        <p:spPr>
          <a:xfrm>
            <a:off x="4259389" y="5783272"/>
            <a:ext cx="2834004" cy="48879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On-premises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transactional </a:t>
            </a:r>
            <a:b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data stores</a:t>
            </a:r>
          </a:p>
        </p:txBody>
      </p:sp>
      <p:cxnSp>
        <p:nvCxnSpPr>
          <p:cNvPr id="31" name="Straight Arrow Connector 30">
            <a:extLst>
              <a:ext uri="{FF2B5EF4-FFF2-40B4-BE49-F238E27FC236}">
                <a16:creationId xmlns:a16="http://schemas.microsoft.com/office/drawing/2014/main" id="{2032D6DD-8002-49BF-B0E0-080C4E052842}"/>
              </a:ext>
            </a:extLst>
          </p:cNvPr>
          <p:cNvCxnSpPr>
            <a:cxnSpLocks/>
          </p:cNvCxnSpPr>
          <p:nvPr/>
        </p:nvCxnSpPr>
        <p:spPr>
          <a:xfrm>
            <a:off x="8143304" y="1994736"/>
            <a:ext cx="0" cy="2083043"/>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79505C4-6616-4E62-9268-387DA2477356}"/>
              </a:ext>
            </a:extLst>
          </p:cNvPr>
          <p:cNvCxnSpPr>
            <a:cxnSpLocks/>
          </p:cNvCxnSpPr>
          <p:nvPr/>
        </p:nvCxnSpPr>
        <p:spPr>
          <a:xfrm rot="10800000" flipV="1">
            <a:off x="8136804" y="1307985"/>
            <a:ext cx="1479257" cy="22477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DEA2328-EBFD-45AD-B781-DF4B7752932E}"/>
              </a:ext>
            </a:extLst>
          </p:cNvPr>
          <p:cNvCxnSpPr>
            <a:cxnSpLocks/>
          </p:cNvCxnSpPr>
          <p:nvPr/>
        </p:nvCxnSpPr>
        <p:spPr>
          <a:xfrm rot="10800000" flipV="1">
            <a:off x="4819041" y="1307985"/>
            <a:ext cx="1479257" cy="22477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34" name="Freeform 80">
            <a:extLst>
              <a:ext uri="{FF2B5EF4-FFF2-40B4-BE49-F238E27FC236}">
                <a16:creationId xmlns:a16="http://schemas.microsoft.com/office/drawing/2014/main" id="{03E0194D-6D27-497B-9526-0A72DA6348AF}"/>
              </a:ext>
            </a:extLst>
          </p:cNvPr>
          <p:cNvSpPr>
            <a:spLocks/>
          </p:cNvSpPr>
          <p:nvPr/>
        </p:nvSpPr>
        <p:spPr bwMode="auto">
          <a:xfrm>
            <a:off x="9305387" y="1195220"/>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Internet</a:t>
            </a:r>
          </a:p>
        </p:txBody>
      </p:sp>
      <p:sp>
        <p:nvSpPr>
          <p:cNvPr id="35" name="Freeform 80">
            <a:extLst>
              <a:ext uri="{FF2B5EF4-FFF2-40B4-BE49-F238E27FC236}">
                <a16:creationId xmlns:a16="http://schemas.microsoft.com/office/drawing/2014/main" id="{92912BC1-81EE-49F9-920B-1F2B01CA1245}"/>
              </a:ext>
            </a:extLst>
          </p:cNvPr>
          <p:cNvSpPr>
            <a:spLocks/>
          </p:cNvSpPr>
          <p:nvPr/>
        </p:nvSpPr>
        <p:spPr bwMode="auto">
          <a:xfrm>
            <a:off x="5808345" y="1195220"/>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Internet</a:t>
            </a:r>
          </a:p>
        </p:txBody>
      </p:sp>
      <p:cxnSp>
        <p:nvCxnSpPr>
          <p:cNvPr id="44" name="Straight Arrow Connector 43">
            <a:extLst>
              <a:ext uri="{FF2B5EF4-FFF2-40B4-BE49-F238E27FC236}">
                <a16:creationId xmlns:a16="http://schemas.microsoft.com/office/drawing/2014/main" id="{BF49A958-441D-479C-B901-0029BB098962}"/>
              </a:ext>
            </a:extLst>
          </p:cNvPr>
          <p:cNvCxnSpPr>
            <a:cxnSpLocks/>
          </p:cNvCxnSpPr>
          <p:nvPr/>
        </p:nvCxnSpPr>
        <p:spPr>
          <a:xfrm>
            <a:off x="4819041" y="2800597"/>
            <a:ext cx="0" cy="296857"/>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C8A13B-36FE-4BF5-A70A-2A9D9181C4FD}"/>
              </a:ext>
            </a:extLst>
          </p:cNvPr>
          <p:cNvCxnSpPr>
            <a:cxnSpLocks/>
          </p:cNvCxnSpPr>
          <p:nvPr/>
        </p:nvCxnSpPr>
        <p:spPr>
          <a:xfrm>
            <a:off x="4819041" y="2033166"/>
            <a:ext cx="0" cy="248069"/>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9D7E83C-B20E-485B-B484-654B81F47F7F}"/>
              </a:ext>
            </a:extLst>
          </p:cNvPr>
          <p:cNvCxnSpPr>
            <a:cxnSpLocks/>
          </p:cNvCxnSpPr>
          <p:nvPr/>
        </p:nvCxnSpPr>
        <p:spPr>
          <a:xfrm>
            <a:off x="3022660" y="2936374"/>
            <a:ext cx="0" cy="1610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1BCCCB-8DE1-4AE2-BF41-DB5BC7904426}"/>
              </a:ext>
            </a:extLst>
          </p:cNvPr>
          <p:cNvCxnSpPr>
            <a:cxnSpLocks/>
          </p:cNvCxnSpPr>
          <p:nvPr/>
        </p:nvCxnSpPr>
        <p:spPr>
          <a:xfrm>
            <a:off x="6621378" y="2936374"/>
            <a:ext cx="0" cy="1610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1EB0E9-9604-4BFA-914E-33507CD91483}"/>
              </a:ext>
            </a:extLst>
          </p:cNvPr>
          <p:cNvCxnSpPr/>
          <p:nvPr/>
        </p:nvCxnSpPr>
        <p:spPr>
          <a:xfrm>
            <a:off x="3022661" y="2936373"/>
            <a:ext cx="3597811" cy="0"/>
          </a:xfrm>
          <a:prstGeom prst="line">
            <a:avLst/>
          </a:prstGeom>
          <a:ln w="28575" cap="rnd">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48E576E-CBA9-4B7B-9AC4-908B0FB7A064}"/>
              </a:ext>
            </a:extLst>
          </p:cNvPr>
          <p:cNvCxnSpPr>
            <a:cxnSpLocks/>
            <a:endCxn id="22" idx="3"/>
          </p:cNvCxnSpPr>
          <p:nvPr/>
        </p:nvCxnSpPr>
        <p:spPr>
          <a:xfrm rot="10800000" flipV="1">
            <a:off x="3388349" y="3810101"/>
            <a:ext cx="1260505" cy="692761"/>
          </a:xfrm>
          <a:prstGeom prst="bentConnector3">
            <a:avLst>
              <a:gd name="adj1" fmla="val 219"/>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FC8C09DA-B231-44AE-AA93-34AF6FF737B8}"/>
              </a:ext>
            </a:extLst>
          </p:cNvPr>
          <p:cNvCxnSpPr>
            <a:cxnSpLocks/>
          </p:cNvCxnSpPr>
          <p:nvPr/>
        </p:nvCxnSpPr>
        <p:spPr>
          <a:xfrm>
            <a:off x="4972357" y="3810102"/>
            <a:ext cx="2189407" cy="535919"/>
          </a:xfrm>
          <a:prstGeom prst="bentConnector3">
            <a:avLst>
              <a:gd name="adj1" fmla="val 5000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95BAFC-B71E-44E5-9891-78647F9554B1}"/>
              </a:ext>
            </a:extLst>
          </p:cNvPr>
          <p:cNvCxnSpPr>
            <a:cxnSpLocks/>
            <a:stCxn id="19" idx="1"/>
            <a:endCxn id="22" idx="3"/>
          </p:cNvCxnSpPr>
          <p:nvPr/>
        </p:nvCxnSpPr>
        <p:spPr>
          <a:xfrm flipH="1">
            <a:off x="3388347" y="4502862"/>
            <a:ext cx="3883717"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9BE536D6-6306-4E10-8978-B3A182639F2C}"/>
              </a:ext>
            </a:extLst>
          </p:cNvPr>
          <p:cNvCxnSpPr>
            <a:cxnSpLocks/>
            <a:endCxn id="19" idx="3"/>
          </p:cNvCxnSpPr>
          <p:nvPr/>
        </p:nvCxnSpPr>
        <p:spPr>
          <a:xfrm rot="5400000">
            <a:off x="9023072" y="3801573"/>
            <a:ext cx="692761" cy="709817"/>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4FFE34E-24F9-49E3-9EC6-E813EB1DB5CD}"/>
              </a:ext>
            </a:extLst>
          </p:cNvPr>
          <p:cNvCxnSpPr>
            <a:cxnSpLocks/>
          </p:cNvCxnSpPr>
          <p:nvPr/>
        </p:nvCxnSpPr>
        <p:spPr>
          <a:xfrm>
            <a:off x="10396532" y="3828434"/>
            <a:ext cx="0" cy="467422"/>
          </a:xfrm>
          <a:prstGeom prst="straightConnector1">
            <a:avLst/>
          </a:prstGeom>
          <a:ln w="28575" cap="rnd">
            <a:solidFill>
              <a:schemeClr val="tx1"/>
            </a:solidFill>
            <a:prstDash val="sysDot"/>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81836E-B31A-4739-A04B-307EFA53A723}"/>
              </a:ext>
            </a:extLst>
          </p:cNvPr>
          <p:cNvCxnSpPr>
            <a:cxnSpLocks/>
          </p:cNvCxnSpPr>
          <p:nvPr/>
        </p:nvCxnSpPr>
        <p:spPr>
          <a:xfrm>
            <a:off x="5528745" y="5210956"/>
            <a:ext cx="0" cy="45793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CA7ED25-C4AA-4AD9-9BCD-A9910C466D7D}"/>
              </a:ext>
            </a:extLst>
          </p:cNvPr>
          <p:cNvCxnSpPr>
            <a:cxnSpLocks/>
          </p:cNvCxnSpPr>
          <p:nvPr/>
        </p:nvCxnSpPr>
        <p:spPr>
          <a:xfrm>
            <a:off x="4503913" y="5210956"/>
            <a:ext cx="640961" cy="730661"/>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6B6E3FF7-CD3E-4390-A951-A4DCE8076466}"/>
              </a:ext>
            </a:extLst>
          </p:cNvPr>
          <p:cNvCxnSpPr>
            <a:cxnSpLocks/>
          </p:cNvCxnSpPr>
          <p:nvPr/>
        </p:nvCxnSpPr>
        <p:spPr>
          <a:xfrm rot="5400000">
            <a:off x="8696232" y="3724710"/>
            <a:ext cx="581149" cy="2819452"/>
          </a:xfrm>
          <a:prstGeom prst="bentConnector3">
            <a:avLst>
              <a:gd name="adj1" fmla="val 50000"/>
            </a:avLst>
          </a:prstGeom>
          <a:ln w="28575" cap="rnd">
            <a:solidFill>
              <a:schemeClr val="tx1"/>
            </a:solidFill>
            <a:prstDash val="sysDot"/>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50D1B931-710E-4435-9327-E16146C29E04}"/>
              </a:ext>
            </a:extLst>
          </p:cNvPr>
          <p:cNvCxnSpPr>
            <a:cxnSpLocks/>
          </p:cNvCxnSpPr>
          <p:nvPr/>
        </p:nvCxnSpPr>
        <p:spPr>
          <a:xfrm rot="10800000" flipV="1">
            <a:off x="5516943" y="4634056"/>
            <a:ext cx="1746806" cy="143683"/>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F2B7608-E66F-4CA9-A67C-102FB991622E}"/>
              </a:ext>
            </a:extLst>
          </p:cNvPr>
          <p:cNvCxnSpPr>
            <a:cxnSpLocks/>
          </p:cNvCxnSpPr>
          <p:nvPr/>
        </p:nvCxnSpPr>
        <p:spPr>
          <a:xfrm rot="10800000" flipV="1">
            <a:off x="4498653" y="4630102"/>
            <a:ext cx="2765094" cy="147637"/>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1AF612E5-60AF-4698-8A93-EC2EBCFAC47D}"/>
              </a:ext>
            </a:extLst>
          </p:cNvPr>
          <p:cNvGrpSpPr/>
          <p:nvPr/>
        </p:nvGrpSpPr>
        <p:grpSpPr>
          <a:xfrm>
            <a:off x="9675730" y="3260851"/>
            <a:ext cx="1405886" cy="395103"/>
            <a:chOff x="2616065" y="3261548"/>
            <a:chExt cx="1434077" cy="403026"/>
          </a:xfrm>
        </p:grpSpPr>
        <p:pic>
          <p:nvPicPr>
            <p:cNvPr id="120" name="Picture 119">
              <a:extLst>
                <a:ext uri="{FF2B5EF4-FFF2-40B4-BE49-F238E27FC236}">
                  <a16:creationId xmlns:a16="http://schemas.microsoft.com/office/drawing/2014/main" id="{5D3F1F07-35BF-4A5A-B19E-8DDC4D5FDCAC}"/>
                </a:ext>
              </a:extLst>
            </p:cNvPr>
            <p:cNvPicPr>
              <a:picLocks noChangeAspect="1"/>
            </p:cNvPicPr>
            <p:nvPr/>
          </p:nvPicPr>
          <p:blipFill>
            <a:blip r:embed="rId3"/>
            <a:stretch>
              <a:fillRect/>
            </a:stretch>
          </p:blipFill>
          <p:spPr>
            <a:xfrm>
              <a:off x="2616065" y="3261548"/>
              <a:ext cx="402715" cy="403026"/>
            </a:xfrm>
            <a:prstGeom prst="rect">
              <a:avLst/>
            </a:prstGeom>
          </p:spPr>
        </p:pic>
        <p:sp>
          <p:nvSpPr>
            <p:cNvPr id="121" name="TextBox 120">
              <a:extLst>
                <a:ext uri="{FF2B5EF4-FFF2-40B4-BE49-F238E27FC236}">
                  <a16:creationId xmlns:a16="http://schemas.microsoft.com/office/drawing/2014/main" id="{CBE32388-D7B2-48AD-AC3A-7098DA1CECCE}"/>
                </a:ext>
              </a:extLst>
            </p:cNvPr>
            <p:cNvSpPr txBox="1"/>
            <p:nvPr/>
          </p:nvSpPr>
          <p:spPr>
            <a:xfrm>
              <a:off x="3071197" y="3324562"/>
              <a:ext cx="978945" cy="332399"/>
            </a:xfrm>
            <a:prstGeom prst="rect">
              <a:avLst/>
            </a:prstGeom>
            <a:noFill/>
          </p:spPr>
          <p:txBody>
            <a:bodyPr wrap="squar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Administrative apps</a:t>
              </a:r>
            </a:p>
          </p:txBody>
        </p:sp>
      </p:grpSp>
      <p:grpSp>
        <p:nvGrpSpPr>
          <p:cNvPr id="122" name="Group 121">
            <a:extLst>
              <a:ext uri="{FF2B5EF4-FFF2-40B4-BE49-F238E27FC236}">
                <a16:creationId xmlns:a16="http://schemas.microsoft.com/office/drawing/2014/main" id="{84F14D40-CA06-47F8-BC3C-20C0F6D70FF5}"/>
              </a:ext>
            </a:extLst>
          </p:cNvPr>
          <p:cNvGrpSpPr/>
          <p:nvPr/>
        </p:nvGrpSpPr>
        <p:grpSpPr>
          <a:xfrm>
            <a:off x="7521754" y="4324704"/>
            <a:ext cx="1298729" cy="395103"/>
            <a:chOff x="2616065" y="3261548"/>
            <a:chExt cx="1324771" cy="403026"/>
          </a:xfrm>
        </p:grpSpPr>
        <p:pic>
          <p:nvPicPr>
            <p:cNvPr id="123" name="Picture 122">
              <a:extLst>
                <a:ext uri="{FF2B5EF4-FFF2-40B4-BE49-F238E27FC236}">
                  <a16:creationId xmlns:a16="http://schemas.microsoft.com/office/drawing/2014/main" id="{2ED8E9EC-B470-4714-99CA-D31ECA2E39FB}"/>
                </a:ext>
              </a:extLst>
            </p:cNvPr>
            <p:cNvPicPr>
              <a:picLocks noChangeAspect="1"/>
            </p:cNvPicPr>
            <p:nvPr/>
          </p:nvPicPr>
          <p:blipFill>
            <a:blip r:embed="rId3"/>
            <a:stretch>
              <a:fillRect/>
            </a:stretch>
          </p:blipFill>
          <p:spPr>
            <a:xfrm>
              <a:off x="2616065" y="3261548"/>
              <a:ext cx="402715" cy="403026"/>
            </a:xfrm>
            <a:prstGeom prst="rect">
              <a:avLst/>
            </a:prstGeom>
          </p:spPr>
        </p:pic>
        <p:sp>
          <p:nvSpPr>
            <p:cNvPr id="124" name="TextBox 123">
              <a:extLst>
                <a:ext uri="{FF2B5EF4-FFF2-40B4-BE49-F238E27FC236}">
                  <a16:creationId xmlns:a16="http://schemas.microsoft.com/office/drawing/2014/main" id="{A359AC97-4DF1-4019-9DBF-76573AF6986F}"/>
                </a:ext>
              </a:extLst>
            </p:cNvPr>
            <p:cNvSpPr txBox="1"/>
            <p:nvPr/>
          </p:nvSpPr>
          <p:spPr>
            <a:xfrm>
              <a:off x="3071197" y="3393812"/>
              <a:ext cx="869639" cy="166199"/>
            </a:xfrm>
            <a:prstGeom prst="rect">
              <a:avLst/>
            </a:prstGeom>
            <a:noFill/>
          </p:spPr>
          <p:txBody>
            <a:bodyPr wrap="squar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Backend API</a:t>
              </a:r>
            </a:p>
          </p:txBody>
        </p:sp>
      </p:grpSp>
      <p:grpSp>
        <p:nvGrpSpPr>
          <p:cNvPr id="49" name="Group 48"/>
          <p:cNvGrpSpPr/>
          <p:nvPr/>
        </p:nvGrpSpPr>
        <p:grpSpPr>
          <a:xfrm>
            <a:off x="2619054" y="2217911"/>
            <a:ext cx="394183" cy="358570"/>
            <a:chOff x="13037520" y="3442458"/>
            <a:chExt cx="402087" cy="365760"/>
          </a:xfrm>
        </p:grpSpPr>
        <p:grpSp>
          <p:nvGrpSpPr>
            <p:cNvPr id="50" name="Group 49"/>
            <p:cNvGrpSpPr/>
            <p:nvPr/>
          </p:nvGrpSpPr>
          <p:grpSpPr>
            <a:xfrm>
              <a:off x="13037520" y="3442458"/>
              <a:ext cx="402087" cy="365760"/>
              <a:chOff x="13037520" y="3442458"/>
              <a:chExt cx="402087" cy="365760"/>
            </a:xfrm>
          </p:grpSpPr>
          <p:sp>
            <p:nvSpPr>
              <p:cNvPr id="54"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56"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57"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pic>
          <p:nvPicPr>
            <p:cNvPr id="52" name="Picture 51">
              <a:extLst/>
            </p:cNvPr>
            <p:cNvPicPr>
              <a:picLocks noChangeAspect="1"/>
            </p:cNvPicPr>
            <p:nvPr/>
          </p:nvPicPr>
          <p:blipFill>
            <a:blip r:embed="rId4"/>
            <a:stretch>
              <a:fillRect/>
            </a:stretch>
          </p:blipFill>
          <p:spPr>
            <a:xfrm>
              <a:off x="13128913" y="3521334"/>
              <a:ext cx="219300" cy="129333"/>
            </a:xfrm>
            <a:prstGeom prst="rect">
              <a:avLst/>
            </a:prstGeom>
          </p:spPr>
        </p:pic>
      </p:grpSp>
      <p:sp>
        <p:nvSpPr>
          <p:cNvPr id="11" name="Rectangle 10">
            <a:extLst>
              <a:ext uri="{FF2B5EF4-FFF2-40B4-BE49-F238E27FC236}">
                <a16:creationId xmlns:a16="http://schemas.microsoft.com/office/drawing/2014/main" id="{75ABF4EB-7A8B-4363-97B4-595664E3742A}"/>
              </a:ext>
            </a:extLst>
          </p:cNvPr>
          <p:cNvSpPr/>
          <p:nvPr/>
        </p:nvSpPr>
        <p:spPr bwMode="auto">
          <a:xfrm>
            <a:off x="2958548" y="3078461"/>
            <a:ext cx="3696832" cy="1009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1C7F3C42-2A69-4FE9-98ED-B4C7DEE140E0}"/>
              </a:ext>
            </a:extLst>
          </p:cNvPr>
          <p:cNvGrpSpPr/>
          <p:nvPr/>
        </p:nvGrpSpPr>
        <p:grpSpPr>
          <a:xfrm>
            <a:off x="3678149" y="3078461"/>
            <a:ext cx="2271058" cy="988722"/>
            <a:chOff x="2060910" y="4521888"/>
            <a:chExt cx="2316597" cy="1008548"/>
          </a:xfrm>
        </p:grpSpPr>
        <p:sp>
          <p:nvSpPr>
            <p:cNvPr id="64" name="Rounded Rectangle 75">
              <a:extLst>
                <a:ext uri="{FF2B5EF4-FFF2-40B4-BE49-F238E27FC236}">
                  <a16:creationId xmlns:a16="http://schemas.microsoft.com/office/drawing/2014/main" id="{4ECBB559-67F6-4FD7-ABC1-3C1EF57BB0C0}"/>
                </a:ext>
              </a:extLst>
            </p:cNvPr>
            <p:cNvSpPr/>
            <p:nvPr/>
          </p:nvSpPr>
          <p:spPr>
            <a:xfrm>
              <a:off x="2060910" y="4521888"/>
              <a:ext cx="2316597" cy="1005838"/>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6" name="TextBox 65">
              <a:extLst>
                <a:ext uri="{FF2B5EF4-FFF2-40B4-BE49-F238E27FC236}">
                  <a16:creationId xmlns:a16="http://schemas.microsoft.com/office/drawing/2014/main" id="{01475E06-FEF4-42D5-9FDF-071F15FABD9A}"/>
                </a:ext>
              </a:extLst>
            </p:cNvPr>
            <p:cNvSpPr txBox="1"/>
            <p:nvPr/>
          </p:nvSpPr>
          <p:spPr>
            <a:xfrm>
              <a:off x="2493942" y="5265465"/>
              <a:ext cx="1450533" cy="264971"/>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Web apps</a:t>
              </a:r>
            </a:p>
          </p:txBody>
        </p:sp>
        <p:grpSp>
          <p:nvGrpSpPr>
            <p:cNvPr id="67" name="Group 66">
              <a:extLst>
                <a:ext uri="{FF2B5EF4-FFF2-40B4-BE49-F238E27FC236}">
                  <a16:creationId xmlns:a16="http://schemas.microsoft.com/office/drawing/2014/main" id="{E16700E1-2B1B-4469-98D0-F300BE10A2C9}"/>
                </a:ext>
              </a:extLst>
            </p:cNvPr>
            <p:cNvGrpSpPr/>
            <p:nvPr/>
          </p:nvGrpSpPr>
          <p:grpSpPr>
            <a:xfrm>
              <a:off x="2524383" y="4936510"/>
              <a:ext cx="1389651" cy="292608"/>
              <a:chOff x="183263" y="4975016"/>
              <a:chExt cx="1389651" cy="292608"/>
            </a:xfrm>
          </p:grpSpPr>
          <p:pic>
            <p:nvPicPr>
              <p:cNvPr id="71" name="Picture 70">
                <a:extLst>
                  <a:ext uri="{FF2B5EF4-FFF2-40B4-BE49-F238E27FC236}">
                    <a16:creationId xmlns:a16="http://schemas.microsoft.com/office/drawing/2014/main" id="{3685DF78-91BD-49D6-88D2-921F3661F07F}"/>
                  </a:ext>
                </a:extLst>
              </p:cNvPr>
              <p:cNvPicPr>
                <a:picLocks noChangeAspect="1"/>
              </p:cNvPicPr>
              <p:nvPr/>
            </p:nvPicPr>
            <p:blipFill>
              <a:blip r:embed="rId5"/>
              <a:stretch>
                <a:fillRect/>
              </a:stretch>
            </p:blipFill>
            <p:spPr>
              <a:xfrm>
                <a:off x="549019" y="4975016"/>
                <a:ext cx="292383" cy="292608"/>
              </a:xfrm>
              <a:prstGeom prst="rect">
                <a:avLst/>
              </a:prstGeom>
            </p:spPr>
          </p:pic>
          <p:pic>
            <p:nvPicPr>
              <p:cNvPr id="73" name="Picture 72">
                <a:extLst>
                  <a:ext uri="{FF2B5EF4-FFF2-40B4-BE49-F238E27FC236}">
                    <a16:creationId xmlns:a16="http://schemas.microsoft.com/office/drawing/2014/main" id="{DAB06AF3-A0DC-4051-9203-02649EAD27BA}"/>
                  </a:ext>
                </a:extLst>
              </p:cNvPr>
              <p:cNvPicPr>
                <a:picLocks noChangeAspect="1"/>
              </p:cNvPicPr>
              <p:nvPr/>
            </p:nvPicPr>
            <p:blipFill>
              <a:blip r:embed="rId5"/>
              <a:stretch>
                <a:fillRect/>
              </a:stretch>
            </p:blipFill>
            <p:spPr>
              <a:xfrm>
                <a:off x="183263" y="4975016"/>
                <a:ext cx="292383" cy="292608"/>
              </a:xfrm>
              <a:prstGeom prst="rect">
                <a:avLst/>
              </a:prstGeom>
            </p:spPr>
          </p:pic>
          <p:pic>
            <p:nvPicPr>
              <p:cNvPr id="74" name="Picture 73">
                <a:extLst>
                  <a:ext uri="{FF2B5EF4-FFF2-40B4-BE49-F238E27FC236}">
                    <a16:creationId xmlns:a16="http://schemas.microsoft.com/office/drawing/2014/main" id="{F74D9AC2-BA92-4AC3-8447-0ABD8EEBB1C8}"/>
                  </a:ext>
                </a:extLst>
              </p:cNvPr>
              <p:cNvPicPr>
                <a:picLocks noChangeAspect="1"/>
              </p:cNvPicPr>
              <p:nvPr/>
            </p:nvPicPr>
            <p:blipFill>
              <a:blip r:embed="rId5"/>
              <a:stretch>
                <a:fillRect/>
              </a:stretch>
            </p:blipFill>
            <p:spPr>
              <a:xfrm>
                <a:off x="1280531" y="4975016"/>
                <a:ext cx="292383" cy="292608"/>
              </a:xfrm>
              <a:prstGeom prst="rect">
                <a:avLst/>
              </a:prstGeom>
            </p:spPr>
          </p:pic>
          <p:pic>
            <p:nvPicPr>
              <p:cNvPr id="75" name="Picture 74">
                <a:extLst>
                  <a:ext uri="{FF2B5EF4-FFF2-40B4-BE49-F238E27FC236}">
                    <a16:creationId xmlns:a16="http://schemas.microsoft.com/office/drawing/2014/main" id="{A2D5B7D9-806C-44BF-8AF9-BA15DDD52912}"/>
                  </a:ext>
                </a:extLst>
              </p:cNvPr>
              <p:cNvPicPr>
                <a:picLocks noChangeAspect="1"/>
              </p:cNvPicPr>
              <p:nvPr/>
            </p:nvPicPr>
            <p:blipFill>
              <a:blip r:embed="rId5"/>
              <a:stretch>
                <a:fillRect/>
              </a:stretch>
            </p:blipFill>
            <p:spPr>
              <a:xfrm>
                <a:off x="914775" y="4975016"/>
                <a:ext cx="292383" cy="292608"/>
              </a:xfrm>
              <a:prstGeom prst="rect">
                <a:avLst/>
              </a:prstGeom>
            </p:spPr>
          </p:pic>
        </p:grpSp>
        <p:grpSp>
          <p:nvGrpSpPr>
            <p:cNvPr id="68" name="Group 67">
              <a:extLst>
                <a:ext uri="{FF2B5EF4-FFF2-40B4-BE49-F238E27FC236}">
                  <a16:creationId xmlns:a16="http://schemas.microsoft.com/office/drawing/2014/main" id="{614BD9A8-4E19-4077-9537-B3DFB63D9D80}"/>
                </a:ext>
              </a:extLst>
            </p:cNvPr>
            <p:cNvGrpSpPr/>
            <p:nvPr/>
          </p:nvGrpSpPr>
          <p:grpSpPr>
            <a:xfrm>
              <a:off x="2272563" y="4584187"/>
              <a:ext cx="1893291" cy="261610"/>
              <a:chOff x="2263014" y="4584187"/>
              <a:chExt cx="1893291" cy="261610"/>
            </a:xfrm>
          </p:grpSpPr>
          <p:pic>
            <p:nvPicPr>
              <p:cNvPr id="69" name="Picture 68">
                <a:extLst>
                  <a:ext uri="{FF2B5EF4-FFF2-40B4-BE49-F238E27FC236}">
                    <a16:creationId xmlns:a16="http://schemas.microsoft.com/office/drawing/2014/main" id="{7E1FA14C-CAE3-4555-9F0C-0DF72D947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70" name="TextBox 69">
                <a:extLst>
                  <a:ext uri="{FF2B5EF4-FFF2-40B4-BE49-F238E27FC236}">
                    <a16:creationId xmlns:a16="http://schemas.microsoft.com/office/drawing/2014/main" id="{E1EB1A6C-428B-473B-A0A4-CE4F6787989D}"/>
                  </a:ext>
                </a:extLst>
              </p:cNvPr>
              <p:cNvSpPr txBox="1"/>
              <p:nvPr/>
            </p:nvSpPr>
            <p:spPr>
              <a:xfrm>
                <a:off x="2499441" y="4584187"/>
                <a:ext cx="1656864" cy="261610"/>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grpSp>
        <p:nvGrpSpPr>
          <p:cNvPr id="79" name="Group 78">
            <a:extLst>
              <a:ext uri="{FF2B5EF4-FFF2-40B4-BE49-F238E27FC236}">
                <a16:creationId xmlns:a16="http://schemas.microsoft.com/office/drawing/2014/main" id="{F67D7696-D283-4760-8517-18C2A8317E35}"/>
              </a:ext>
            </a:extLst>
          </p:cNvPr>
          <p:cNvGrpSpPr/>
          <p:nvPr/>
        </p:nvGrpSpPr>
        <p:grpSpPr>
          <a:xfrm>
            <a:off x="7164444" y="4086780"/>
            <a:ext cx="1861229" cy="848088"/>
            <a:chOff x="9205102" y="4543660"/>
            <a:chExt cx="2316597" cy="1069070"/>
          </a:xfrm>
        </p:grpSpPr>
        <p:grpSp>
          <p:nvGrpSpPr>
            <p:cNvPr id="80" name="Group 79">
              <a:extLst>
                <a:ext uri="{FF2B5EF4-FFF2-40B4-BE49-F238E27FC236}">
                  <a16:creationId xmlns:a16="http://schemas.microsoft.com/office/drawing/2014/main" id="{4B9CBAF1-B07F-46BA-AA1E-6B001A4FB0D3}"/>
                </a:ext>
              </a:extLst>
            </p:cNvPr>
            <p:cNvGrpSpPr/>
            <p:nvPr/>
          </p:nvGrpSpPr>
          <p:grpSpPr>
            <a:xfrm>
              <a:off x="9205102" y="4543660"/>
              <a:ext cx="2316597" cy="1069070"/>
              <a:chOff x="2060910" y="4521888"/>
              <a:chExt cx="2316597" cy="1069070"/>
            </a:xfrm>
          </p:grpSpPr>
          <p:sp>
            <p:nvSpPr>
              <p:cNvPr id="140" name="Rounded Rectangle 75">
                <a:extLst>
                  <a:ext uri="{FF2B5EF4-FFF2-40B4-BE49-F238E27FC236}">
                    <a16:creationId xmlns:a16="http://schemas.microsoft.com/office/drawing/2014/main" id="{069A7A9A-8677-47E2-9F1B-2DE6E9CF7803}"/>
                  </a:ext>
                </a:extLst>
              </p:cNvPr>
              <p:cNvSpPr/>
              <p:nvPr/>
            </p:nvSpPr>
            <p:spPr>
              <a:xfrm>
                <a:off x="2060910" y="4521888"/>
                <a:ext cx="2316597" cy="1005838"/>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1" name="TextBox 140">
                <a:extLst>
                  <a:ext uri="{FF2B5EF4-FFF2-40B4-BE49-F238E27FC236}">
                    <a16:creationId xmlns:a16="http://schemas.microsoft.com/office/drawing/2014/main" id="{6017DC89-30A7-4F3C-A292-505C4B179556}"/>
                  </a:ext>
                </a:extLst>
              </p:cNvPr>
              <p:cNvSpPr txBox="1"/>
              <p:nvPr/>
            </p:nvSpPr>
            <p:spPr>
              <a:xfrm>
                <a:off x="2493942" y="5265465"/>
                <a:ext cx="1450533" cy="325493"/>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API apps</a:t>
                </a:r>
              </a:p>
            </p:txBody>
          </p:sp>
          <p:grpSp>
            <p:nvGrpSpPr>
              <p:cNvPr id="142" name="Group 141">
                <a:extLst>
                  <a:ext uri="{FF2B5EF4-FFF2-40B4-BE49-F238E27FC236}">
                    <a16:creationId xmlns:a16="http://schemas.microsoft.com/office/drawing/2014/main" id="{B19DE807-10F7-42A6-BBBF-60ED6D098394}"/>
                  </a:ext>
                </a:extLst>
              </p:cNvPr>
              <p:cNvGrpSpPr/>
              <p:nvPr/>
            </p:nvGrpSpPr>
            <p:grpSpPr>
              <a:xfrm>
                <a:off x="2065034" y="4535069"/>
                <a:ext cx="2274167" cy="325492"/>
                <a:chOff x="2055485" y="4535069"/>
                <a:chExt cx="2274167" cy="325492"/>
              </a:xfrm>
            </p:grpSpPr>
            <p:pic>
              <p:nvPicPr>
                <p:cNvPr id="143" name="Picture 142">
                  <a:extLst>
                    <a:ext uri="{FF2B5EF4-FFF2-40B4-BE49-F238E27FC236}">
                      <a16:creationId xmlns:a16="http://schemas.microsoft.com/office/drawing/2014/main" id="{E4C87528-4CE8-4FF5-B8AC-F8131EF4D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5485" y="4600966"/>
                  <a:ext cx="228053" cy="228053"/>
                </a:xfrm>
                <a:prstGeom prst="rect">
                  <a:avLst/>
                </a:prstGeom>
              </p:spPr>
            </p:pic>
            <p:sp>
              <p:nvSpPr>
                <p:cNvPr id="144" name="TextBox 143">
                  <a:extLst>
                    <a:ext uri="{FF2B5EF4-FFF2-40B4-BE49-F238E27FC236}">
                      <a16:creationId xmlns:a16="http://schemas.microsoft.com/office/drawing/2014/main" id="{F6E91518-6A3E-49D6-867C-CB40DE90C445}"/>
                    </a:ext>
                  </a:extLst>
                </p:cNvPr>
                <p:cNvSpPr txBox="1"/>
                <p:nvPr/>
              </p:nvSpPr>
              <p:spPr>
                <a:xfrm>
                  <a:off x="2307324" y="4535069"/>
                  <a:ext cx="2022328" cy="325492"/>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grpSp>
          <p:nvGrpSpPr>
            <p:cNvPr id="82" name="Group 81">
              <a:extLst>
                <a:ext uri="{FF2B5EF4-FFF2-40B4-BE49-F238E27FC236}">
                  <a16:creationId xmlns:a16="http://schemas.microsoft.com/office/drawing/2014/main" id="{6A92D6E0-62B7-48D3-A64B-E7E6FF9F48EA}"/>
                </a:ext>
              </a:extLst>
            </p:cNvPr>
            <p:cNvGrpSpPr/>
            <p:nvPr/>
          </p:nvGrpSpPr>
          <p:grpSpPr>
            <a:xfrm>
              <a:off x="9637709" y="4944154"/>
              <a:ext cx="1451382" cy="286169"/>
              <a:chOff x="9507988" y="4944154"/>
              <a:chExt cx="1451382" cy="286169"/>
            </a:xfrm>
          </p:grpSpPr>
          <p:grpSp>
            <p:nvGrpSpPr>
              <p:cNvPr id="84" name="Group 83">
                <a:extLst>
                  <a:ext uri="{FF2B5EF4-FFF2-40B4-BE49-F238E27FC236}">
                    <a16:creationId xmlns:a16="http://schemas.microsoft.com/office/drawing/2014/main" id="{2F26AF5E-1998-4EF1-90BF-547289C888C4}"/>
                  </a:ext>
                </a:extLst>
              </p:cNvPr>
              <p:cNvGrpSpPr/>
              <p:nvPr/>
            </p:nvGrpSpPr>
            <p:grpSpPr>
              <a:xfrm>
                <a:off x="9507988" y="4944154"/>
                <a:ext cx="286556" cy="286169"/>
                <a:chOff x="497252" y="2269518"/>
                <a:chExt cx="3759508" cy="3754415"/>
              </a:xfrm>
            </p:grpSpPr>
            <p:sp>
              <p:nvSpPr>
                <p:cNvPr id="130" name="Rectangle: Rounded Corners 129">
                  <a:extLst>
                    <a:ext uri="{FF2B5EF4-FFF2-40B4-BE49-F238E27FC236}">
                      <a16:creationId xmlns:a16="http://schemas.microsoft.com/office/drawing/2014/main" id="{5BBF7048-3121-470E-9698-477938141550}"/>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1" name="Group 130">
                  <a:extLst>
                    <a:ext uri="{FF2B5EF4-FFF2-40B4-BE49-F238E27FC236}">
                      <a16:creationId xmlns:a16="http://schemas.microsoft.com/office/drawing/2014/main" id="{973D536B-3A67-4016-9745-7D9A56BFF959}"/>
                    </a:ext>
                  </a:extLst>
                </p:cNvPr>
                <p:cNvGrpSpPr/>
                <p:nvPr/>
              </p:nvGrpSpPr>
              <p:grpSpPr>
                <a:xfrm>
                  <a:off x="706190" y="2487916"/>
                  <a:ext cx="3341632" cy="3326411"/>
                  <a:chOff x="827088" y="-3463925"/>
                  <a:chExt cx="3833812" cy="3816350"/>
                </a:xfrm>
              </p:grpSpPr>
              <p:sp>
                <p:nvSpPr>
                  <p:cNvPr id="132" name="Freeform 5">
                    <a:extLst>
                      <a:ext uri="{FF2B5EF4-FFF2-40B4-BE49-F238E27FC236}">
                        <a16:creationId xmlns:a16="http://schemas.microsoft.com/office/drawing/2014/main" id="{D5BD3933-C6FB-4748-A052-B23980AD5BAF}"/>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3" name="Freeform 6">
                    <a:extLst>
                      <a:ext uri="{FF2B5EF4-FFF2-40B4-BE49-F238E27FC236}">
                        <a16:creationId xmlns:a16="http://schemas.microsoft.com/office/drawing/2014/main" id="{4A933F10-55F9-49A2-943D-6C867F5468E3}"/>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4" name="Freeform 7">
                    <a:extLst>
                      <a:ext uri="{FF2B5EF4-FFF2-40B4-BE49-F238E27FC236}">
                        <a16:creationId xmlns:a16="http://schemas.microsoft.com/office/drawing/2014/main" id="{783ACBFA-BF18-436E-B914-F16A1E786DBD}"/>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5" name="Freeform 8">
                    <a:extLst>
                      <a:ext uri="{FF2B5EF4-FFF2-40B4-BE49-F238E27FC236}">
                        <a16:creationId xmlns:a16="http://schemas.microsoft.com/office/drawing/2014/main" id="{09AEC53F-B026-4B7C-B32A-70640C820646}"/>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6" name="Freeform 9">
                    <a:extLst>
                      <a:ext uri="{FF2B5EF4-FFF2-40B4-BE49-F238E27FC236}">
                        <a16:creationId xmlns:a16="http://schemas.microsoft.com/office/drawing/2014/main" id="{487A535D-C802-4DEE-BA8E-FD30A458CFE7}"/>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7" name="Freeform 10">
                    <a:extLst>
                      <a:ext uri="{FF2B5EF4-FFF2-40B4-BE49-F238E27FC236}">
                        <a16:creationId xmlns:a16="http://schemas.microsoft.com/office/drawing/2014/main" id="{3DB9EBFF-E198-4032-B734-1FAA098D9ED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8" name="Freeform 11">
                    <a:extLst>
                      <a:ext uri="{FF2B5EF4-FFF2-40B4-BE49-F238E27FC236}">
                        <a16:creationId xmlns:a16="http://schemas.microsoft.com/office/drawing/2014/main" id="{B37A9D92-0B70-4E25-BF15-0C0EFF7AA7F9}"/>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9" name="Freeform 12">
                    <a:extLst>
                      <a:ext uri="{FF2B5EF4-FFF2-40B4-BE49-F238E27FC236}">
                        <a16:creationId xmlns:a16="http://schemas.microsoft.com/office/drawing/2014/main" id="{D2E37771-57E7-411F-A966-B2F1B29B0F19}"/>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85" name="Group 84">
                <a:extLst>
                  <a:ext uri="{FF2B5EF4-FFF2-40B4-BE49-F238E27FC236}">
                    <a16:creationId xmlns:a16="http://schemas.microsoft.com/office/drawing/2014/main" id="{A658A47B-E7D3-4F42-83DE-EF8ACC9500D5}"/>
                  </a:ext>
                </a:extLst>
              </p:cNvPr>
              <p:cNvGrpSpPr/>
              <p:nvPr/>
            </p:nvGrpSpPr>
            <p:grpSpPr>
              <a:xfrm>
                <a:off x="9895046" y="4944154"/>
                <a:ext cx="286556" cy="286169"/>
                <a:chOff x="497252" y="2269518"/>
                <a:chExt cx="3759508" cy="3754415"/>
              </a:xfrm>
            </p:grpSpPr>
            <p:sp>
              <p:nvSpPr>
                <p:cNvPr id="112" name="Rectangle: Rounded Corners 111">
                  <a:extLst>
                    <a:ext uri="{FF2B5EF4-FFF2-40B4-BE49-F238E27FC236}">
                      <a16:creationId xmlns:a16="http://schemas.microsoft.com/office/drawing/2014/main" id="{73DB5E3C-080A-4C2C-AF0D-8E1675A203D6}"/>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13" name="Group 112">
                  <a:extLst>
                    <a:ext uri="{FF2B5EF4-FFF2-40B4-BE49-F238E27FC236}">
                      <a16:creationId xmlns:a16="http://schemas.microsoft.com/office/drawing/2014/main" id="{231E1DE0-B8D5-474C-AD25-0E9D60AD05D5}"/>
                    </a:ext>
                  </a:extLst>
                </p:cNvPr>
                <p:cNvGrpSpPr/>
                <p:nvPr/>
              </p:nvGrpSpPr>
              <p:grpSpPr>
                <a:xfrm>
                  <a:off x="706190" y="2487916"/>
                  <a:ext cx="3341632" cy="3326411"/>
                  <a:chOff x="827088" y="-3463925"/>
                  <a:chExt cx="3833812" cy="3816350"/>
                </a:xfrm>
              </p:grpSpPr>
              <p:sp>
                <p:nvSpPr>
                  <p:cNvPr id="115" name="Freeform 5">
                    <a:extLst>
                      <a:ext uri="{FF2B5EF4-FFF2-40B4-BE49-F238E27FC236}">
                        <a16:creationId xmlns:a16="http://schemas.microsoft.com/office/drawing/2014/main" id="{DB067492-DC7B-4A75-B6B3-CA37A3048FBA}"/>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6" name="Freeform 6">
                    <a:extLst>
                      <a:ext uri="{FF2B5EF4-FFF2-40B4-BE49-F238E27FC236}">
                        <a16:creationId xmlns:a16="http://schemas.microsoft.com/office/drawing/2014/main" id="{33246247-CDE0-4DB7-B685-361DBFD1E121}"/>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8" name="Freeform 7">
                    <a:extLst>
                      <a:ext uri="{FF2B5EF4-FFF2-40B4-BE49-F238E27FC236}">
                        <a16:creationId xmlns:a16="http://schemas.microsoft.com/office/drawing/2014/main" id="{25636EFC-7594-41E8-94F2-F54F294F5D7F}"/>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5" name="Freeform 8">
                    <a:extLst>
                      <a:ext uri="{FF2B5EF4-FFF2-40B4-BE49-F238E27FC236}">
                        <a16:creationId xmlns:a16="http://schemas.microsoft.com/office/drawing/2014/main" id="{63DEDB70-AEFE-486C-8F0B-76CF15282788}"/>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6" name="Freeform 9">
                    <a:extLst>
                      <a:ext uri="{FF2B5EF4-FFF2-40B4-BE49-F238E27FC236}">
                        <a16:creationId xmlns:a16="http://schemas.microsoft.com/office/drawing/2014/main" id="{205B123F-8F99-4129-916F-8C64D5FC3E36}"/>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7" name="Freeform 10">
                    <a:extLst>
                      <a:ext uri="{FF2B5EF4-FFF2-40B4-BE49-F238E27FC236}">
                        <a16:creationId xmlns:a16="http://schemas.microsoft.com/office/drawing/2014/main" id="{4AB53EDE-2B4E-4D94-A6B8-2B54B457F190}"/>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8" name="Freeform 11">
                    <a:extLst>
                      <a:ext uri="{FF2B5EF4-FFF2-40B4-BE49-F238E27FC236}">
                        <a16:creationId xmlns:a16="http://schemas.microsoft.com/office/drawing/2014/main" id="{7652E005-A026-441D-BB42-3F16679D6EE3}"/>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9" name="Freeform 12">
                    <a:extLst>
                      <a:ext uri="{FF2B5EF4-FFF2-40B4-BE49-F238E27FC236}">
                        <a16:creationId xmlns:a16="http://schemas.microsoft.com/office/drawing/2014/main" id="{99757DB2-4CDF-4565-8CD6-CCFA9BA00B91}"/>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86" name="Group 85">
                <a:extLst>
                  <a:ext uri="{FF2B5EF4-FFF2-40B4-BE49-F238E27FC236}">
                    <a16:creationId xmlns:a16="http://schemas.microsoft.com/office/drawing/2014/main" id="{B949B877-A281-454E-BF12-17286F278202}"/>
                  </a:ext>
                </a:extLst>
              </p:cNvPr>
              <p:cNvGrpSpPr/>
              <p:nvPr/>
            </p:nvGrpSpPr>
            <p:grpSpPr>
              <a:xfrm>
                <a:off x="10285754" y="4944154"/>
                <a:ext cx="286556" cy="286169"/>
                <a:chOff x="497252" y="2269518"/>
                <a:chExt cx="3759508" cy="3754415"/>
              </a:xfrm>
            </p:grpSpPr>
            <p:sp>
              <p:nvSpPr>
                <p:cNvPr id="101" name="Rectangle: Rounded Corners 100">
                  <a:extLst>
                    <a:ext uri="{FF2B5EF4-FFF2-40B4-BE49-F238E27FC236}">
                      <a16:creationId xmlns:a16="http://schemas.microsoft.com/office/drawing/2014/main" id="{9337B918-FCA6-4D98-B443-5339CCACCF4A}"/>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02" name="Group 101">
                  <a:extLst>
                    <a:ext uri="{FF2B5EF4-FFF2-40B4-BE49-F238E27FC236}">
                      <a16:creationId xmlns:a16="http://schemas.microsoft.com/office/drawing/2014/main" id="{3640E2E7-27A1-497F-93DE-4934B70A25EF}"/>
                    </a:ext>
                  </a:extLst>
                </p:cNvPr>
                <p:cNvGrpSpPr/>
                <p:nvPr/>
              </p:nvGrpSpPr>
              <p:grpSpPr>
                <a:xfrm>
                  <a:off x="706190" y="2487916"/>
                  <a:ext cx="3341632" cy="3326411"/>
                  <a:chOff x="827088" y="-3463925"/>
                  <a:chExt cx="3833812" cy="3816350"/>
                </a:xfrm>
              </p:grpSpPr>
              <p:sp>
                <p:nvSpPr>
                  <p:cNvPr id="103" name="Freeform 5">
                    <a:extLst>
                      <a:ext uri="{FF2B5EF4-FFF2-40B4-BE49-F238E27FC236}">
                        <a16:creationId xmlns:a16="http://schemas.microsoft.com/office/drawing/2014/main" id="{841E71DC-D9D6-4AB4-94EB-A3DA8CC24D1B}"/>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4" name="Freeform 6">
                    <a:extLst>
                      <a:ext uri="{FF2B5EF4-FFF2-40B4-BE49-F238E27FC236}">
                        <a16:creationId xmlns:a16="http://schemas.microsoft.com/office/drawing/2014/main" id="{66C54821-4423-491C-A143-92744983C151}"/>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5" name="Freeform 7">
                    <a:extLst>
                      <a:ext uri="{FF2B5EF4-FFF2-40B4-BE49-F238E27FC236}">
                        <a16:creationId xmlns:a16="http://schemas.microsoft.com/office/drawing/2014/main" id="{E7D1DA6B-5B51-40F2-9F03-ECF938E49FAD}"/>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Freeform 8">
                    <a:extLst>
                      <a:ext uri="{FF2B5EF4-FFF2-40B4-BE49-F238E27FC236}">
                        <a16:creationId xmlns:a16="http://schemas.microsoft.com/office/drawing/2014/main" id="{2EA1F11C-B7F7-45B9-BD35-E0BE863F2422}"/>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Freeform 9">
                    <a:extLst>
                      <a:ext uri="{FF2B5EF4-FFF2-40B4-BE49-F238E27FC236}">
                        <a16:creationId xmlns:a16="http://schemas.microsoft.com/office/drawing/2014/main" id="{64C7AD6C-C46D-46B6-A324-90C19E4F7ACE}"/>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Freeform 10">
                    <a:extLst>
                      <a:ext uri="{FF2B5EF4-FFF2-40B4-BE49-F238E27FC236}">
                        <a16:creationId xmlns:a16="http://schemas.microsoft.com/office/drawing/2014/main" id="{8903E2E9-1FDD-4310-BDD2-55A9EDCF986D}"/>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9" name="Freeform 11">
                    <a:extLst>
                      <a:ext uri="{FF2B5EF4-FFF2-40B4-BE49-F238E27FC236}">
                        <a16:creationId xmlns:a16="http://schemas.microsoft.com/office/drawing/2014/main" id="{F274682B-105B-45E7-B879-FABFCD936329}"/>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1" name="Freeform 12">
                    <a:extLst>
                      <a:ext uri="{FF2B5EF4-FFF2-40B4-BE49-F238E27FC236}">
                        <a16:creationId xmlns:a16="http://schemas.microsoft.com/office/drawing/2014/main" id="{F9EBF0ED-68D5-4754-8536-934B7BD30650}"/>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87" name="Group 86">
                <a:extLst>
                  <a:ext uri="{FF2B5EF4-FFF2-40B4-BE49-F238E27FC236}">
                    <a16:creationId xmlns:a16="http://schemas.microsoft.com/office/drawing/2014/main" id="{DFD81723-AA6C-430D-AA44-70239E2BB1F1}"/>
                  </a:ext>
                </a:extLst>
              </p:cNvPr>
              <p:cNvGrpSpPr/>
              <p:nvPr/>
            </p:nvGrpSpPr>
            <p:grpSpPr>
              <a:xfrm>
                <a:off x="10672814" y="4944154"/>
                <a:ext cx="286556" cy="286169"/>
                <a:chOff x="497252" y="2269518"/>
                <a:chExt cx="3759508" cy="3754415"/>
              </a:xfrm>
            </p:grpSpPr>
            <p:sp>
              <p:nvSpPr>
                <p:cNvPr id="88" name="Rectangle: Rounded Corners 87">
                  <a:extLst>
                    <a:ext uri="{FF2B5EF4-FFF2-40B4-BE49-F238E27FC236}">
                      <a16:creationId xmlns:a16="http://schemas.microsoft.com/office/drawing/2014/main" id="{913F2983-B55B-440C-B6C3-E8A44FF8E1A5}"/>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90" name="Group 89">
                  <a:extLst>
                    <a:ext uri="{FF2B5EF4-FFF2-40B4-BE49-F238E27FC236}">
                      <a16:creationId xmlns:a16="http://schemas.microsoft.com/office/drawing/2014/main" id="{FFB218A5-FC22-4DDF-8842-34CE2BF6B6C0}"/>
                    </a:ext>
                  </a:extLst>
                </p:cNvPr>
                <p:cNvGrpSpPr/>
                <p:nvPr/>
              </p:nvGrpSpPr>
              <p:grpSpPr>
                <a:xfrm>
                  <a:off x="706190" y="2487916"/>
                  <a:ext cx="3341632" cy="3326411"/>
                  <a:chOff x="827088" y="-3463925"/>
                  <a:chExt cx="3833812" cy="3816350"/>
                </a:xfrm>
              </p:grpSpPr>
              <p:sp>
                <p:nvSpPr>
                  <p:cNvPr id="91" name="Freeform 5">
                    <a:extLst>
                      <a:ext uri="{FF2B5EF4-FFF2-40B4-BE49-F238E27FC236}">
                        <a16:creationId xmlns:a16="http://schemas.microsoft.com/office/drawing/2014/main" id="{C9D0B9FB-B34D-4B24-AA34-7B9D3B6FEB1D}"/>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2" name="Freeform 6">
                    <a:extLst>
                      <a:ext uri="{FF2B5EF4-FFF2-40B4-BE49-F238E27FC236}">
                        <a16:creationId xmlns:a16="http://schemas.microsoft.com/office/drawing/2014/main" id="{C897F2B2-9804-4829-910D-17800FAD4BFD}"/>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4" name="Freeform 7">
                    <a:extLst>
                      <a:ext uri="{FF2B5EF4-FFF2-40B4-BE49-F238E27FC236}">
                        <a16:creationId xmlns:a16="http://schemas.microsoft.com/office/drawing/2014/main" id="{423C908D-27D3-41C6-A1BF-BBA4BB6192A1}"/>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5" name="Freeform 8">
                    <a:extLst>
                      <a:ext uri="{FF2B5EF4-FFF2-40B4-BE49-F238E27FC236}">
                        <a16:creationId xmlns:a16="http://schemas.microsoft.com/office/drawing/2014/main" id="{71E370D1-D12F-46C7-BB91-41E1D710299A}"/>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7" name="Freeform 9">
                    <a:extLst>
                      <a:ext uri="{FF2B5EF4-FFF2-40B4-BE49-F238E27FC236}">
                        <a16:creationId xmlns:a16="http://schemas.microsoft.com/office/drawing/2014/main" id="{62759E31-6476-4226-8121-656228C6D392}"/>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8" name="Freeform 10">
                    <a:extLst>
                      <a:ext uri="{FF2B5EF4-FFF2-40B4-BE49-F238E27FC236}">
                        <a16:creationId xmlns:a16="http://schemas.microsoft.com/office/drawing/2014/main" id="{F92221F3-6528-4107-807A-9AFD76A8C358}"/>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9" name="Freeform 11">
                    <a:extLst>
                      <a:ext uri="{FF2B5EF4-FFF2-40B4-BE49-F238E27FC236}">
                        <a16:creationId xmlns:a16="http://schemas.microsoft.com/office/drawing/2014/main" id="{FBA3BF83-15D1-4BA9-AB05-4F2AB2C16315}"/>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0" name="Freeform 12">
                    <a:extLst>
                      <a:ext uri="{FF2B5EF4-FFF2-40B4-BE49-F238E27FC236}">
                        <a16:creationId xmlns:a16="http://schemas.microsoft.com/office/drawing/2014/main" id="{EF2A3CB2-4EED-4130-B0C1-76DF127C5E75}"/>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grpSp>
      <p:pic>
        <p:nvPicPr>
          <p:cNvPr id="145" name="Picture 144">
            <a:extLst>
              <a:ext uri="{FF2B5EF4-FFF2-40B4-BE49-F238E27FC236}">
                <a16:creationId xmlns:a16="http://schemas.microsoft.com/office/drawing/2014/main" id="{EF296FC3-D125-42B3-B2AA-53CDD3B75CD1}"/>
              </a:ext>
            </a:extLst>
          </p:cNvPr>
          <p:cNvPicPr>
            <a:picLocks noChangeAspect="1"/>
          </p:cNvPicPr>
          <p:nvPr/>
        </p:nvPicPr>
        <p:blipFill rotWithShape="1">
          <a:blip r:embed="rId7">
            <a:duotone>
              <a:schemeClr val="accent1">
                <a:shade val="45000"/>
                <a:satMod val="135000"/>
              </a:schemeClr>
              <a:prstClr val="white"/>
            </a:duotone>
          </a:blip>
          <a:srcRect l="73757" t="-10492"/>
          <a:stretch/>
        </p:blipFill>
        <p:spPr>
          <a:xfrm>
            <a:off x="10236222" y="4289018"/>
            <a:ext cx="279186" cy="257363"/>
          </a:xfrm>
          <a:prstGeom prst="rect">
            <a:avLst/>
          </a:prstGeom>
        </p:spPr>
      </p:pic>
      <p:pic>
        <p:nvPicPr>
          <p:cNvPr id="146" name="Picture 145">
            <a:extLst>
              <a:ext uri="{FF2B5EF4-FFF2-40B4-BE49-F238E27FC236}">
                <a16:creationId xmlns:a16="http://schemas.microsoft.com/office/drawing/2014/main" id="{E68DCEF8-7EA7-4525-956A-184C26E64220}"/>
              </a:ext>
            </a:extLst>
          </p:cNvPr>
          <p:cNvPicPr>
            <a:picLocks noChangeAspect="1"/>
          </p:cNvPicPr>
          <p:nvPr/>
        </p:nvPicPr>
        <p:blipFill>
          <a:blip r:embed="rId8"/>
          <a:stretch>
            <a:fillRect/>
          </a:stretch>
        </p:blipFill>
        <p:spPr>
          <a:xfrm>
            <a:off x="4348639" y="4755747"/>
            <a:ext cx="344552" cy="252770"/>
          </a:xfrm>
          <a:prstGeom prst="rect">
            <a:avLst/>
          </a:prstGeom>
        </p:spPr>
      </p:pic>
      <p:pic>
        <p:nvPicPr>
          <p:cNvPr id="17" name="Picture 16">
            <a:extLst>
              <a:ext uri="{FF2B5EF4-FFF2-40B4-BE49-F238E27FC236}">
                <a16:creationId xmlns:a16="http://schemas.microsoft.com/office/drawing/2014/main" id="{7AAD774F-068F-4A22-9906-74F9991D13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6698" y="4202727"/>
            <a:ext cx="360656" cy="360656"/>
          </a:xfrm>
          <a:prstGeom prst="rect">
            <a:avLst/>
          </a:prstGeom>
        </p:spPr>
      </p:pic>
    </p:spTree>
    <p:extLst>
      <p:ext uri="{BB962C8B-B14F-4D97-AF65-F5344CB8AC3E}">
        <p14:creationId xmlns:p14="http://schemas.microsoft.com/office/powerpoint/2010/main" val="2675944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is it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Outside </a:t>
                </a:r>
                <a:br>
                  <a:rPr kumimoji="0" lang="en-US" sz="2200" b="0" i="0" u="none" strike="noStrike" kern="1200" cap="none" spc="0" normalizeH="0" baseline="0" noProof="0" dirty="0">
                    <a:ln>
                      <a:noFill/>
                    </a:ln>
                    <a:solidFill>
                      <a:srgbClr val="0078D7"/>
                    </a:solidFill>
                    <a:effectLst/>
                    <a:uLnTx/>
                    <a:uFillTx/>
                    <a:latin typeface="Segoe UI Light"/>
                    <a:ea typeface="+mn-ea"/>
                    <a:cs typeface="Segoe UI"/>
                  </a:rPr>
                </a:b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433252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693046" y="2784190"/>
            <a:ext cx="5050743" cy="3334223"/>
          </a:xfrm>
          <a:prstGeom prst="roundRect">
            <a:avLst>
              <a:gd name="adj" fmla="val 0"/>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68" name="Elbow Connector 67"/>
          <p:cNvCxnSpPr>
            <a:cxnSpLocks/>
            <a:stCxn id="263" idx="0"/>
            <a:endCxn id="66" idx="1"/>
          </p:cNvCxnSpPr>
          <p:nvPr/>
        </p:nvCxnSpPr>
        <p:spPr>
          <a:xfrm rot="5400000" flipH="1" flipV="1">
            <a:off x="9918341" y="3894547"/>
            <a:ext cx="801621" cy="318944"/>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10478622" y="3425289"/>
            <a:ext cx="918981" cy="850941"/>
            <a:chOff x="3498063" y="1019777"/>
            <a:chExt cx="871615" cy="807082"/>
          </a:xfrm>
        </p:grpSpPr>
        <p:pic>
          <p:nvPicPr>
            <p:cNvPr id="63" name="Picture 62"/>
            <p:cNvPicPr>
              <a:picLocks noChangeAspect="1"/>
            </p:cNvPicPr>
            <p:nvPr/>
          </p:nvPicPr>
          <p:blipFill>
            <a:blip r:embed="rId3"/>
            <a:stretch>
              <a:fillRect/>
            </a:stretch>
          </p:blipFill>
          <p:spPr>
            <a:xfrm>
              <a:off x="3930291" y="1019777"/>
              <a:ext cx="439387" cy="419107"/>
            </a:xfrm>
            <a:prstGeom prst="rect">
              <a:avLst/>
            </a:prstGeom>
          </p:spPr>
        </p:pic>
        <p:pic>
          <p:nvPicPr>
            <p:cNvPr id="64" name="Picture 63"/>
            <p:cNvPicPr>
              <a:picLocks noChangeAspect="1"/>
            </p:cNvPicPr>
            <p:nvPr/>
          </p:nvPicPr>
          <p:blipFill>
            <a:blip r:embed="rId3"/>
            <a:stretch>
              <a:fillRect/>
            </a:stretch>
          </p:blipFill>
          <p:spPr>
            <a:xfrm>
              <a:off x="3930291" y="1407752"/>
              <a:ext cx="439387" cy="419107"/>
            </a:xfrm>
            <a:prstGeom prst="rect">
              <a:avLst/>
            </a:prstGeom>
          </p:spPr>
        </p:pic>
        <p:pic>
          <p:nvPicPr>
            <p:cNvPr id="65" name="Picture 64"/>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r="50080"/>
            <a:stretch/>
          </p:blipFill>
          <p:spPr>
            <a:xfrm>
              <a:off x="4049176" y="1480025"/>
              <a:ext cx="187049" cy="187348"/>
            </a:xfrm>
            <a:prstGeom prst="rect">
              <a:avLst/>
            </a:prstGeom>
            <a:solidFill>
              <a:schemeClr val="bg1"/>
            </a:solidFill>
          </p:spPr>
        </p:pic>
        <p:pic>
          <p:nvPicPr>
            <p:cNvPr id="66" name="Picture 65"/>
            <p:cNvPicPr>
              <a:picLocks noChangeAspect="1"/>
            </p:cNvPicPr>
            <p:nvPr/>
          </p:nvPicPr>
          <p:blipFill>
            <a:blip r:embed="rId3"/>
            <a:stretch>
              <a:fillRect/>
            </a:stretch>
          </p:blipFill>
          <p:spPr>
            <a:xfrm>
              <a:off x="3498063" y="1026394"/>
              <a:ext cx="439387" cy="419107"/>
            </a:xfrm>
            <a:prstGeom prst="rect">
              <a:avLst/>
            </a:prstGeom>
          </p:spPr>
        </p:pic>
        <p:pic>
          <p:nvPicPr>
            <p:cNvPr id="67" name="Picture 66"/>
            <p:cNvPicPr>
              <a:picLocks noChangeAspect="1"/>
            </p:cNvPicPr>
            <p:nvPr/>
          </p:nvPicPr>
          <p:blipFill>
            <a:blip r:embed="rId3"/>
            <a:stretch>
              <a:fillRect/>
            </a:stretch>
          </p:blipFill>
          <p:spPr>
            <a:xfrm>
              <a:off x="3506099" y="1406930"/>
              <a:ext cx="439387" cy="419107"/>
            </a:xfrm>
            <a:prstGeom prst="rect">
              <a:avLst/>
            </a:prstGeom>
          </p:spPr>
        </p:pic>
      </p:grpSp>
      <p:grpSp>
        <p:nvGrpSpPr>
          <p:cNvPr id="15" name="Group 14"/>
          <p:cNvGrpSpPr/>
          <p:nvPr/>
        </p:nvGrpSpPr>
        <p:grpSpPr>
          <a:xfrm>
            <a:off x="9024150" y="4454828"/>
            <a:ext cx="2271058" cy="988722"/>
            <a:chOff x="9205102" y="4543660"/>
            <a:chExt cx="2316597" cy="1008548"/>
          </a:xfrm>
        </p:grpSpPr>
        <p:grpSp>
          <p:nvGrpSpPr>
            <p:cNvPr id="262" name="Group 261"/>
            <p:cNvGrpSpPr/>
            <p:nvPr/>
          </p:nvGrpSpPr>
          <p:grpSpPr>
            <a:xfrm>
              <a:off x="9205102" y="4543660"/>
              <a:ext cx="2316597" cy="1008548"/>
              <a:chOff x="2060910" y="4521888"/>
              <a:chExt cx="2316597" cy="1008548"/>
            </a:xfrm>
          </p:grpSpPr>
          <p:sp>
            <p:nvSpPr>
              <p:cNvPr id="263" name="Rounded Rectangle 75"/>
              <p:cNvSpPr/>
              <p:nvPr/>
            </p:nvSpPr>
            <p:spPr>
              <a:xfrm>
                <a:off x="2060910" y="4521888"/>
                <a:ext cx="2316597" cy="1005838"/>
              </a:xfrm>
              <a:prstGeom prst="rect">
                <a:avLst/>
              </a:prstGeom>
              <a:solidFill>
                <a:srgbClr val="F2F2F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4" name="TextBox 263"/>
              <p:cNvSpPr txBox="1"/>
              <p:nvPr/>
            </p:nvSpPr>
            <p:spPr>
              <a:xfrm>
                <a:off x="2493942" y="5265465"/>
                <a:ext cx="1450533" cy="264971"/>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API apps</a:t>
                </a:r>
              </a:p>
            </p:txBody>
          </p:sp>
          <p:grpSp>
            <p:nvGrpSpPr>
              <p:cNvPr id="266" name="Group 265"/>
              <p:cNvGrpSpPr/>
              <p:nvPr/>
            </p:nvGrpSpPr>
            <p:grpSpPr>
              <a:xfrm>
                <a:off x="2272563" y="4584187"/>
                <a:ext cx="1893291" cy="261610"/>
                <a:chOff x="2263014" y="4584187"/>
                <a:chExt cx="1893291" cy="261610"/>
              </a:xfrm>
            </p:grpSpPr>
            <p:pic>
              <p:nvPicPr>
                <p:cNvPr id="267" name="Picture 2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268" name="TextBox 267"/>
                <p:cNvSpPr txBox="1"/>
                <p:nvPr/>
              </p:nvSpPr>
              <p:spPr>
                <a:xfrm>
                  <a:off x="2499441" y="4584187"/>
                  <a:ext cx="1656864" cy="261610"/>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grpSp>
          <p:nvGrpSpPr>
            <p:cNvPr id="14" name="Group 13"/>
            <p:cNvGrpSpPr/>
            <p:nvPr/>
          </p:nvGrpSpPr>
          <p:grpSpPr>
            <a:xfrm>
              <a:off x="9637709" y="4944154"/>
              <a:ext cx="1451382" cy="286169"/>
              <a:chOff x="9507988" y="4944154"/>
              <a:chExt cx="1451382" cy="286169"/>
            </a:xfrm>
          </p:grpSpPr>
          <p:grpSp>
            <p:nvGrpSpPr>
              <p:cNvPr id="107" name="Group 106"/>
              <p:cNvGrpSpPr/>
              <p:nvPr/>
            </p:nvGrpSpPr>
            <p:grpSpPr>
              <a:xfrm>
                <a:off x="9507988" y="4944154"/>
                <a:ext cx="286556" cy="286169"/>
                <a:chOff x="497252" y="2269518"/>
                <a:chExt cx="3759508" cy="3754415"/>
              </a:xfrm>
            </p:grpSpPr>
            <p:sp>
              <p:nvSpPr>
                <p:cNvPr id="108" name="Rectangle: Rounded Corners 107"/>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09" name="Group 108"/>
                <p:cNvGrpSpPr/>
                <p:nvPr/>
              </p:nvGrpSpPr>
              <p:grpSpPr>
                <a:xfrm>
                  <a:off x="706190" y="2487916"/>
                  <a:ext cx="3341632" cy="3326411"/>
                  <a:chOff x="827088" y="-3463925"/>
                  <a:chExt cx="3833812" cy="3816350"/>
                </a:xfrm>
              </p:grpSpPr>
              <p:sp>
                <p:nvSpPr>
                  <p:cNvPr id="11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118" name="Group 117"/>
              <p:cNvGrpSpPr/>
              <p:nvPr/>
            </p:nvGrpSpPr>
            <p:grpSpPr>
              <a:xfrm>
                <a:off x="9895046" y="4944154"/>
                <a:ext cx="286556" cy="286169"/>
                <a:chOff x="497252" y="2269518"/>
                <a:chExt cx="3759508" cy="3754415"/>
              </a:xfrm>
            </p:grpSpPr>
            <p:sp>
              <p:nvSpPr>
                <p:cNvPr id="122" name="Rectangle: Rounded Corners 121"/>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23" name="Group 122"/>
                <p:cNvGrpSpPr/>
                <p:nvPr/>
              </p:nvGrpSpPr>
              <p:grpSpPr>
                <a:xfrm>
                  <a:off x="706190" y="2487916"/>
                  <a:ext cx="3341632" cy="3326411"/>
                  <a:chOff x="827088" y="-3463925"/>
                  <a:chExt cx="3833812" cy="3816350"/>
                </a:xfrm>
              </p:grpSpPr>
              <p:sp>
                <p:nvSpPr>
                  <p:cNvPr id="12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132" name="Group 131"/>
              <p:cNvGrpSpPr/>
              <p:nvPr/>
            </p:nvGrpSpPr>
            <p:grpSpPr>
              <a:xfrm>
                <a:off x="10285754" y="4944154"/>
                <a:ext cx="286556" cy="286169"/>
                <a:chOff x="497252" y="2269518"/>
                <a:chExt cx="3759508" cy="3754415"/>
              </a:xfrm>
            </p:grpSpPr>
            <p:sp>
              <p:nvSpPr>
                <p:cNvPr id="133" name="Rectangle: Rounded Corners 132"/>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4" name="Group 133"/>
                <p:cNvGrpSpPr/>
                <p:nvPr/>
              </p:nvGrpSpPr>
              <p:grpSpPr>
                <a:xfrm>
                  <a:off x="706190" y="2487916"/>
                  <a:ext cx="3341632" cy="3326411"/>
                  <a:chOff x="827088" y="-3463925"/>
                  <a:chExt cx="3833812" cy="3816350"/>
                </a:xfrm>
              </p:grpSpPr>
              <p:sp>
                <p:nvSpPr>
                  <p:cNvPr id="135"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6"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7"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8"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9"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0"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1"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2"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144" name="Group 143"/>
              <p:cNvGrpSpPr/>
              <p:nvPr/>
            </p:nvGrpSpPr>
            <p:grpSpPr>
              <a:xfrm>
                <a:off x="10672814" y="4944154"/>
                <a:ext cx="286556" cy="286169"/>
                <a:chOff x="497252" y="2269518"/>
                <a:chExt cx="3759508" cy="3754415"/>
              </a:xfrm>
            </p:grpSpPr>
            <p:sp>
              <p:nvSpPr>
                <p:cNvPr id="145" name="Rectangle: Rounded Corners 144"/>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706190" y="2487916"/>
                  <a:ext cx="3341632" cy="3326411"/>
                  <a:chOff x="827088" y="-3463925"/>
                  <a:chExt cx="3833812" cy="3816350"/>
                </a:xfrm>
              </p:grpSpPr>
              <p:sp>
                <p:nvSpPr>
                  <p:cNvPr id="14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grpSp>
      <p:sp>
        <p:nvSpPr>
          <p:cNvPr id="6" name="Text Placeholder 5">
            <a:extLst>
              <a:ext uri="{FF2B5EF4-FFF2-40B4-BE49-F238E27FC236}">
                <a16:creationId xmlns:a16="http://schemas.microsoft.com/office/drawing/2014/main" id="{60FE14B7-1239-4C28-B489-48C19007F8BB}"/>
              </a:ext>
            </a:extLst>
          </p:cNvPr>
          <p:cNvSpPr>
            <a:spLocks noGrp="1"/>
          </p:cNvSpPr>
          <p:nvPr>
            <p:ph type="body" sz="quarter" idx="10"/>
          </p:nvPr>
        </p:nvSpPr>
        <p:spPr>
          <a:xfrm>
            <a:off x="448213" y="1189495"/>
            <a:ext cx="11653523" cy="1460356"/>
          </a:xfrm>
        </p:spPr>
        <p:txBody>
          <a:bodyPr/>
          <a:lstStyle/>
          <a:p>
            <a:pPr marL="0" indent="0">
              <a:buNone/>
            </a:pPr>
            <a:r>
              <a:rPr lang="en-US" sz="1568" dirty="0">
                <a:latin typeface="+mn-lt"/>
              </a:rPr>
              <a:t>Use NSGs to lock down access to that app </a:t>
            </a:r>
          </a:p>
          <a:p>
            <a:pPr marL="0" indent="0">
              <a:buNone/>
            </a:pPr>
            <a:r>
              <a:rPr lang="en-US" sz="1568" dirty="0">
                <a:latin typeface="+mn-lt"/>
              </a:rPr>
              <a:t>Use ILB ASE to enhance network access security </a:t>
            </a:r>
          </a:p>
          <a:p>
            <a:pPr marL="0" indent="0">
              <a:buNone/>
            </a:pPr>
            <a:r>
              <a:rPr lang="en-US" sz="1568" spc="-29" dirty="0">
                <a:latin typeface="+mn-lt"/>
              </a:rPr>
              <a:t>Add Web Application Firewall virtual device for extreme application security</a:t>
            </a:r>
          </a:p>
          <a:p>
            <a:pPr marL="0" indent="0">
              <a:buNone/>
            </a:pPr>
            <a:r>
              <a:rPr lang="en-US" sz="1568" dirty="0">
                <a:latin typeface="+mn-lt"/>
              </a:rPr>
              <a:t>Use Traffic Manager to distribute load geographically</a:t>
            </a:r>
          </a:p>
          <a:p>
            <a:pPr marL="0" indent="0">
              <a:buNone/>
            </a:pPr>
            <a:endParaRPr lang="en-US" sz="1568" dirty="0">
              <a:latin typeface="+mn-lt"/>
            </a:endParaRPr>
          </a:p>
        </p:txBody>
      </p:sp>
      <p:sp>
        <p:nvSpPr>
          <p:cNvPr id="276" name="Left-Right Arrow 26"/>
          <p:cNvSpPr/>
          <p:nvPr/>
        </p:nvSpPr>
        <p:spPr>
          <a:xfrm>
            <a:off x="5187474" y="4731223"/>
            <a:ext cx="1468220" cy="439568"/>
          </a:xfrm>
          <a:prstGeom prst="leftRightArrow">
            <a:avLst/>
          </a:prstGeom>
          <a:ln w="28575">
            <a:solidFill>
              <a:schemeClr val="accent5"/>
            </a:solidFill>
            <a:headEnd type="arrow"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7850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19" name="Elbow Connector 118"/>
          <p:cNvCxnSpPr>
            <a:cxnSpLocks/>
          </p:cNvCxnSpPr>
          <p:nvPr/>
        </p:nvCxnSpPr>
        <p:spPr>
          <a:xfrm rot="10800000" flipV="1">
            <a:off x="6945357" y="1537098"/>
            <a:ext cx="1019922" cy="671328"/>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37037" y="5650149"/>
            <a:ext cx="2377730" cy="362072"/>
          </a:xfrm>
          <a:prstGeom prst="rect">
            <a:avLst/>
          </a:prstGeom>
          <a:noFill/>
        </p:spPr>
        <p:txBody>
          <a:bodyPr wrap="none" rtlCol="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Virtual Network</a:t>
            </a:r>
          </a:p>
        </p:txBody>
      </p:sp>
      <p:sp>
        <p:nvSpPr>
          <p:cNvPr id="120" name="Rounded Rectangle 119"/>
          <p:cNvSpPr/>
          <p:nvPr/>
        </p:nvSpPr>
        <p:spPr>
          <a:xfrm>
            <a:off x="9536493" y="2578263"/>
            <a:ext cx="633245" cy="435312"/>
          </a:xfrm>
          <a:prstGeom prst="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WAF</a:t>
            </a:r>
          </a:p>
        </p:txBody>
      </p:sp>
      <p:cxnSp>
        <p:nvCxnSpPr>
          <p:cNvPr id="121" name="Elbow Connector 120"/>
          <p:cNvCxnSpPr>
            <a:cxnSpLocks/>
          </p:cNvCxnSpPr>
          <p:nvPr/>
        </p:nvCxnSpPr>
        <p:spPr>
          <a:xfrm rot="10800000" flipV="1">
            <a:off x="8105379" y="3013573"/>
            <a:ext cx="1747739" cy="235360"/>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1" name="Elbow Connector 70"/>
          <p:cNvCxnSpPr>
            <a:cxnSpLocks/>
          </p:cNvCxnSpPr>
          <p:nvPr/>
        </p:nvCxnSpPr>
        <p:spPr>
          <a:xfrm rot="16200000" flipH="1">
            <a:off x="8023484" y="4392134"/>
            <a:ext cx="637704" cy="473916"/>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50" name="Rounded Rectangle 119"/>
          <p:cNvSpPr/>
          <p:nvPr/>
        </p:nvSpPr>
        <p:spPr>
          <a:xfrm>
            <a:off x="8574081" y="4712549"/>
            <a:ext cx="516744" cy="470788"/>
          </a:xfrm>
          <a:prstGeom prst="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ILB</a:t>
            </a:r>
          </a:p>
        </p:txBody>
      </p:sp>
      <p:cxnSp>
        <p:nvCxnSpPr>
          <p:cNvPr id="156" name="Elbow Connector 118"/>
          <p:cNvCxnSpPr>
            <a:cxnSpLocks/>
          </p:cNvCxnSpPr>
          <p:nvPr/>
        </p:nvCxnSpPr>
        <p:spPr>
          <a:xfrm rot="16200000" flipV="1">
            <a:off x="8403046" y="1128194"/>
            <a:ext cx="181106" cy="2719030"/>
          </a:xfrm>
          <a:prstGeom prst="bentConnector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57" name="Rounded Rectangle 2"/>
          <p:cNvSpPr/>
          <p:nvPr/>
        </p:nvSpPr>
        <p:spPr>
          <a:xfrm>
            <a:off x="1613957" y="3801729"/>
            <a:ext cx="3540487" cy="2111283"/>
          </a:xfrm>
          <a:prstGeom prst="roundRect">
            <a:avLst>
              <a:gd name="adj" fmla="val 0"/>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8" name="TextBox 157"/>
          <p:cNvSpPr txBox="1"/>
          <p:nvPr/>
        </p:nvSpPr>
        <p:spPr>
          <a:xfrm>
            <a:off x="2463289" y="5506643"/>
            <a:ext cx="2377730" cy="362072"/>
          </a:xfrm>
          <a:prstGeom prst="rect">
            <a:avLst/>
          </a:prstGeom>
          <a:noFill/>
        </p:spPr>
        <p:txBody>
          <a:bodyPr wrap="none" rtlCol="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Virtual Network</a:t>
            </a:r>
          </a:p>
        </p:txBody>
      </p:sp>
      <p:sp>
        <p:nvSpPr>
          <p:cNvPr id="160" name="Rounded Rectangle 119"/>
          <p:cNvSpPr/>
          <p:nvPr/>
        </p:nvSpPr>
        <p:spPr>
          <a:xfrm>
            <a:off x="3307714" y="3501890"/>
            <a:ext cx="633245" cy="435312"/>
          </a:xfrm>
          <a:prstGeom prst="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WAF</a:t>
            </a:r>
          </a:p>
        </p:txBody>
      </p:sp>
      <p:cxnSp>
        <p:nvCxnSpPr>
          <p:cNvPr id="161" name="Elbow Connector 120"/>
          <p:cNvCxnSpPr>
            <a:cxnSpLocks/>
          </p:cNvCxnSpPr>
          <p:nvPr/>
        </p:nvCxnSpPr>
        <p:spPr>
          <a:xfrm rot="5400000">
            <a:off x="3141989" y="3951137"/>
            <a:ext cx="496286" cy="468411"/>
          </a:xfrm>
          <a:prstGeom prst="bentConnector3">
            <a:avLst>
              <a:gd name="adj1" fmla="val 5000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75" name="Elbow Connector 120"/>
          <p:cNvCxnSpPr>
            <a:cxnSpLocks/>
          </p:cNvCxnSpPr>
          <p:nvPr/>
        </p:nvCxnSpPr>
        <p:spPr>
          <a:xfrm rot="5400000" flipH="1" flipV="1">
            <a:off x="4638116" y="1383378"/>
            <a:ext cx="1104734" cy="3132292"/>
          </a:xfrm>
          <a:prstGeom prst="bentConnector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5156314" y="4368381"/>
            <a:ext cx="1584088" cy="333617"/>
          </a:xfrm>
          <a:prstGeom prst="rect">
            <a:avLst/>
          </a:prstGeom>
          <a:noFill/>
        </p:spPr>
        <p:txBody>
          <a:bodyPr wrap="none" rtlCol="0">
            <a:spAutoFit/>
          </a:bodyPr>
          <a:lstStyle/>
          <a:p>
            <a:pPr marL="0" marR="0" lvl="0" indent="0" algn="l" defTabSz="878502"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Site to Site VPN</a:t>
            </a:r>
          </a:p>
        </p:txBody>
      </p:sp>
      <p:sp>
        <p:nvSpPr>
          <p:cNvPr id="278" name="TextBox 277"/>
          <p:cNvSpPr txBox="1"/>
          <p:nvPr/>
        </p:nvSpPr>
        <p:spPr>
          <a:xfrm>
            <a:off x="8600502" y="6125389"/>
            <a:ext cx="1235830" cy="367425"/>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East US</a:t>
            </a:r>
          </a:p>
        </p:txBody>
      </p:sp>
      <p:sp>
        <p:nvSpPr>
          <p:cNvPr id="279" name="TextBox 278"/>
          <p:cNvSpPr txBox="1"/>
          <p:nvPr/>
        </p:nvSpPr>
        <p:spPr>
          <a:xfrm>
            <a:off x="2256781" y="5940490"/>
            <a:ext cx="2325219" cy="362072"/>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North Europe</a:t>
            </a:r>
          </a:p>
        </p:txBody>
      </p:sp>
      <p:sp>
        <p:nvSpPr>
          <p:cNvPr id="230" name="TextBox 229">
            <a:extLst>
              <a:ext uri="{FF2B5EF4-FFF2-40B4-BE49-F238E27FC236}">
                <a16:creationId xmlns:a16="http://schemas.microsoft.com/office/drawing/2014/main" id="{7ECE60B8-A81C-4C37-8C9D-2DC3D4576B1A}"/>
              </a:ext>
            </a:extLst>
          </p:cNvPr>
          <p:cNvSpPr txBox="1"/>
          <p:nvPr/>
        </p:nvSpPr>
        <p:spPr>
          <a:xfrm>
            <a:off x="7992559" y="4951790"/>
            <a:ext cx="978540"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4" name="Title 3">
            <a:extLst>
              <a:ext uri="{FF2B5EF4-FFF2-40B4-BE49-F238E27FC236}">
                <a16:creationId xmlns:a16="http://schemas.microsoft.com/office/drawing/2014/main" id="{CA2AF4B8-A9C1-4EAF-8840-D02FDE590BFA}"/>
              </a:ext>
            </a:extLst>
          </p:cNvPr>
          <p:cNvSpPr>
            <a:spLocks noGrp="1"/>
          </p:cNvSpPr>
          <p:nvPr>
            <p:ph type="title"/>
          </p:nvPr>
        </p:nvSpPr>
        <p:spPr>
          <a:xfrm>
            <a:off x="269241" y="289957"/>
            <a:ext cx="11922760" cy="899537"/>
          </a:xfrm>
        </p:spPr>
        <p:txBody>
          <a:bodyPr/>
          <a:lstStyle/>
          <a:p>
            <a:r>
              <a:rPr lang="en-US" sz="4313" dirty="0"/>
              <a:t>Multi-tier app based on ILB ASE with geo distribution</a:t>
            </a:r>
          </a:p>
        </p:txBody>
      </p:sp>
      <p:sp>
        <p:nvSpPr>
          <p:cNvPr id="235" name="Freeform 80">
            <a:extLst>
              <a:ext uri="{FF2B5EF4-FFF2-40B4-BE49-F238E27FC236}">
                <a16:creationId xmlns:a16="http://schemas.microsoft.com/office/drawing/2014/main" id="{F7628E19-69EF-428F-A67D-C691B24D5E11}"/>
              </a:ext>
            </a:extLst>
          </p:cNvPr>
          <p:cNvSpPr>
            <a:spLocks/>
          </p:cNvSpPr>
          <p:nvPr/>
        </p:nvSpPr>
        <p:spPr bwMode="auto">
          <a:xfrm>
            <a:off x="7738795" y="1294823"/>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Internet</a:t>
            </a:r>
          </a:p>
        </p:txBody>
      </p:sp>
      <p:pic>
        <p:nvPicPr>
          <p:cNvPr id="236" name="Picture 235">
            <a:extLst>
              <a:ext uri="{FF2B5EF4-FFF2-40B4-BE49-F238E27FC236}">
                <a16:creationId xmlns:a16="http://schemas.microsoft.com/office/drawing/2014/main" id="{0953559D-6C93-4659-8C05-04C1861889B5}"/>
              </a:ext>
            </a:extLst>
          </p:cNvPr>
          <p:cNvPicPr>
            <a:picLocks noChangeAspect="1"/>
          </p:cNvPicPr>
          <p:nvPr/>
        </p:nvPicPr>
        <p:blipFill>
          <a:blip r:embed="rId6"/>
          <a:stretch>
            <a:fillRect/>
          </a:stretch>
        </p:blipFill>
        <p:spPr>
          <a:xfrm>
            <a:off x="6695869" y="2210509"/>
            <a:ext cx="531996" cy="532407"/>
          </a:xfrm>
          <a:prstGeom prst="rect">
            <a:avLst/>
          </a:prstGeom>
        </p:spPr>
      </p:pic>
      <p:cxnSp>
        <p:nvCxnSpPr>
          <p:cNvPr id="7" name="Straight Connector 6">
            <a:extLst>
              <a:ext uri="{FF2B5EF4-FFF2-40B4-BE49-F238E27FC236}">
                <a16:creationId xmlns:a16="http://schemas.microsoft.com/office/drawing/2014/main" id="{ACDB6912-76C9-4B73-AEAA-51BD3FE46F33}"/>
              </a:ext>
            </a:extLst>
          </p:cNvPr>
          <p:cNvCxnSpPr>
            <a:cxnSpLocks/>
          </p:cNvCxnSpPr>
          <p:nvPr/>
        </p:nvCxnSpPr>
        <p:spPr>
          <a:xfrm>
            <a:off x="448213" y="1320224"/>
            <a:ext cx="0" cy="9151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7888830" y="5679647"/>
            <a:ext cx="394183" cy="358570"/>
            <a:chOff x="13037520" y="3442458"/>
            <a:chExt cx="402087" cy="365760"/>
          </a:xfrm>
        </p:grpSpPr>
        <p:grpSp>
          <p:nvGrpSpPr>
            <p:cNvPr id="233" name="Group 232"/>
            <p:cNvGrpSpPr/>
            <p:nvPr/>
          </p:nvGrpSpPr>
          <p:grpSpPr>
            <a:xfrm>
              <a:off x="13037520" y="3442458"/>
              <a:ext cx="402087" cy="365760"/>
              <a:chOff x="13037520" y="3442458"/>
              <a:chExt cx="402087" cy="365760"/>
            </a:xfrm>
          </p:grpSpPr>
          <p:sp>
            <p:nvSpPr>
              <p:cNvPr id="237"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38"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39"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pic>
          <p:nvPicPr>
            <p:cNvPr id="234" name="Picture 233">
              <a:extLst/>
            </p:cNvPr>
            <p:cNvPicPr>
              <a:picLocks noChangeAspect="1"/>
            </p:cNvPicPr>
            <p:nvPr/>
          </p:nvPicPr>
          <p:blipFill>
            <a:blip r:embed="rId7"/>
            <a:stretch>
              <a:fillRect/>
            </a:stretch>
          </p:blipFill>
          <p:spPr>
            <a:xfrm>
              <a:off x="13128913" y="3521334"/>
              <a:ext cx="219300" cy="129333"/>
            </a:xfrm>
            <a:prstGeom prst="rect">
              <a:avLst/>
            </a:prstGeom>
          </p:spPr>
        </p:pic>
      </p:grpSp>
      <p:grpSp>
        <p:nvGrpSpPr>
          <p:cNvPr id="241" name="Group 240"/>
          <p:cNvGrpSpPr/>
          <p:nvPr/>
        </p:nvGrpSpPr>
        <p:grpSpPr>
          <a:xfrm>
            <a:off x="1952774" y="5504873"/>
            <a:ext cx="394183" cy="358570"/>
            <a:chOff x="13037520" y="3442458"/>
            <a:chExt cx="402087" cy="365760"/>
          </a:xfrm>
        </p:grpSpPr>
        <p:grpSp>
          <p:nvGrpSpPr>
            <p:cNvPr id="242" name="Group 241"/>
            <p:cNvGrpSpPr/>
            <p:nvPr/>
          </p:nvGrpSpPr>
          <p:grpSpPr>
            <a:xfrm>
              <a:off x="13037520" y="3442458"/>
              <a:ext cx="402087" cy="365760"/>
              <a:chOff x="13037520" y="3442458"/>
              <a:chExt cx="402087" cy="365760"/>
            </a:xfrm>
          </p:grpSpPr>
          <p:sp>
            <p:nvSpPr>
              <p:cNvPr id="244"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45"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246"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pic>
          <p:nvPicPr>
            <p:cNvPr id="243" name="Picture 242">
              <a:extLst/>
            </p:cNvPr>
            <p:cNvPicPr>
              <a:picLocks noChangeAspect="1"/>
            </p:cNvPicPr>
            <p:nvPr/>
          </p:nvPicPr>
          <p:blipFill>
            <a:blip r:embed="rId7"/>
            <a:stretch>
              <a:fillRect/>
            </a:stretch>
          </p:blipFill>
          <p:spPr>
            <a:xfrm>
              <a:off x="13128913" y="3521334"/>
              <a:ext cx="219300" cy="129333"/>
            </a:xfrm>
            <a:prstGeom prst="rect">
              <a:avLst/>
            </a:prstGeom>
          </p:spPr>
        </p:pic>
      </p:grpSp>
      <p:grpSp>
        <p:nvGrpSpPr>
          <p:cNvPr id="251" name="Group 250"/>
          <p:cNvGrpSpPr/>
          <p:nvPr/>
        </p:nvGrpSpPr>
        <p:grpSpPr>
          <a:xfrm>
            <a:off x="6962431" y="3269732"/>
            <a:ext cx="2271058" cy="988722"/>
            <a:chOff x="2060910" y="4521888"/>
            <a:chExt cx="2316597" cy="1008548"/>
          </a:xfrm>
        </p:grpSpPr>
        <p:sp>
          <p:nvSpPr>
            <p:cNvPr id="252" name="Rounded Rectangle 75"/>
            <p:cNvSpPr/>
            <p:nvPr/>
          </p:nvSpPr>
          <p:spPr>
            <a:xfrm>
              <a:off x="2060910" y="4521888"/>
              <a:ext cx="2316597" cy="1005838"/>
            </a:xfrm>
            <a:prstGeom prst="rect">
              <a:avLst/>
            </a:prstGeom>
            <a:solidFill>
              <a:srgbClr val="F2F2F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3" name="TextBox 252"/>
            <p:cNvSpPr txBox="1"/>
            <p:nvPr/>
          </p:nvSpPr>
          <p:spPr>
            <a:xfrm>
              <a:off x="2493942" y="5265465"/>
              <a:ext cx="1450533" cy="264971"/>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Web apps</a:t>
              </a:r>
            </a:p>
          </p:txBody>
        </p:sp>
        <p:grpSp>
          <p:nvGrpSpPr>
            <p:cNvPr id="254" name="Group 253"/>
            <p:cNvGrpSpPr/>
            <p:nvPr/>
          </p:nvGrpSpPr>
          <p:grpSpPr>
            <a:xfrm>
              <a:off x="2524383" y="4936510"/>
              <a:ext cx="1389651" cy="292608"/>
              <a:chOff x="183263" y="4975016"/>
              <a:chExt cx="1389651" cy="292608"/>
            </a:xfrm>
          </p:grpSpPr>
          <p:pic>
            <p:nvPicPr>
              <p:cNvPr id="258" name="Picture 257">
                <a:extLst/>
              </p:cNvPr>
              <p:cNvPicPr>
                <a:picLocks noChangeAspect="1"/>
              </p:cNvPicPr>
              <p:nvPr/>
            </p:nvPicPr>
            <p:blipFill>
              <a:blip r:embed="rId8"/>
              <a:stretch>
                <a:fillRect/>
              </a:stretch>
            </p:blipFill>
            <p:spPr>
              <a:xfrm>
                <a:off x="549019" y="4975016"/>
                <a:ext cx="292383" cy="292608"/>
              </a:xfrm>
              <a:prstGeom prst="rect">
                <a:avLst/>
              </a:prstGeom>
            </p:spPr>
          </p:pic>
          <p:pic>
            <p:nvPicPr>
              <p:cNvPr id="259" name="Picture 258">
                <a:extLst/>
              </p:cNvPr>
              <p:cNvPicPr>
                <a:picLocks noChangeAspect="1"/>
              </p:cNvPicPr>
              <p:nvPr/>
            </p:nvPicPr>
            <p:blipFill>
              <a:blip r:embed="rId8"/>
              <a:stretch>
                <a:fillRect/>
              </a:stretch>
            </p:blipFill>
            <p:spPr>
              <a:xfrm>
                <a:off x="183263" y="4975016"/>
                <a:ext cx="292383" cy="292608"/>
              </a:xfrm>
              <a:prstGeom prst="rect">
                <a:avLst/>
              </a:prstGeom>
            </p:spPr>
          </p:pic>
          <p:pic>
            <p:nvPicPr>
              <p:cNvPr id="260" name="Picture 259">
                <a:extLst/>
              </p:cNvPr>
              <p:cNvPicPr>
                <a:picLocks noChangeAspect="1"/>
              </p:cNvPicPr>
              <p:nvPr/>
            </p:nvPicPr>
            <p:blipFill>
              <a:blip r:embed="rId8"/>
              <a:stretch>
                <a:fillRect/>
              </a:stretch>
            </p:blipFill>
            <p:spPr>
              <a:xfrm>
                <a:off x="1280531" y="4975016"/>
                <a:ext cx="292383" cy="292608"/>
              </a:xfrm>
              <a:prstGeom prst="rect">
                <a:avLst/>
              </a:prstGeom>
            </p:spPr>
          </p:pic>
          <p:pic>
            <p:nvPicPr>
              <p:cNvPr id="261" name="Picture 260">
                <a:extLst/>
              </p:cNvPr>
              <p:cNvPicPr>
                <a:picLocks noChangeAspect="1"/>
              </p:cNvPicPr>
              <p:nvPr/>
            </p:nvPicPr>
            <p:blipFill>
              <a:blip r:embed="rId8"/>
              <a:stretch>
                <a:fillRect/>
              </a:stretch>
            </p:blipFill>
            <p:spPr>
              <a:xfrm>
                <a:off x="914775" y="4975016"/>
                <a:ext cx="292383" cy="292608"/>
              </a:xfrm>
              <a:prstGeom prst="rect">
                <a:avLst/>
              </a:prstGeom>
            </p:spPr>
          </p:pic>
        </p:grpSp>
        <p:grpSp>
          <p:nvGrpSpPr>
            <p:cNvPr id="255" name="Group 254"/>
            <p:cNvGrpSpPr/>
            <p:nvPr/>
          </p:nvGrpSpPr>
          <p:grpSpPr>
            <a:xfrm>
              <a:off x="2272563" y="4584187"/>
              <a:ext cx="1893291" cy="261610"/>
              <a:chOff x="2263014" y="4584187"/>
              <a:chExt cx="1893291" cy="261610"/>
            </a:xfrm>
          </p:grpSpPr>
          <p:pic>
            <p:nvPicPr>
              <p:cNvPr id="256" name="Picture 2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257" name="TextBox 256"/>
              <p:cNvSpPr txBox="1"/>
              <p:nvPr/>
            </p:nvSpPr>
            <p:spPr>
              <a:xfrm>
                <a:off x="2499441" y="4584187"/>
                <a:ext cx="1656864" cy="261610"/>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cxnSp>
        <p:nvCxnSpPr>
          <p:cNvPr id="162" name="Elbow Connector 70"/>
          <p:cNvCxnSpPr>
            <a:cxnSpLocks/>
          </p:cNvCxnSpPr>
          <p:nvPr/>
        </p:nvCxnSpPr>
        <p:spPr>
          <a:xfrm flipH="1">
            <a:off x="2020398" y="4947946"/>
            <a:ext cx="6558896" cy="16194"/>
          </a:xfrm>
          <a:prstGeom prst="straightConnector1">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020398" y="4433484"/>
            <a:ext cx="2271058" cy="988722"/>
            <a:chOff x="2060910" y="4521888"/>
            <a:chExt cx="2316597" cy="1008548"/>
          </a:xfrm>
        </p:grpSpPr>
        <p:sp>
          <p:nvSpPr>
            <p:cNvPr id="183" name="Rounded Rectangle 75"/>
            <p:cNvSpPr/>
            <p:nvPr/>
          </p:nvSpPr>
          <p:spPr>
            <a:xfrm>
              <a:off x="2060910" y="4521888"/>
              <a:ext cx="2316597" cy="1005838"/>
            </a:xfrm>
            <a:prstGeom prst="rect">
              <a:avLst/>
            </a:prstGeom>
            <a:solidFill>
              <a:srgbClr val="F2F2F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182"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5" name="TextBox 184"/>
            <p:cNvSpPr txBox="1"/>
            <p:nvPr/>
          </p:nvSpPr>
          <p:spPr>
            <a:xfrm>
              <a:off x="2493942" y="5265465"/>
              <a:ext cx="1450533" cy="264971"/>
            </a:xfrm>
            <a:prstGeom prst="rect">
              <a:avLst/>
            </a:prstGeom>
            <a:noFill/>
          </p:spPr>
          <p:txBody>
            <a:bodyPr wrap="square" rtlCol="0">
              <a:spAutoFit/>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Web apps</a:t>
              </a:r>
            </a:p>
          </p:txBody>
        </p:sp>
        <p:grpSp>
          <p:nvGrpSpPr>
            <p:cNvPr id="2" name="Group 1"/>
            <p:cNvGrpSpPr/>
            <p:nvPr/>
          </p:nvGrpSpPr>
          <p:grpSpPr>
            <a:xfrm>
              <a:off x="2524383" y="4936510"/>
              <a:ext cx="1389651" cy="292608"/>
              <a:chOff x="183263" y="4975016"/>
              <a:chExt cx="1389651" cy="292608"/>
            </a:xfrm>
          </p:grpSpPr>
          <p:pic>
            <p:nvPicPr>
              <p:cNvPr id="231" name="Picture 230">
                <a:extLst/>
              </p:cNvPr>
              <p:cNvPicPr>
                <a:picLocks noChangeAspect="1"/>
              </p:cNvPicPr>
              <p:nvPr/>
            </p:nvPicPr>
            <p:blipFill>
              <a:blip r:embed="rId8"/>
              <a:stretch>
                <a:fillRect/>
              </a:stretch>
            </p:blipFill>
            <p:spPr>
              <a:xfrm>
                <a:off x="549019" y="4975016"/>
                <a:ext cx="292383" cy="292608"/>
              </a:xfrm>
              <a:prstGeom prst="rect">
                <a:avLst/>
              </a:prstGeom>
            </p:spPr>
          </p:pic>
          <p:pic>
            <p:nvPicPr>
              <p:cNvPr id="247" name="Picture 246">
                <a:extLst/>
              </p:cNvPr>
              <p:cNvPicPr>
                <a:picLocks noChangeAspect="1"/>
              </p:cNvPicPr>
              <p:nvPr/>
            </p:nvPicPr>
            <p:blipFill>
              <a:blip r:embed="rId8"/>
              <a:stretch>
                <a:fillRect/>
              </a:stretch>
            </p:blipFill>
            <p:spPr>
              <a:xfrm>
                <a:off x="183263" y="4975016"/>
                <a:ext cx="292383" cy="292608"/>
              </a:xfrm>
              <a:prstGeom prst="rect">
                <a:avLst/>
              </a:prstGeom>
            </p:spPr>
          </p:pic>
          <p:pic>
            <p:nvPicPr>
              <p:cNvPr id="248" name="Picture 247">
                <a:extLst/>
              </p:cNvPr>
              <p:cNvPicPr>
                <a:picLocks noChangeAspect="1"/>
              </p:cNvPicPr>
              <p:nvPr/>
            </p:nvPicPr>
            <p:blipFill>
              <a:blip r:embed="rId8"/>
              <a:stretch>
                <a:fillRect/>
              </a:stretch>
            </p:blipFill>
            <p:spPr>
              <a:xfrm>
                <a:off x="1280531" y="4975016"/>
                <a:ext cx="292383" cy="292608"/>
              </a:xfrm>
              <a:prstGeom prst="rect">
                <a:avLst/>
              </a:prstGeom>
            </p:spPr>
          </p:pic>
          <p:pic>
            <p:nvPicPr>
              <p:cNvPr id="249" name="Picture 248">
                <a:extLst/>
              </p:cNvPr>
              <p:cNvPicPr>
                <a:picLocks noChangeAspect="1"/>
              </p:cNvPicPr>
              <p:nvPr/>
            </p:nvPicPr>
            <p:blipFill>
              <a:blip r:embed="rId8"/>
              <a:stretch>
                <a:fillRect/>
              </a:stretch>
            </p:blipFill>
            <p:spPr>
              <a:xfrm>
                <a:off x="914775" y="4975016"/>
                <a:ext cx="292383" cy="292608"/>
              </a:xfrm>
              <a:prstGeom prst="rect">
                <a:avLst/>
              </a:prstGeom>
            </p:spPr>
          </p:pic>
        </p:grpSp>
        <p:grpSp>
          <p:nvGrpSpPr>
            <p:cNvPr id="10" name="Group 9"/>
            <p:cNvGrpSpPr/>
            <p:nvPr/>
          </p:nvGrpSpPr>
          <p:grpSpPr>
            <a:xfrm>
              <a:off x="2272563" y="4584187"/>
              <a:ext cx="1893291" cy="261610"/>
              <a:chOff x="2263014" y="4584187"/>
              <a:chExt cx="1893291" cy="261610"/>
            </a:xfrm>
          </p:grpSpPr>
          <p:pic>
            <p:nvPicPr>
              <p:cNvPr id="184" name="Picture 1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014" y="4600966"/>
                <a:ext cx="228053" cy="228053"/>
              </a:xfrm>
              <a:prstGeom prst="rect">
                <a:avLst/>
              </a:prstGeom>
            </p:spPr>
          </p:pic>
          <p:sp>
            <p:nvSpPr>
              <p:cNvPr id="250" name="TextBox 249"/>
              <p:cNvSpPr txBox="1"/>
              <p:nvPr/>
            </p:nvSpPr>
            <p:spPr>
              <a:xfrm>
                <a:off x="2499441" y="4584187"/>
                <a:ext cx="1656864" cy="261610"/>
              </a:xfrm>
              <a:prstGeom prst="rect">
                <a:avLst/>
              </a:prstGeom>
              <a:noFill/>
            </p:spPr>
            <p:txBody>
              <a:bodyPr wrap="none" rIns="0" rtlCol="0" anchor="ctr" anchorCtr="0">
                <a:spAutoFit/>
              </a:bodyPr>
              <a:lstStyle/>
              <a:p>
                <a:pPr marL="0" marR="0" lvl="0" indent="0" algn="l" defTabSz="89618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p:txBody>
          </p:sp>
        </p:grpSp>
      </p:grpSp>
      <p:sp>
        <p:nvSpPr>
          <p:cNvPr id="5" name="Oval 4">
            <a:extLst>
              <a:ext uri="{FF2B5EF4-FFF2-40B4-BE49-F238E27FC236}">
                <a16:creationId xmlns:a16="http://schemas.microsoft.com/office/drawing/2014/main" id="{F78D132C-4E1D-4971-88C7-9B6066CB3B24}"/>
              </a:ext>
            </a:extLst>
          </p:cNvPr>
          <p:cNvSpPr/>
          <p:nvPr/>
        </p:nvSpPr>
        <p:spPr bwMode="auto">
          <a:xfrm>
            <a:off x="8245242" y="4842702"/>
            <a:ext cx="192766" cy="195851"/>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487841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 name="Left-Right Arrow 26">
            <a:extLst>
              <a:ext uri="{FF2B5EF4-FFF2-40B4-BE49-F238E27FC236}">
                <a16:creationId xmlns:a16="http://schemas.microsoft.com/office/drawing/2014/main" id="{AB8D10B8-591E-4CCD-B738-26920BAAE894}"/>
              </a:ext>
            </a:extLst>
          </p:cNvPr>
          <p:cNvSpPr/>
          <p:nvPr/>
        </p:nvSpPr>
        <p:spPr>
          <a:xfrm>
            <a:off x="4029244" y="5440457"/>
            <a:ext cx="1260597" cy="439630"/>
          </a:xfrm>
          <a:prstGeom prst="leftRightArrow">
            <a:avLst/>
          </a:prstGeom>
          <a:ln w="28575">
            <a:solidFill>
              <a:schemeClr val="accent5"/>
            </a:solidFill>
            <a:headEnd type="arrow"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7850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1" name="Rounded Rectangle 55"/>
          <p:cNvSpPr/>
          <p:nvPr/>
        </p:nvSpPr>
        <p:spPr>
          <a:xfrm>
            <a:off x="839098" y="2740349"/>
            <a:ext cx="2269917" cy="1817858"/>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79285" rtlCol="0" anchor="ctr"/>
          <a:lstStyle/>
          <a:p>
            <a:pPr marL="0" marR="0" lvl="0" indent="0" algn="ctr" defTabSz="878670" rtl="0" eaLnBrk="1" fontAlgn="auto" latinLnBrk="0" hangingPunct="1">
              <a:lnSpc>
                <a:spcPct val="100000"/>
              </a:lnSpc>
              <a:spcBef>
                <a:spcPts val="0"/>
              </a:spcBef>
              <a:spcAft>
                <a:spcPts val="0"/>
              </a:spcAft>
              <a:buClrTx/>
              <a:buSzTx/>
              <a:buFontTx/>
              <a:buNone/>
              <a:tabLst/>
              <a:defRPr/>
            </a:pPr>
            <a:r>
              <a:rPr kumimoji="0" lang="en-US" sz="1344"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344"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44"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App Service Worker</a:t>
            </a: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87867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Web app front end </a:t>
            </a:r>
          </a:p>
        </p:txBody>
      </p:sp>
      <p:grpSp>
        <p:nvGrpSpPr>
          <p:cNvPr id="192" name="Group 191"/>
          <p:cNvGrpSpPr/>
          <p:nvPr/>
        </p:nvGrpSpPr>
        <p:grpSpPr>
          <a:xfrm>
            <a:off x="948699" y="2891459"/>
            <a:ext cx="415891" cy="415328"/>
            <a:chOff x="497252" y="2269518"/>
            <a:chExt cx="3759508" cy="3754415"/>
          </a:xfrm>
        </p:grpSpPr>
        <p:sp>
          <p:nvSpPr>
            <p:cNvPr id="193" name="Rectangle: Rounded Corners 192"/>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6036"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94" name="Group 193"/>
            <p:cNvGrpSpPr/>
            <p:nvPr/>
          </p:nvGrpSpPr>
          <p:grpSpPr>
            <a:xfrm>
              <a:off x="706190" y="2487916"/>
              <a:ext cx="3341632" cy="3326411"/>
              <a:chOff x="827088" y="-3463925"/>
              <a:chExt cx="3833812" cy="3816350"/>
            </a:xfrm>
          </p:grpSpPr>
          <p:sp>
            <p:nvSpPr>
              <p:cNvPr id="195"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587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6"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587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7"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587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8"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587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9"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0"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1"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2"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31" tIns="43914" rIns="87831" bIns="43914" numCol="1" anchor="t" anchorCtr="0" compatLnSpc="1">
                <a:prstTxWarp prst="textNoShape">
                  <a:avLst/>
                </a:prstTxWarp>
              </a:bodyPr>
              <a:lstStyle/>
              <a:p>
                <a:pPr marL="0" marR="0" lvl="0" indent="0" algn="l" defTabSz="895779"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124" name="Rounded Rectangle 17"/>
          <p:cNvSpPr/>
          <p:nvPr/>
        </p:nvSpPr>
        <p:spPr>
          <a:xfrm>
            <a:off x="5333286" y="2789559"/>
            <a:ext cx="3807607" cy="3466136"/>
          </a:xfrm>
          <a:prstGeom prst="roundRect">
            <a:avLst>
              <a:gd name="adj" fmla="val 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786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8" name="Rectangle 147"/>
          <p:cNvSpPr/>
          <p:nvPr/>
        </p:nvSpPr>
        <p:spPr bwMode="auto">
          <a:xfrm>
            <a:off x="1013774" y="3473693"/>
            <a:ext cx="1948934" cy="549527"/>
          </a:xfrm>
          <a:prstGeom prst="rect">
            <a:avLst/>
          </a:prstGeom>
          <a:solidFill>
            <a:srgbClr val="00BCF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2" tIns="140569" rIns="175712" bIns="140569" numCol="1" spcCol="0" rtlCol="0" fromWordArt="0" anchor="t" anchorCtr="0" forceAA="0" compatLnSpc="1">
            <a:prstTxWarp prst="textNoShape">
              <a:avLst/>
            </a:prstTxWarp>
            <a:noAutofit/>
          </a:bodyPr>
          <a:lstStyle/>
          <a:p>
            <a:pPr marL="0" marR="0" lvl="0" indent="0" algn="ctr" defTabSz="89586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Segoe UI Light" charset="0"/>
              <a:cs typeface="Segoe UI" panose="020B0502040204020203" pitchFamily="34" charset="0"/>
            </a:endParaRPr>
          </a:p>
        </p:txBody>
      </p:sp>
      <p:pic>
        <p:nvPicPr>
          <p:cNvPr id="149" name="Picture 148"/>
          <p:cNvPicPr>
            <a:picLocks noChangeAspect="1"/>
          </p:cNvPicPr>
          <p:nvPr/>
        </p:nvPicPr>
        <p:blipFill>
          <a:blip r:embed="rId3"/>
          <a:stretch>
            <a:fillRect/>
          </a:stretch>
        </p:blipFill>
        <p:spPr>
          <a:xfrm>
            <a:off x="2072827" y="3565824"/>
            <a:ext cx="341346" cy="355583"/>
          </a:xfrm>
          <a:prstGeom prst="rect">
            <a:avLst/>
          </a:prstGeom>
        </p:spPr>
      </p:pic>
      <p:pic>
        <p:nvPicPr>
          <p:cNvPr id="150" name="Picture 149"/>
          <p:cNvPicPr>
            <a:picLocks noChangeAspect="1"/>
          </p:cNvPicPr>
          <p:nvPr/>
        </p:nvPicPr>
        <p:blipFill>
          <a:blip r:embed="rId3"/>
          <a:stretch>
            <a:fillRect/>
          </a:stretch>
        </p:blipFill>
        <p:spPr>
          <a:xfrm>
            <a:off x="2537145" y="3565824"/>
            <a:ext cx="341346" cy="355583"/>
          </a:xfrm>
          <a:prstGeom prst="rect">
            <a:avLst/>
          </a:prstGeom>
        </p:spPr>
      </p:pic>
      <p:pic>
        <p:nvPicPr>
          <p:cNvPr id="151" name="Picture 150"/>
          <p:cNvPicPr>
            <a:picLocks noChangeAspect="1"/>
          </p:cNvPicPr>
          <p:nvPr/>
        </p:nvPicPr>
        <p:blipFill>
          <a:blip r:embed="rId3"/>
          <a:stretch>
            <a:fillRect/>
          </a:stretch>
        </p:blipFill>
        <p:spPr>
          <a:xfrm>
            <a:off x="1158072" y="3565824"/>
            <a:ext cx="341346" cy="355583"/>
          </a:xfrm>
          <a:prstGeom prst="rect">
            <a:avLst/>
          </a:prstGeom>
        </p:spPr>
      </p:pic>
      <p:pic>
        <p:nvPicPr>
          <p:cNvPr id="152" name="Picture 151"/>
          <p:cNvPicPr>
            <a:picLocks noChangeAspect="1"/>
          </p:cNvPicPr>
          <p:nvPr/>
        </p:nvPicPr>
        <p:blipFill>
          <a:blip r:embed="rId3"/>
          <a:stretch>
            <a:fillRect/>
          </a:stretch>
        </p:blipFill>
        <p:spPr>
          <a:xfrm>
            <a:off x="1622391" y="3565824"/>
            <a:ext cx="341346" cy="355583"/>
          </a:xfrm>
          <a:prstGeom prst="rect">
            <a:avLst/>
          </a:prstGeom>
        </p:spPr>
      </p:pic>
      <p:sp>
        <p:nvSpPr>
          <p:cNvPr id="2" name="Text Placeholder 1">
            <a:extLst>
              <a:ext uri="{FF2B5EF4-FFF2-40B4-BE49-F238E27FC236}">
                <a16:creationId xmlns:a16="http://schemas.microsoft.com/office/drawing/2014/main" id="{C5F01DF6-E283-4418-AC2C-5883F7B4EA56}"/>
              </a:ext>
            </a:extLst>
          </p:cNvPr>
          <p:cNvSpPr>
            <a:spLocks noGrp="1"/>
          </p:cNvSpPr>
          <p:nvPr>
            <p:ph type="body" sz="quarter" idx="10"/>
          </p:nvPr>
        </p:nvSpPr>
        <p:spPr>
          <a:xfrm>
            <a:off x="5333287" y="1189495"/>
            <a:ext cx="5998465" cy="1194836"/>
          </a:xfrm>
        </p:spPr>
        <p:txBody>
          <a:bodyPr/>
          <a:lstStyle/>
          <a:p>
            <a:pPr marL="0" indent="0">
              <a:buNone/>
            </a:pPr>
            <a:r>
              <a:rPr lang="en-US" sz="1568" dirty="0">
                <a:latin typeface="+mn-lt"/>
              </a:rPr>
              <a:t>Assign an IP SSL address to a single app</a:t>
            </a:r>
          </a:p>
          <a:p>
            <a:pPr marL="0" indent="0">
              <a:buNone/>
            </a:pPr>
            <a:r>
              <a:rPr lang="en-US" sz="1568" dirty="0">
                <a:latin typeface="+mn-lt"/>
              </a:rPr>
              <a:t>Use ILB ASE to enhance network access security </a:t>
            </a:r>
          </a:p>
          <a:p>
            <a:pPr marL="0" indent="0">
              <a:buNone/>
            </a:pPr>
            <a:r>
              <a:rPr lang="en-US" sz="1568" dirty="0">
                <a:latin typeface="+mn-lt"/>
              </a:rPr>
              <a:t>Use NSGs to lock down access to that app </a:t>
            </a:r>
          </a:p>
          <a:p>
            <a:pPr marL="0" indent="0">
              <a:buNone/>
            </a:pPr>
            <a:r>
              <a:rPr lang="en-US" sz="1568" dirty="0">
                <a:latin typeface="+mn-lt"/>
              </a:rPr>
              <a:t>Access on-</a:t>
            </a:r>
            <a:r>
              <a:rPr lang="en-US" sz="1568" dirty="0" err="1">
                <a:latin typeface="+mn-lt"/>
              </a:rPr>
              <a:t>prem</a:t>
            </a:r>
            <a:r>
              <a:rPr lang="en-US" sz="1568" dirty="0">
                <a:latin typeface="+mn-lt"/>
              </a:rPr>
              <a:t> resource via Express Route VPN</a:t>
            </a:r>
          </a:p>
        </p:txBody>
      </p:sp>
      <p:sp>
        <p:nvSpPr>
          <p:cNvPr id="3" name="Title 2"/>
          <p:cNvSpPr>
            <a:spLocks noGrp="1"/>
          </p:cNvSpPr>
          <p:nvPr>
            <p:ph type="title"/>
          </p:nvPr>
        </p:nvSpPr>
        <p:spPr/>
        <p:txBody>
          <a:bodyPr/>
          <a:lstStyle/>
          <a:p>
            <a:r>
              <a:rPr lang="en-US" sz="4313" dirty="0"/>
              <a:t>ILB ASE + VNET integration 2 tier application</a:t>
            </a:r>
          </a:p>
        </p:txBody>
      </p:sp>
      <p:sp>
        <p:nvSpPr>
          <p:cNvPr id="27" name="Left-Right Arrow 26"/>
          <p:cNvSpPr/>
          <p:nvPr/>
        </p:nvSpPr>
        <p:spPr>
          <a:xfrm>
            <a:off x="3050119" y="3029115"/>
            <a:ext cx="2269632" cy="439630"/>
          </a:xfrm>
          <a:prstGeom prst="leftRightArrow">
            <a:avLst/>
          </a:prstGeom>
          <a:ln w="28575">
            <a:solidFill>
              <a:schemeClr val="accent5"/>
            </a:solidFill>
            <a:headEnd type="arrow"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7850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p:cNvSpPr txBox="1"/>
          <p:nvPr/>
        </p:nvSpPr>
        <p:spPr>
          <a:xfrm>
            <a:off x="3384121" y="2781514"/>
            <a:ext cx="1710097" cy="331899"/>
          </a:xfrm>
          <a:prstGeom prst="rect">
            <a:avLst/>
          </a:prstGeom>
          <a:noFill/>
        </p:spPr>
        <p:txBody>
          <a:bodyPr wrap="none" rtlCol="0">
            <a:spAutoFit/>
          </a:bodyPr>
          <a:lstStyle/>
          <a:p>
            <a:pPr marL="0" marR="0" lvl="0" indent="0" algn="l" defTabSz="87867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Point to Site VPN</a:t>
            </a:r>
          </a:p>
        </p:txBody>
      </p:sp>
      <p:cxnSp>
        <p:nvCxnSpPr>
          <p:cNvPr id="58" name="Elbow Connector 57"/>
          <p:cNvCxnSpPr/>
          <p:nvPr/>
        </p:nvCxnSpPr>
        <p:spPr>
          <a:xfrm rot="5400000" flipH="1" flipV="1">
            <a:off x="2612314" y="3366755"/>
            <a:ext cx="203348" cy="5795"/>
          </a:xfrm>
          <a:prstGeom prst="bentConnector3">
            <a:avLst>
              <a:gd name="adj1" fmla="val 50000"/>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2255664" y="3259610"/>
            <a:ext cx="2248" cy="216946"/>
          </a:xfrm>
          <a:prstGeom prst="line">
            <a:avLst/>
          </a:prstGeom>
          <a:ln w="28575">
            <a:solidFill>
              <a:schemeClr val="tx1"/>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612117" y="3464010"/>
            <a:ext cx="363535" cy="1525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6036"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7" name="Rectangle 176"/>
          <p:cNvSpPr/>
          <p:nvPr/>
        </p:nvSpPr>
        <p:spPr bwMode="auto">
          <a:xfrm>
            <a:off x="6465570" y="3869945"/>
            <a:ext cx="321584" cy="1574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6036"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31" name="Elbow Connector 30"/>
          <p:cNvCxnSpPr>
            <a:stCxn id="15" idx="0"/>
            <a:endCxn id="64" idx="1"/>
          </p:cNvCxnSpPr>
          <p:nvPr/>
        </p:nvCxnSpPr>
        <p:spPr>
          <a:xfrm rot="16200000" flipH="1">
            <a:off x="3556976" y="1700915"/>
            <a:ext cx="604229" cy="4130413"/>
          </a:xfrm>
          <a:prstGeom prst="bentConnector4">
            <a:avLst>
              <a:gd name="adj1" fmla="val -36355"/>
              <a:gd name="adj2" fmla="val 91587"/>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61" name="Rounded Rectangle 75"/>
          <p:cNvSpPr/>
          <p:nvPr/>
        </p:nvSpPr>
        <p:spPr>
          <a:xfrm>
            <a:off x="6257500" y="3357414"/>
            <a:ext cx="2271380" cy="1241714"/>
          </a:xfrm>
          <a:prstGeom prst="roundRect">
            <a:avLst>
              <a:gd name="adj" fmla="val 0"/>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79285" rtlCol="0" anchor="ctr"/>
          <a:lstStyle/>
          <a:p>
            <a:pPr marL="729871" marR="0" lvl="2"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App Service Environment</a:t>
            </a:r>
          </a:p>
          <a:p>
            <a:pPr marL="448193" marR="0" lvl="1"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383" y="3441485"/>
            <a:ext cx="340084" cy="340084"/>
          </a:xfrm>
          <a:prstGeom prst="rect">
            <a:avLst/>
          </a:prstGeom>
        </p:spPr>
      </p:pic>
      <p:sp>
        <p:nvSpPr>
          <p:cNvPr id="63" name="TextBox 62"/>
          <p:cNvSpPr txBox="1"/>
          <p:nvPr/>
        </p:nvSpPr>
        <p:spPr>
          <a:xfrm>
            <a:off x="7007615" y="4324524"/>
            <a:ext cx="1422221" cy="258212"/>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API app </a:t>
            </a:r>
          </a:p>
        </p:txBody>
      </p:sp>
      <p:sp>
        <p:nvSpPr>
          <p:cNvPr id="64" name="Rounded Rectangle 119"/>
          <p:cNvSpPr/>
          <p:nvPr/>
        </p:nvSpPr>
        <p:spPr>
          <a:xfrm>
            <a:off x="5924298" y="3832809"/>
            <a:ext cx="516818" cy="470855"/>
          </a:xfrm>
          <a:prstGeom prst="roundRect">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ILB</a:t>
            </a:r>
          </a:p>
        </p:txBody>
      </p:sp>
      <p:sp>
        <p:nvSpPr>
          <p:cNvPr id="10" name="TextBox 9"/>
          <p:cNvSpPr txBox="1"/>
          <p:nvPr/>
        </p:nvSpPr>
        <p:spPr>
          <a:xfrm>
            <a:off x="6303600" y="2769540"/>
            <a:ext cx="2089829" cy="523668"/>
          </a:xfrm>
          <a:prstGeom prst="rect">
            <a:avLst/>
          </a:prstGeom>
          <a:noFill/>
        </p:spPr>
        <p:txBody>
          <a:bodyPr wrap="none" lIns="175735" tIns="140588" rIns="175735" bIns="140588" rtlCol="0">
            <a:spAutoFit/>
          </a:bodyPr>
          <a:lstStyle/>
          <a:p>
            <a:pPr marL="0" marR="0" lvl="0" indent="0" algn="l" defTabSz="896386" rtl="0" eaLnBrk="1" fontAlgn="auto" latinLnBrk="0" hangingPunct="1">
              <a:lnSpc>
                <a:spcPct val="90000"/>
              </a:lnSpc>
              <a:spcBef>
                <a:spcPts val="0"/>
              </a:spcBef>
              <a:spcAft>
                <a:spcPts val="576"/>
              </a:spcAft>
              <a:buClrTx/>
              <a:buSzTx/>
              <a:buFontTx/>
              <a:buNone/>
              <a:tabLst/>
              <a:defRPr/>
            </a:pPr>
            <a:r>
              <a:rPr kumimoji="0" lang="en-US" sz="173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r>
              <a:rPr kumimoji="0" lang="en-US" sz="1344"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Virtual Network</a:t>
            </a:r>
            <a:endParaRPr kumimoji="0" lang="en-US" sz="1344"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45" name="Elbow Connector 118">
            <a:extLst>
              <a:ext uri="{FF2B5EF4-FFF2-40B4-BE49-F238E27FC236}">
                <a16:creationId xmlns:a16="http://schemas.microsoft.com/office/drawing/2014/main" id="{9273C3E9-CA9E-4FBB-8AA9-2413E0290A78}"/>
              </a:ext>
            </a:extLst>
          </p:cNvPr>
          <p:cNvCxnSpPr>
            <a:cxnSpLocks/>
          </p:cNvCxnSpPr>
          <p:nvPr/>
        </p:nvCxnSpPr>
        <p:spPr>
          <a:xfrm rot="10800000" flipV="1">
            <a:off x="1981406" y="1490058"/>
            <a:ext cx="1019922" cy="671328"/>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9CD7D3DB-173F-4ED2-99F0-C504F33A76FA}"/>
              </a:ext>
            </a:extLst>
          </p:cNvPr>
          <p:cNvPicPr>
            <a:picLocks noChangeAspect="1"/>
          </p:cNvPicPr>
          <p:nvPr/>
        </p:nvPicPr>
        <p:blipFill>
          <a:blip r:embed="rId5"/>
          <a:stretch>
            <a:fillRect/>
          </a:stretch>
        </p:blipFill>
        <p:spPr>
          <a:xfrm>
            <a:off x="1681174" y="2122934"/>
            <a:ext cx="585766" cy="558730"/>
          </a:xfrm>
          <a:prstGeom prst="rect">
            <a:avLst/>
          </a:prstGeom>
        </p:spPr>
      </p:pic>
      <p:pic>
        <p:nvPicPr>
          <p:cNvPr id="48" name="Picture 47">
            <a:extLst>
              <a:ext uri="{FF2B5EF4-FFF2-40B4-BE49-F238E27FC236}">
                <a16:creationId xmlns:a16="http://schemas.microsoft.com/office/drawing/2014/main" id="{97FD0595-6B92-4F53-8649-649B0A3BEDA5}"/>
              </a:ext>
            </a:extLst>
          </p:cNvPr>
          <p:cNvPicPr>
            <a:picLocks noChangeAspect="1"/>
          </p:cNvPicPr>
          <p:nvPr/>
        </p:nvPicPr>
        <p:blipFill>
          <a:blip r:embed="rId6"/>
          <a:stretch>
            <a:fillRect/>
          </a:stretch>
        </p:blipFill>
        <p:spPr>
          <a:xfrm>
            <a:off x="1853752" y="2238455"/>
            <a:ext cx="240612" cy="240612"/>
          </a:xfrm>
          <a:prstGeom prst="rect">
            <a:avLst/>
          </a:prstGeom>
        </p:spPr>
      </p:pic>
      <p:sp>
        <p:nvSpPr>
          <p:cNvPr id="49" name="TextBox 48">
            <a:extLst>
              <a:ext uri="{FF2B5EF4-FFF2-40B4-BE49-F238E27FC236}">
                <a16:creationId xmlns:a16="http://schemas.microsoft.com/office/drawing/2014/main" id="{EF5DFBDB-38D3-4987-87FC-C0E937C9F6A8}"/>
              </a:ext>
            </a:extLst>
          </p:cNvPr>
          <p:cNvSpPr txBox="1"/>
          <p:nvPr/>
        </p:nvSpPr>
        <p:spPr>
          <a:xfrm>
            <a:off x="1664020" y="2619775"/>
            <a:ext cx="620074" cy="259799"/>
          </a:xfrm>
          <a:prstGeom prst="rect">
            <a:avLst/>
          </a:prstGeom>
          <a:solidFill>
            <a:schemeClr val="bg2"/>
          </a:solidFill>
        </p:spPr>
        <p:txBody>
          <a:bodyPr wrap="square" rtlCol="0">
            <a:spAutoFit/>
          </a:bodyPr>
          <a:lstStyle/>
          <a:p>
            <a:pPr marL="0" marR="0" lvl="0" indent="0" algn="l" defTabSz="89615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IP SSL</a:t>
            </a:r>
          </a:p>
        </p:txBody>
      </p:sp>
      <p:pic>
        <p:nvPicPr>
          <p:cNvPr id="4" name="Picture 3">
            <a:extLst>
              <a:ext uri="{FF2B5EF4-FFF2-40B4-BE49-F238E27FC236}">
                <a16:creationId xmlns:a16="http://schemas.microsoft.com/office/drawing/2014/main" id="{3DCAC771-A0D0-40A1-B604-67ECD0845C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1633" y="5420855"/>
            <a:ext cx="1073687" cy="607304"/>
          </a:xfrm>
          <a:prstGeom prst="rect">
            <a:avLst/>
          </a:prstGeom>
        </p:spPr>
      </p:pic>
      <p:cxnSp>
        <p:nvCxnSpPr>
          <p:cNvPr id="16" name="Connector: Elbow 15">
            <a:extLst>
              <a:ext uri="{FF2B5EF4-FFF2-40B4-BE49-F238E27FC236}">
                <a16:creationId xmlns:a16="http://schemas.microsoft.com/office/drawing/2014/main" id="{D487D42E-BF51-41AC-A861-E243F75FBBB6}"/>
              </a:ext>
            </a:extLst>
          </p:cNvPr>
          <p:cNvCxnSpPr>
            <a:cxnSpLocks/>
          </p:cNvCxnSpPr>
          <p:nvPr/>
        </p:nvCxnSpPr>
        <p:spPr>
          <a:xfrm rot="16200000" flipH="1">
            <a:off x="7285016" y="4687393"/>
            <a:ext cx="841638" cy="625284"/>
          </a:xfrm>
          <a:prstGeom prst="bentConnector3">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19D04AA-1BCC-47E6-BEDC-281C721DD75A}"/>
              </a:ext>
            </a:extLst>
          </p:cNvPr>
          <p:cNvSpPr/>
          <p:nvPr/>
        </p:nvSpPr>
        <p:spPr bwMode="auto">
          <a:xfrm>
            <a:off x="7934724" y="5160822"/>
            <a:ext cx="164230" cy="157388"/>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F04F2845-C6CA-407C-823E-AF8D5E88CA74}"/>
              </a:ext>
            </a:extLst>
          </p:cNvPr>
          <p:cNvSpPr txBox="1"/>
          <p:nvPr/>
        </p:nvSpPr>
        <p:spPr>
          <a:xfrm>
            <a:off x="8016837" y="5000037"/>
            <a:ext cx="978540"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NSG</a:t>
            </a:r>
          </a:p>
        </p:txBody>
      </p:sp>
      <p:sp>
        <p:nvSpPr>
          <p:cNvPr id="69" name="Oval 68">
            <a:extLst>
              <a:ext uri="{FF2B5EF4-FFF2-40B4-BE49-F238E27FC236}">
                <a16:creationId xmlns:a16="http://schemas.microsoft.com/office/drawing/2014/main" id="{EC877076-A4CD-40BB-8646-482D6390AB69}"/>
              </a:ext>
            </a:extLst>
          </p:cNvPr>
          <p:cNvSpPr/>
          <p:nvPr/>
        </p:nvSpPr>
        <p:spPr bwMode="auto">
          <a:xfrm>
            <a:off x="5661723" y="3975848"/>
            <a:ext cx="164230" cy="157388"/>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0" name="TextBox 69">
            <a:extLst>
              <a:ext uri="{FF2B5EF4-FFF2-40B4-BE49-F238E27FC236}">
                <a16:creationId xmlns:a16="http://schemas.microsoft.com/office/drawing/2014/main" id="{BCDECD3A-D15F-40F7-B657-F654F1B6E66A}"/>
              </a:ext>
            </a:extLst>
          </p:cNvPr>
          <p:cNvSpPr txBox="1"/>
          <p:nvPr/>
        </p:nvSpPr>
        <p:spPr>
          <a:xfrm>
            <a:off x="7034986" y="5897722"/>
            <a:ext cx="2330982"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SQL-on-IaaS in subnet</a:t>
            </a:r>
          </a:p>
        </p:txBody>
      </p:sp>
      <p:pic>
        <p:nvPicPr>
          <p:cNvPr id="71" name="Picture 70">
            <a:extLst>
              <a:ext uri="{FF2B5EF4-FFF2-40B4-BE49-F238E27FC236}">
                <a16:creationId xmlns:a16="http://schemas.microsoft.com/office/drawing/2014/main" id="{47810156-0523-4994-837A-9F1592C14464}"/>
              </a:ext>
            </a:extLst>
          </p:cNvPr>
          <p:cNvPicPr>
            <a:picLocks noChangeAspect="1"/>
          </p:cNvPicPr>
          <p:nvPr/>
        </p:nvPicPr>
        <p:blipFill rotWithShape="1">
          <a:blip r:embed="rId7">
            <a:extLst>
              <a:ext uri="{28A0092B-C50C-407E-A947-70E740481C1C}">
                <a14:useLocalDpi xmlns:a14="http://schemas.microsoft.com/office/drawing/2010/main" val="0"/>
              </a:ext>
            </a:extLst>
          </a:blip>
          <a:srcRect l="31909" r="27105"/>
          <a:stretch/>
        </p:blipFill>
        <p:spPr>
          <a:xfrm>
            <a:off x="3494825" y="5356620"/>
            <a:ext cx="440059" cy="607304"/>
          </a:xfrm>
          <a:prstGeom prst="rect">
            <a:avLst/>
          </a:prstGeom>
        </p:spPr>
      </p:pic>
      <p:sp>
        <p:nvSpPr>
          <p:cNvPr id="72" name="TextBox 71">
            <a:extLst>
              <a:ext uri="{FF2B5EF4-FFF2-40B4-BE49-F238E27FC236}">
                <a16:creationId xmlns:a16="http://schemas.microsoft.com/office/drawing/2014/main" id="{C4AAA039-B63B-4695-B770-BED6B37F8CC3}"/>
              </a:ext>
            </a:extLst>
          </p:cNvPr>
          <p:cNvSpPr txBox="1"/>
          <p:nvPr/>
        </p:nvSpPr>
        <p:spPr>
          <a:xfrm>
            <a:off x="2524054" y="6022610"/>
            <a:ext cx="2330982"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 database on-</a:t>
            </a:r>
            <a:r>
              <a:rPr kumimoji="0" lang="en-US" sz="1274" b="1"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prem</a:t>
            </a: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cxnSp>
        <p:nvCxnSpPr>
          <p:cNvPr id="73" name="Connector: Elbow 72">
            <a:extLst>
              <a:ext uri="{FF2B5EF4-FFF2-40B4-BE49-F238E27FC236}">
                <a16:creationId xmlns:a16="http://schemas.microsoft.com/office/drawing/2014/main" id="{3694CED2-6DFD-40CD-88D1-04FC0E5A135A}"/>
              </a:ext>
            </a:extLst>
          </p:cNvPr>
          <p:cNvCxnSpPr>
            <a:cxnSpLocks/>
            <a:stCxn id="61" idx="2"/>
            <a:endCxn id="71" idx="3"/>
          </p:cNvCxnSpPr>
          <p:nvPr/>
        </p:nvCxnSpPr>
        <p:spPr>
          <a:xfrm rot="5400000">
            <a:off x="5133465" y="3400546"/>
            <a:ext cx="1061145" cy="3458306"/>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0FA572-0536-42DE-8DB2-CB917C24502F}"/>
              </a:ext>
            </a:extLst>
          </p:cNvPr>
          <p:cNvSpPr txBox="1"/>
          <p:nvPr/>
        </p:nvSpPr>
        <p:spPr>
          <a:xfrm>
            <a:off x="3593316" y="4566142"/>
            <a:ext cx="2330982" cy="46616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Express Routes VPN</a:t>
            </a:r>
          </a:p>
        </p:txBody>
      </p:sp>
      <p:sp>
        <p:nvSpPr>
          <p:cNvPr id="75" name="TextBox 74">
            <a:extLst>
              <a:ext uri="{FF2B5EF4-FFF2-40B4-BE49-F238E27FC236}">
                <a16:creationId xmlns:a16="http://schemas.microsoft.com/office/drawing/2014/main" id="{C0210783-0192-4CE8-BE4C-857FC14B198A}"/>
              </a:ext>
            </a:extLst>
          </p:cNvPr>
          <p:cNvSpPr txBox="1"/>
          <p:nvPr/>
        </p:nvSpPr>
        <p:spPr>
          <a:xfrm>
            <a:off x="6137724" y="4762264"/>
            <a:ext cx="1349169" cy="64267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74"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VNET Integration</a:t>
            </a:r>
          </a:p>
        </p:txBody>
      </p:sp>
      <p:cxnSp>
        <p:nvCxnSpPr>
          <p:cNvPr id="5" name="Straight Arrow Connector 4">
            <a:extLst>
              <a:ext uri="{FF2B5EF4-FFF2-40B4-BE49-F238E27FC236}">
                <a16:creationId xmlns:a16="http://schemas.microsoft.com/office/drawing/2014/main" id="{4CE2A5E9-733E-4DD1-A618-013E1073F66F}"/>
              </a:ext>
            </a:extLst>
          </p:cNvPr>
          <p:cNvCxnSpPr>
            <a:cxnSpLocks/>
          </p:cNvCxnSpPr>
          <p:nvPr/>
        </p:nvCxnSpPr>
        <p:spPr>
          <a:xfrm flipV="1">
            <a:off x="7161189" y="4992214"/>
            <a:ext cx="555967" cy="16861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815C38D0-A25F-46BD-BCAD-675F38D9A6C9}"/>
              </a:ext>
            </a:extLst>
          </p:cNvPr>
          <p:cNvGrpSpPr/>
          <p:nvPr/>
        </p:nvGrpSpPr>
        <p:grpSpPr>
          <a:xfrm>
            <a:off x="6800689" y="3986302"/>
            <a:ext cx="280923" cy="280544"/>
            <a:chOff x="497252" y="2269518"/>
            <a:chExt cx="3759508" cy="3754415"/>
          </a:xfrm>
        </p:grpSpPr>
        <p:sp>
          <p:nvSpPr>
            <p:cNvPr id="77" name="Rectangle: Rounded Corners 76">
              <a:extLst>
                <a:ext uri="{FF2B5EF4-FFF2-40B4-BE49-F238E27FC236}">
                  <a16:creationId xmlns:a16="http://schemas.microsoft.com/office/drawing/2014/main" id="{F514B6B8-3E02-4371-8FA9-5DE9D9462C4A}"/>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78" name="Group 77">
              <a:extLst>
                <a:ext uri="{FF2B5EF4-FFF2-40B4-BE49-F238E27FC236}">
                  <a16:creationId xmlns:a16="http://schemas.microsoft.com/office/drawing/2014/main" id="{FE787AF0-E074-4636-B75A-AB72FBF077DE}"/>
                </a:ext>
              </a:extLst>
            </p:cNvPr>
            <p:cNvGrpSpPr/>
            <p:nvPr/>
          </p:nvGrpSpPr>
          <p:grpSpPr>
            <a:xfrm>
              <a:off x="706190" y="2487916"/>
              <a:ext cx="3341632" cy="3326411"/>
              <a:chOff x="827088" y="-3463925"/>
              <a:chExt cx="3833812" cy="3816350"/>
            </a:xfrm>
          </p:grpSpPr>
          <p:sp>
            <p:nvSpPr>
              <p:cNvPr id="79" name="Freeform 5">
                <a:extLst>
                  <a:ext uri="{FF2B5EF4-FFF2-40B4-BE49-F238E27FC236}">
                    <a16:creationId xmlns:a16="http://schemas.microsoft.com/office/drawing/2014/main" id="{81ACB1FE-C59C-44B6-B013-6ACB5C70C4E0}"/>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0" name="Freeform 6">
                <a:extLst>
                  <a:ext uri="{FF2B5EF4-FFF2-40B4-BE49-F238E27FC236}">
                    <a16:creationId xmlns:a16="http://schemas.microsoft.com/office/drawing/2014/main" id="{92E6937D-6F65-4B5D-8E4E-63349C3891EF}"/>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1" name="Freeform 7">
                <a:extLst>
                  <a:ext uri="{FF2B5EF4-FFF2-40B4-BE49-F238E27FC236}">
                    <a16:creationId xmlns:a16="http://schemas.microsoft.com/office/drawing/2014/main" id="{56776519-1220-4A5A-80FE-24065A984CF9}"/>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2" name="Freeform 8">
                <a:extLst>
                  <a:ext uri="{FF2B5EF4-FFF2-40B4-BE49-F238E27FC236}">
                    <a16:creationId xmlns:a16="http://schemas.microsoft.com/office/drawing/2014/main" id="{2D5EF62A-EF29-4D25-8098-405E8E5486DF}"/>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3" name="Freeform 9">
                <a:extLst>
                  <a:ext uri="{FF2B5EF4-FFF2-40B4-BE49-F238E27FC236}">
                    <a16:creationId xmlns:a16="http://schemas.microsoft.com/office/drawing/2014/main" id="{53E0D1C8-55A7-4345-9BE6-844B35B057DA}"/>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Freeform 10">
                <a:extLst>
                  <a:ext uri="{FF2B5EF4-FFF2-40B4-BE49-F238E27FC236}">
                    <a16:creationId xmlns:a16="http://schemas.microsoft.com/office/drawing/2014/main" id="{5EA9EDD0-787A-495B-AC37-07C7FFAEA84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5" name="Freeform 11">
                <a:extLst>
                  <a:ext uri="{FF2B5EF4-FFF2-40B4-BE49-F238E27FC236}">
                    <a16:creationId xmlns:a16="http://schemas.microsoft.com/office/drawing/2014/main" id="{7F54151D-583A-4400-BAF8-C47107F25428}"/>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6" name="Freeform 12">
                <a:extLst>
                  <a:ext uri="{FF2B5EF4-FFF2-40B4-BE49-F238E27FC236}">
                    <a16:creationId xmlns:a16="http://schemas.microsoft.com/office/drawing/2014/main" id="{E0B62C31-D8B8-4D4F-8C2E-5082EE4F5A3B}"/>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87" name="Group 86">
            <a:extLst>
              <a:ext uri="{FF2B5EF4-FFF2-40B4-BE49-F238E27FC236}">
                <a16:creationId xmlns:a16="http://schemas.microsoft.com/office/drawing/2014/main" id="{6B499A6B-EC90-4420-91BB-86BCC19D1DC6}"/>
              </a:ext>
            </a:extLst>
          </p:cNvPr>
          <p:cNvGrpSpPr/>
          <p:nvPr/>
        </p:nvGrpSpPr>
        <p:grpSpPr>
          <a:xfrm>
            <a:off x="7187148" y="3987535"/>
            <a:ext cx="280923" cy="280544"/>
            <a:chOff x="497252" y="2269518"/>
            <a:chExt cx="3759508" cy="3754415"/>
          </a:xfrm>
        </p:grpSpPr>
        <p:sp>
          <p:nvSpPr>
            <p:cNvPr id="88" name="Rectangle: Rounded Corners 87">
              <a:extLst>
                <a:ext uri="{FF2B5EF4-FFF2-40B4-BE49-F238E27FC236}">
                  <a16:creationId xmlns:a16="http://schemas.microsoft.com/office/drawing/2014/main" id="{D9720A20-F033-4F99-AF2D-16F11828FC79}"/>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89" name="Group 88">
              <a:extLst>
                <a:ext uri="{FF2B5EF4-FFF2-40B4-BE49-F238E27FC236}">
                  <a16:creationId xmlns:a16="http://schemas.microsoft.com/office/drawing/2014/main" id="{76621265-9D6B-4C5D-9697-51E8A026EC2A}"/>
                </a:ext>
              </a:extLst>
            </p:cNvPr>
            <p:cNvGrpSpPr/>
            <p:nvPr/>
          </p:nvGrpSpPr>
          <p:grpSpPr>
            <a:xfrm>
              <a:off x="706190" y="2487916"/>
              <a:ext cx="3341632" cy="3326411"/>
              <a:chOff x="827088" y="-3463925"/>
              <a:chExt cx="3833812" cy="3816350"/>
            </a:xfrm>
          </p:grpSpPr>
          <p:sp>
            <p:nvSpPr>
              <p:cNvPr id="90" name="Freeform 5">
                <a:extLst>
                  <a:ext uri="{FF2B5EF4-FFF2-40B4-BE49-F238E27FC236}">
                    <a16:creationId xmlns:a16="http://schemas.microsoft.com/office/drawing/2014/main" id="{CFAFCF45-EB42-4A69-A86B-7AF2E52BC4F7}"/>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1" name="Freeform 6">
                <a:extLst>
                  <a:ext uri="{FF2B5EF4-FFF2-40B4-BE49-F238E27FC236}">
                    <a16:creationId xmlns:a16="http://schemas.microsoft.com/office/drawing/2014/main" id="{6A984A5E-147C-47BB-9B62-9F0B2A101987}"/>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2" name="Freeform 7">
                <a:extLst>
                  <a:ext uri="{FF2B5EF4-FFF2-40B4-BE49-F238E27FC236}">
                    <a16:creationId xmlns:a16="http://schemas.microsoft.com/office/drawing/2014/main" id="{4943730E-67F6-40FB-8D4A-3B21821DDBFA}"/>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3" name="Freeform 8">
                <a:extLst>
                  <a:ext uri="{FF2B5EF4-FFF2-40B4-BE49-F238E27FC236}">
                    <a16:creationId xmlns:a16="http://schemas.microsoft.com/office/drawing/2014/main" id="{6DA42382-1258-4644-BB75-5CC4AE35B131}"/>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4" name="Freeform 9">
                <a:extLst>
                  <a:ext uri="{FF2B5EF4-FFF2-40B4-BE49-F238E27FC236}">
                    <a16:creationId xmlns:a16="http://schemas.microsoft.com/office/drawing/2014/main" id="{B9764513-070C-4C11-AEC6-5AB3018D4DC8}"/>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5" name="Freeform 10">
                <a:extLst>
                  <a:ext uri="{FF2B5EF4-FFF2-40B4-BE49-F238E27FC236}">
                    <a16:creationId xmlns:a16="http://schemas.microsoft.com/office/drawing/2014/main" id="{1C78ABEF-EFE8-4A98-9E86-07E1CFBAAA07}"/>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6" name="Freeform 11">
                <a:extLst>
                  <a:ext uri="{FF2B5EF4-FFF2-40B4-BE49-F238E27FC236}">
                    <a16:creationId xmlns:a16="http://schemas.microsoft.com/office/drawing/2014/main" id="{030A6C70-C3DD-478C-9349-E94A124D7750}"/>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7" name="Freeform 12">
                <a:extLst>
                  <a:ext uri="{FF2B5EF4-FFF2-40B4-BE49-F238E27FC236}">
                    <a16:creationId xmlns:a16="http://schemas.microsoft.com/office/drawing/2014/main" id="{ADF60F66-504A-4CFA-BEE8-D4C98EC011DF}"/>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98" name="Group 97">
            <a:extLst>
              <a:ext uri="{FF2B5EF4-FFF2-40B4-BE49-F238E27FC236}">
                <a16:creationId xmlns:a16="http://schemas.microsoft.com/office/drawing/2014/main" id="{953153DE-B795-4EDE-BA01-F08122F760FA}"/>
              </a:ext>
            </a:extLst>
          </p:cNvPr>
          <p:cNvGrpSpPr/>
          <p:nvPr/>
        </p:nvGrpSpPr>
        <p:grpSpPr>
          <a:xfrm>
            <a:off x="7588377" y="3986302"/>
            <a:ext cx="280923" cy="280544"/>
            <a:chOff x="497252" y="2269518"/>
            <a:chExt cx="3759508" cy="3754415"/>
          </a:xfrm>
        </p:grpSpPr>
        <p:sp>
          <p:nvSpPr>
            <p:cNvPr id="99" name="Rectangle: Rounded Corners 98">
              <a:extLst>
                <a:ext uri="{FF2B5EF4-FFF2-40B4-BE49-F238E27FC236}">
                  <a16:creationId xmlns:a16="http://schemas.microsoft.com/office/drawing/2014/main" id="{ACEDA31E-8926-4E22-8E8C-E7C13F5FC9CF}"/>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00" name="Group 99">
              <a:extLst>
                <a:ext uri="{FF2B5EF4-FFF2-40B4-BE49-F238E27FC236}">
                  <a16:creationId xmlns:a16="http://schemas.microsoft.com/office/drawing/2014/main" id="{2FC78832-A776-40F7-BDE4-D831784C919F}"/>
                </a:ext>
              </a:extLst>
            </p:cNvPr>
            <p:cNvGrpSpPr/>
            <p:nvPr/>
          </p:nvGrpSpPr>
          <p:grpSpPr>
            <a:xfrm>
              <a:off x="706190" y="2487916"/>
              <a:ext cx="3341632" cy="3326411"/>
              <a:chOff x="827088" y="-3463925"/>
              <a:chExt cx="3833812" cy="3816350"/>
            </a:xfrm>
          </p:grpSpPr>
          <p:sp>
            <p:nvSpPr>
              <p:cNvPr id="101" name="Freeform 5">
                <a:extLst>
                  <a:ext uri="{FF2B5EF4-FFF2-40B4-BE49-F238E27FC236}">
                    <a16:creationId xmlns:a16="http://schemas.microsoft.com/office/drawing/2014/main" id="{39E68A1F-6A9C-481E-988C-77F12E71A5D8}"/>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2" name="Freeform 6">
                <a:extLst>
                  <a:ext uri="{FF2B5EF4-FFF2-40B4-BE49-F238E27FC236}">
                    <a16:creationId xmlns:a16="http://schemas.microsoft.com/office/drawing/2014/main" id="{F319A150-0B4E-4975-80BF-3F79EF7A8A9C}"/>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3" name="Freeform 7">
                <a:extLst>
                  <a:ext uri="{FF2B5EF4-FFF2-40B4-BE49-F238E27FC236}">
                    <a16:creationId xmlns:a16="http://schemas.microsoft.com/office/drawing/2014/main" id="{7D8B1145-6B9A-41A7-969E-83A5B6AAAF9A}"/>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4" name="Freeform 8">
                <a:extLst>
                  <a:ext uri="{FF2B5EF4-FFF2-40B4-BE49-F238E27FC236}">
                    <a16:creationId xmlns:a16="http://schemas.microsoft.com/office/drawing/2014/main" id="{748D46DC-CD4A-44A3-9B7B-3C35815E30DB}"/>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5" name="Freeform 9">
                <a:extLst>
                  <a:ext uri="{FF2B5EF4-FFF2-40B4-BE49-F238E27FC236}">
                    <a16:creationId xmlns:a16="http://schemas.microsoft.com/office/drawing/2014/main" id="{1EC8C0C2-C589-4033-BD92-A7EB14E42CA5}"/>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Freeform 10">
                <a:extLst>
                  <a:ext uri="{FF2B5EF4-FFF2-40B4-BE49-F238E27FC236}">
                    <a16:creationId xmlns:a16="http://schemas.microsoft.com/office/drawing/2014/main" id="{62142240-07E5-4F66-B541-F21381F1F18D}"/>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Freeform 11">
                <a:extLst>
                  <a:ext uri="{FF2B5EF4-FFF2-40B4-BE49-F238E27FC236}">
                    <a16:creationId xmlns:a16="http://schemas.microsoft.com/office/drawing/2014/main" id="{162F44B0-AE11-4E8A-8F78-4A76E8BD7F5A}"/>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Freeform 12">
                <a:extLst>
                  <a:ext uri="{FF2B5EF4-FFF2-40B4-BE49-F238E27FC236}">
                    <a16:creationId xmlns:a16="http://schemas.microsoft.com/office/drawing/2014/main" id="{BE76A408-7440-434B-A8D8-FA1EC0E9FF1C}"/>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114" name="Freeform 80">
            <a:extLst>
              <a:ext uri="{FF2B5EF4-FFF2-40B4-BE49-F238E27FC236}">
                <a16:creationId xmlns:a16="http://schemas.microsoft.com/office/drawing/2014/main" id="{B7E2B6F1-ED35-4499-84C9-1E2A91E6791E}"/>
              </a:ext>
            </a:extLst>
          </p:cNvPr>
          <p:cNvSpPr>
            <a:spLocks/>
          </p:cNvSpPr>
          <p:nvPr/>
        </p:nvSpPr>
        <p:spPr bwMode="auto">
          <a:xfrm>
            <a:off x="2751873" y="1294823"/>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chemeClr val="accent1"/>
          </a:solidFill>
          <a:ln>
            <a:noFill/>
          </a:ln>
          <a:extLst/>
        </p:spPr>
        <p:txBody>
          <a:bodyPr vert="horz" wrap="none" lIns="179285" tIns="179285" rIns="87868" bIns="43933" numCol="1" anchor="ctr" anchorCtr="0" compatLnSpc="1">
            <a:prstTxWarp prst="textNoShape">
              <a:avLst/>
            </a:prstTxWarp>
          </a:bodyPr>
          <a:lstStyle/>
          <a:p>
            <a:pPr marL="0" marR="0" lvl="0" indent="0" algn="ctr" defTabSz="89618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Internet</a:t>
            </a:r>
          </a:p>
        </p:txBody>
      </p:sp>
      <p:cxnSp>
        <p:nvCxnSpPr>
          <p:cNvPr id="109" name="Straight Connector 108">
            <a:extLst>
              <a:ext uri="{FF2B5EF4-FFF2-40B4-BE49-F238E27FC236}">
                <a16:creationId xmlns:a16="http://schemas.microsoft.com/office/drawing/2014/main" id="{B97B0A0A-C77D-40E5-ABBB-67267CB90BCB}"/>
              </a:ext>
            </a:extLst>
          </p:cNvPr>
          <p:cNvCxnSpPr>
            <a:cxnSpLocks/>
          </p:cNvCxnSpPr>
          <p:nvPr/>
        </p:nvCxnSpPr>
        <p:spPr>
          <a:xfrm>
            <a:off x="5333286" y="1320224"/>
            <a:ext cx="0" cy="9151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6035542" y="2865062"/>
            <a:ext cx="394183" cy="358570"/>
            <a:chOff x="13037520" y="3442458"/>
            <a:chExt cx="402087" cy="365760"/>
          </a:xfrm>
        </p:grpSpPr>
        <p:grpSp>
          <p:nvGrpSpPr>
            <p:cNvPr id="112" name="Group 111"/>
            <p:cNvGrpSpPr/>
            <p:nvPr/>
          </p:nvGrpSpPr>
          <p:grpSpPr>
            <a:xfrm>
              <a:off x="13037520" y="3442458"/>
              <a:ext cx="402087" cy="365760"/>
              <a:chOff x="13037520" y="3442458"/>
              <a:chExt cx="402087" cy="365760"/>
            </a:xfrm>
          </p:grpSpPr>
          <p:sp>
            <p:nvSpPr>
              <p:cNvPr id="115" name="Freeform 20">
                <a:extLst/>
              </p:cNvPr>
              <p:cNvSpPr>
                <a:spLocks/>
              </p:cNvSpPr>
              <p:nvPr/>
            </p:nvSpPr>
            <p:spPr bwMode="auto">
              <a:xfrm>
                <a:off x="13157238" y="3758679"/>
                <a:ext cx="161825" cy="36328"/>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116" name="Freeform 21">
                <a:extLst/>
              </p:cNvPr>
              <p:cNvSpPr>
                <a:spLocks noEditPoints="1"/>
              </p:cNvSpPr>
              <p:nvPr/>
            </p:nvSpPr>
            <p:spPr bwMode="auto">
              <a:xfrm>
                <a:off x="13037520" y="3442458"/>
                <a:ext cx="402087" cy="303837"/>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117" name="Rectangle 23">
                <a:extLst/>
              </p:cNvPr>
              <p:cNvSpPr>
                <a:spLocks noChangeArrowheads="1"/>
              </p:cNvSpPr>
              <p:nvPr/>
            </p:nvSpPr>
            <p:spPr bwMode="auto">
              <a:xfrm>
                <a:off x="13157238" y="3795008"/>
                <a:ext cx="161825" cy="13210"/>
              </a:xfrm>
              <a:prstGeom prst="rect">
                <a:avLst/>
              </a:prstGeom>
              <a:solidFill>
                <a:schemeClr val="accent1"/>
              </a:solidFill>
              <a:ln>
                <a:noFill/>
              </a:ln>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grpSp>
        <p:pic>
          <p:nvPicPr>
            <p:cNvPr id="113" name="Picture 112">
              <a:extLst/>
            </p:cNvPr>
            <p:cNvPicPr>
              <a:picLocks noChangeAspect="1"/>
            </p:cNvPicPr>
            <p:nvPr/>
          </p:nvPicPr>
          <p:blipFill>
            <a:blip r:embed="rId8"/>
            <a:stretch>
              <a:fillRect/>
            </a:stretch>
          </p:blipFill>
          <p:spPr>
            <a:xfrm>
              <a:off x="13128913" y="3521334"/>
              <a:ext cx="219300" cy="129333"/>
            </a:xfrm>
            <a:prstGeom prst="rect">
              <a:avLst/>
            </a:prstGeom>
          </p:spPr>
        </p:pic>
      </p:grpSp>
    </p:spTree>
    <p:extLst>
      <p:ext uri="{BB962C8B-B14F-4D97-AF65-F5344CB8AC3E}">
        <p14:creationId xmlns:p14="http://schemas.microsoft.com/office/powerpoint/2010/main" val="28217382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842446-7D90-40A9-921E-BBC7209FC5AB}"/>
              </a:ext>
            </a:extLst>
          </p:cNvPr>
          <p:cNvSpPr>
            <a:spLocks noGrp="1"/>
          </p:cNvSpPr>
          <p:nvPr>
            <p:ph type="title"/>
          </p:nvPr>
        </p:nvSpPr>
        <p:spPr/>
        <p:txBody>
          <a:bodyPr/>
          <a:lstStyle/>
          <a:p>
            <a:r>
              <a:rPr lang="en-US" sz="3600" b="1" dirty="0"/>
              <a:t>Web App comes to Linux, featuring container support</a:t>
            </a:r>
          </a:p>
        </p:txBody>
      </p:sp>
      <p:pic>
        <p:nvPicPr>
          <p:cNvPr id="1026" name="Picture 2" descr="Image result for azure we bpp">
            <a:extLst>
              <a:ext uri="{FF2B5EF4-FFF2-40B4-BE49-F238E27FC236}">
                <a16:creationId xmlns:a16="http://schemas.microsoft.com/office/drawing/2014/main" id="{AC8B7808-9E67-46B9-BEE6-EEEF8B5F7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44" y="2433465"/>
            <a:ext cx="2300517" cy="12077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E91ADD4-421A-4FFD-B844-0AB853A44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891" y="2687250"/>
            <a:ext cx="1045088" cy="1045088"/>
          </a:xfrm>
          <a:prstGeom prst="rect">
            <a:avLst/>
          </a:prstGeom>
        </p:spPr>
      </p:pic>
      <p:pic>
        <p:nvPicPr>
          <p:cNvPr id="13" name="Picture 5" descr="image005">
            <a:extLst>
              <a:ext uri="{FF2B5EF4-FFF2-40B4-BE49-F238E27FC236}">
                <a16:creationId xmlns:a16="http://schemas.microsoft.com/office/drawing/2014/main" id="{152D76E2-F322-40CE-AFAC-F5519341466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55156" y="2035814"/>
            <a:ext cx="2138503" cy="16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43DF5353-A288-4079-93EB-5AB279F9F26B}"/>
              </a:ext>
            </a:extLst>
          </p:cNvPr>
          <p:cNvSpPr txBox="1"/>
          <p:nvPr/>
        </p:nvSpPr>
        <p:spPr>
          <a:xfrm>
            <a:off x="894349" y="1187462"/>
            <a:ext cx="4792297" cy="627864"/>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mn-ea"/>
                <a:cs typeface="+mn-cs"/>
              </a:rPr>
              <a:t>Bring your code </a:t>
            </a:r>
          </a:p>
        </p:txBody>
      </p:sp>
      <p:sp>
        <p:nvSpPr>
          <p:cNvPr id="15" name="TextBox 14">
            <a:extLst>
              <a:ext uri="{FF2B5EF4-FFF2-40B4-BE49-F238E27FC236}">
                <a16:creationId xmlns:a16="http://schemas.microsoft.com/office/drawing/2014/main" id="{1B3DD8F4-C327-4290-AF1A-902ACE7A3FEB}"/>
              </a:ext>
            </a:extLst>
          </p:cNvPr>
          <p:cNvSpPr txBox="1"/>
          <p:nvPr/>
        </p:nvSpPr>
        <p:spPr>
          <a:xfrm>
            <a:off x="6872021" y="1187462"/>
            <a:ext cx="4792297" cy="627864"/>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mn-ea"/>
                <a:cs typeface="+mn-cs"/>
              </a:rPr>
              <a:t>Bring your container</a:t>
            </a:r>
          </a:p>
        </p:txBody>
      </p:sp>
      <p:sp>
        <p:nvSpPr>
          <p:cNvPr id="2" name="Plus Sign 1">
            <a:extLst>
              <a:ext uri="{FF2B5EF4-FFF2-40B4-BE49-F238E27FC236}">
                <a16:creationId xmlns:a16="http://schemas.microsoft.com/office/drawing/2014/main" id="{CED329FF-1B1F-4D29-BA77-638732CDC722}"/>
              </a:ext>
            </a:extLst>
          </p:cNvPr>
          <p:cNvSpPr/>
          <p:nvPr/>
        </p:nvSpPr>
        <p:spPr bwMode="auto">
          <a:xfrm>
            <a:off x="2454345" y="2661964"/>
            <a:ext cx="799085" cy="750771"/>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8" descr="PHP.png">
            <a:extLst>
              <a:ext uri="{FF2B5EF4-FFF2-40B4-BE49-F238E27FC236}">
                <a16:creationId xmlns:a16="http://schemas.microsoft.com/office/drawing/2014/main" id="{1933C9F3-B1A3-404B-B401-5DA58FCB012F}"/>
              </a:ext>
            </a:extLst>
          </p:cNvPr>
          <p:cNvPicPr>
            <a:picLocks noChangeAspect="1"/>
          </p:cNvPicPr>
          <p:nvPr/>
        </p:nvPicPr>
        <p:blipFill>
          <a:blip r:embed="rId6" cstate="print">
            <a:extLst/>
          </a:blip>
          <a:stretch>
            <a:fillRect/>
          </a:stretch>
        </p:blipFill>
        <p:spPr>
          <a:xfrm>
            <a:off x="3648092" y="2513496"/>
            <a:ext cx="625881" cy="347508"/>
          </a:xfrm>
          <a:prstGeom prst="rect">
            <a:avLst/>
          </a:prstGeom>
        </p:spPr>
      </p:pic>
      <p:pic>
        <p:nvPicPr>
          <p:cNvPr id="10" name="Picture 9">
            <a:extLst>
              <a:ext uri="{FF2B5EF4-FFF2-40B4-BE49-F238E27FC236}">
                <a16:creationId xmlns:a16="http://schemas.microsoft.com/office/drawing/2014/main" id="{6B6EFBEE-1745-4572-A3A0-C94FBE9996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5058" y="3667454"/>
            <a:ext cx="889841" cy="248336"/>
          </a:xfrm>
          <a:prstGeom prst="rect">
            <a:avLst/>
          </a:prstGeom>
        </p:spPr>
      </p:pic>
      <p:pic>
        <p:nvPicPr>
          <p:cNvPr id="14" name="Picture 13">
            <a:extLst>
              <a:ext uri="{FF2B5EF4-FFF2-40B4-BE49-F238E27FC236}">
                <a16:creationId xmlns:a16="http://schemas.microsoft.com/office/drawing/2014/main" id="{7E43273E-563B-4F1A-9ABD-EB82981B47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1790" y="2509329"/>
            <a:ext cx="412970" cy="474041"/>
          </a:xfrm>
          <a:prstGeom prst="rect">
            <a:avLst/>
          </a:prstGeom>
        </p:spPr>
      </p:pic>
      <p:sp>
        <p:nvSpPr>
          <p:cNvPr id="4" name="TextBox 3">
            <a:extLst>
              <a:ext uri="{FF2B5EF4-FFF2-40B4-BE49-F238E27FC236}">
                <a16:creationId xmlns:a16="http://schemas.microsoft.com/office/drawing/2014/main" id="{B3C97987-8DF5-4F70-8D98-51C7F348660F}"/>
              </a:ext>
            </a:extLst>
          </p:cNvPr>
          <p:cNvSpPr txBox="1"/>
          <p:nvPr/>
        </p:nvSpPr>
        <p:spPr>
          <a:xfrm>
            <a:off x="3089095" y="3540958"/>
            <a:ext cx="150154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.NET Core</a:t>
            </a:r>
          </a:p>
        </p:txBody>
      </p:sp>
      <p:sp>
        <p:nvSpPr>
          <p:cNvPr id="16" name="TextBox 15">
            <a:extLst>
              <a:ext uri="{FF2B5EF4-FFF2-40B4-BE49-F238E27FC236}">
                <a16:creationId xmlns:a16="http://schemas.microsoft.com/office/drawing/2014/main" id="{FB6E925A-32E8-4DCA-87C8-1D016B586021}"/>
              </a:ext>
            </a:extLst>
          </p:cNvPr>
          <p:cNvSpPr txBox="1"/>
          <p:nvPr/>
        </p:nvSpPr>
        <p:spPr>
          <a:xfrm>
            <a:off x="7943188" y="3653594"/>
            <a:ext cx="2983831"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Web App for Containers</a:t>
            </a:r>
          </a:p>
        </p:txBody>
      </p:sp>
      <p:sp>
        <p:nvSpPr>
          <p:cNvPr id="17" name="Rectangle 16">
            <a:extLst>
              <a:ext uri="{FF2B5EF4-FFF2-40B4-BE49-F238E27FC236}">
                <a16:creationId xmlns:a16="http://schemas.microsoft.com/office/drawing/2014/main" id="{650BF473-AB7D-4113-8707-B041313841D9}"/>
              </a:ext>
            </a:extLst>
          </p:cNvPr>
          <p:cNvSpPr/>
          <p:nvPr/>
        </p:nvSpPr>
        <p:spPr>
          <a:xfrm>
            <a:off x="707229" y="4932361"/>
            <a:ext cx="11016342" cy="1277273"/>
          </a:xfrm>
          <a:prstGeom prst="rect">
            <a:avLst/>
          </a:prstGeom>
          <a:solidFill>
            <a:schemeClr val="bg1">
              <a:lumMod val="95000"/>
            </a:schemeClr>
          </a:solidFill>
        </p:spPr>
        <p:txBody>
          <a:bodyPr wrap="square">
            <a:spAutoFit/>
          </a:bodyPr>
          <a:lstStyle/>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7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endParaRPr>
          </a:p>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rPr>
              <a:t>Deploy to Azure in seconds </a:t>
            </a:r>
          </a:p>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rPr>
              <a:t>Scale easily on demand</a:t>
            </a:r>
          </a:p>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1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rPr>
              <a:t>Designed for your agile web development needs</a:t>
            </a:r>
          </a:p>
          <a:p>
            <a:pPr marL="687388" marR="0" lvl="0" indent="-571500" algn="ctr"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700" b="1" i="0" u="none" strike="noStrike" kern="1200" cap="none" spc="0" normalizeH="0" baseline="0" noProof="0" dirty="0">
              <a:ln>
                <a:noFill/>
              </a:ln>
              <a:solidFill>
                <a:srgbClr val="737373"/>
              </a:solidFill>
              <a:effectLst/>
              <a:uLnTx/>
              <a:uFillTx/>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A7863972-D3C7-41E9-BBD4-B4FD0D6DE2FE}"/>
              </a:ext>
            </a:extLst>
          </p:cNvPr>
          <p:cNvCxnSpPr>
            <a:cxnSpLocks/>
          </p:cNvCxnSpPr>
          <p:nvPr/>
        </p:nvCxnSpPr>
        <p:spPr>
          <a:xfrm>
            <a:off x="6315771" y="1361115"/>
            <a:ext cx="0" cy="2828292"/>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0548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Web app for containers</a:t>
            </a:r>
          </a:p>
        </p:txBody>
      </p:sp>
      <p:sp>
        <p:nvSpPr>
          <p:cNvPr id="70" name="TextBox 69"/>
          <p:cNvSpPr txBox="1"/>
          <p:nvPr/>
        </p:nvSpPr>
        <p:spPr>
          <a:xfrm>
            <a:off x="269241" y="1622814"/>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sp>
        <p:nvSpPr>
          <p:cNvPr id="71" name="TextBox 70"/>
          <p:cNvSpPr txBox="1"/>
          <p:nvPr/>
        </p:nvSpPr>
        <p:spPr>
          <a:xfrm>
            <a:off x="4168687" y="1622816"/>
            <a:ext cx="3854628" cy="4764698"/>
          </a:xfrm>
          <a:prstGeom prst="rect">
            <a:avLst/>
          </a:prstGeom>
          <a:solidFill>
            <a:schemeClr val="tx1"/>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070453" y="1622814"/>
            <a:ext cx="3854628" cy="4764698"/>
          </a:xfrm>
          <a:prstGeom prst="rect">
            <a:avLst/>
          </a:prstGeom>
          <a:solidFill>
            <a:schemeClr val="accent5">
              <a:lumMod val="75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grpSp>
        <p:nvGrpSpPr>
          <p:cNvPr id="5" name="Group 4">
            <a:extLst>
              <a:ext uri="{FF2B5EF4-FFF2-40B4-BE49-F238E27FC236}">
                <a16:creationId xmlns:a16="http://schemas.microsoft.com/office/drawing/2014/main" id="{88834AD3-99AA-4985-8E00-426A7A8B7556}"/>
              </a:ext>
            </a:extLst>
          </p:cNvPr>
          <p:cNvGrpSpPr/>
          <p:nvPr/>
        </p:nvGrpSpPr>
        <p:grpSpPr>
          <a:xfrm>
            <a:off x="6516231" y="4596816"/>
            <a:ext cx="1081083" cy="1237809"/>
            <a:chOff x="6646894" y="4637695"/>
            <a:chExt cx="1102761" cy="1262630"/>
          </a:xfrm>
        </p:grpSpPr>
        <p:sp>
          <p:nvSpPr>
            <p:cNvPr id="77" name="Freeform 149"/>
            <p:cNvSpPr>
              <a:spLocks noChangeAspect="1" noEditPoints="1"/>
            </p:cNvSpPr>
            <p:nvPr/>
          </p:nvSpPr>
          <p:spPr bwMode="auto">
            <a:xfrm>
              <a:off x="6895855" y="4637695"/>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p:cNvSpPr txBox="1"/>
            <p:nvPr/>
          </p:nvSpPr>
          <p:spPr>
            <a:xfrm>
              <a:off x="6646894" y="5422009"/>
              <a:ext cx="1102761"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Backup and</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recovery </a:t>
              </a:r>
            </a:p>
          </p:txBody>
        </p:sp>
      </p:grpSp>
      <p:grpSp>
        <p:nvGrpSpPr>
          <p:cNvPr id="33" name="Group 32"/>
          <p:cNvGrpSpPr/>
          <p:nvPr/>
        </p:nvGrpSpPr>
        <p:grpSpPr>
          <a:xfrm>
            <a:off x="4347117" y="2843831"/>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Built-in auto scale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load balancing </a:t>
              </a:r>
            </a:p>
          </p:txBody>
        </p:sp>
      </p:grpSp>
      <p:grpSp>
        <p:nvGrpSpPr>
          <p:cNvPr id="51" name="Group 50">
            <a:extLst>
              <a:ext uri="{FF2B5EF4-FFF2-40B4-BE49-F238E27FC236}">
                <a16:creationId xmlns:a16="http://schemas.microsoft.com/office/drawing/2014/main" id="{03CC93C1-BF29-4F4C-A010-DBA9782BEB67}"/>
              </a:ext>
            </a:extLst>
          </p:cNvPr>
          <p:cNvGrpSpPr/>
          <p:nvPr/>
        </p:nvGrpSpPr>
        <p:grpSpPr>
          <a:xfrm>
            <a:off x="8338430" y="4758667"/>
            <a:ext cx="1409957" cy="893846"/>
            <a:chOff x="522807" y="4735511"/>
            <a:chExt cx="1467069" cy="930052"/>
          </a:xfrm>
        </p:grpSpPr>
        <p:sp>
          <p:nvSpPr>
            <p:cNvPr id="52" name="Freeform 118">
              <a:extLst>
                <a:ext uri="{FF2B5EF4-FFF2-40B4-BE49-F238E27FC236}">
                  <a16:creationId xmlns:a16="http://schemas.microsoft.com/office/drawing/2014/main" id="{36BEB77A-547D-4005-8476-28AD1EC32B55}"/>
                </a:ext>
              </a:extLst>
            </p:cNvPr>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385F483E-2F2A-46BD-8D8E-6557FDA0EF32}"/>
                </a:ext>
              </a:extLst>
            </p:cNvPr>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AAD integrated </a:t>
              </a:r>
            </a:p>
          </p:txBody>
        </p:sp>
      </p:grpSp>
      <p:grpSp>
        <p:nvGrpSpPr>
          <p:cNvPr id="54" name="Group 53">
            <a:extLst>
              <a:ext uri="{FF2B5EF4-FFF2-40B4-BE49-F238E27FC236}">
                <a16:creationId xmlns:a16="http://schemas.microsoft.com/office/drawing/2014/main" id="{22FAF250-C243-4518-9635-635B7DDAC9FD}"/>
              </a:ext>
            </a:extLst>
          </p:cNvPr>
          <p:cNvGrpSpPr/>
          <p:nvPr/>
        </p:nvGrpSpPr>
        <p:grpSpPr>
          <a:xfrm>
            <a:off x="9947393" y="4687757"/>
            <a:ext cx="1704966" cy="964756"/>
            <a:chOff x="2332121" y="4661692"/>
            <a:chExt cx="1774027" cy="1003834"/>
          </a:xfrm>
        </p:grpSpPr>
        <p:sp>
          <p:nvSpPr>
            <p:cNvPr id="55" name="Freeform 144">
              <a:extLst>
                <a:ext uri="{FF2B5EF4-FFF2-40B4-BE49-F238E27FC236}">
                  <a16:creationId xmlns:a16="http://schemas.microsoft.com/office/drawing/2014/main" id="{05111695-FA27-496E-9BA2-3FE76A751C32}"/>
                </a:ext>
              </a:extLst>
            </p:cNvPr>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E762C8D-08AD-46D2-B0DB-A644F6A38281}"/>
                </a:ext>
              </a:extLst>
            </p:cNvPr>
            <p:cNvSpPr txBox="1"/>
            <p:nvPr/>
          </p:nvSpPr>
          <p:spPr>
            <a:xfrm>
              <a:off x="2332121" y="5379331"/>
              <a:ext cx="1774027" cy="286195"/>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Secure + compliant </a:t>
              </a:r>
            </a:p>
          </p:txBody>
        </p:sp>
      </p:grpSp>
      <p:grpSp>
        <p:nvGrpSpPr>
          <p:cNvPr id="57" name="Group 56">
            <a:extLst>
              <a:ext uri="{FF2B5EF4-FFF2-40B4-BE49-F238E27FC236}">
                <a16:creationId xmlns:a16="http://schemas.microsoft.com/office/drawing/2014/main" id="{C85CE7EA-DBD3-4485-94E5-5C0A37D95983}"/>
              </a:ext>
            </a:extLst>
          </p:cNvPr>
          <p:cNvGrpSpPr/>
          <p:nvPr/>
        </p:nvGrpSpPr>
        <p:grpSpPr>
          <a:xfrm>
            <a:off x="8330727" y="2778537"/>
            <a:ext cx="1425362" cy="1256582"/>
            <a:chOff x="514792" y="2669912"/>
            <a:chExt cx="1483098" cy="1307481"/>
          </a:xfrm>
        </p:grpSpPr>
        <p:sp>
          <p:nvSpPr>
            <p:cNvPr id="58" name="Freeform 90">
              <a:extLst>
                <a:ext uri="{FF2B5EF4-FFF2-40B4-BE49-F238E27FC236}">
                  <a16:creationId xmlns:a16="http://schemas.microsoft.com/office/drawing/2014/main" id="{A4CA7453-D563-4ACF-B2E0-AB115343EADA}"/>
                </a:ext>
              </a:extLst>
            </p:cNvPr>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861236E6-8091-434B-B109-8EAB48268C77}"/>
                </a:ext>
              </a:extLst>
            </p:cNvPr>
            <p:cNvSpPr txBox="1"/>
            <p:nvPr/>
          </p:nvSpPr>
          <p:spPr>
            <a:xfrm>
              <a:off x="514792" y="3497262"/>
              <a:ext cx="148309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Global data</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center footprint </a:t>
              </a:r>
            </a:p>
          </p:txBody>
        </p:sp>
      </p:grpSp>
      <p:grpSp>
        <p:nvGrpSpPr>
          <p:cNvPr id="82" name="Group 81">
            <a:extLst>
              <a:ext uri="{FF2B5EF4-FFF2-40B4-BE49-F238E27FC236}">
                <a16:creationId xmlns:a16="http://schemas.microsoft.com/office/drawing/2014/main" id="{2C70F198-5EDA-4E0C-B7AB-323C484A59DF}"/>
              </a:ext>
            </a:extLst>
          </p:cNvPr>
          <p:cNvGrpSpPr/>
          <p:nvPr/>
        </p:nvGrpSpPr>
        <p:grpSpPr>
          <a:xfrm>
            <a:off x="689120" y="4710947"/>
            <a:ext cx="1018644" cy="1123679"/>
            <a:chOff x="8682945" y="4690267"/>
            <a:chExt cx="1059906" cy="1169195"/>
          </a:xfrm>
        </p:grpSpPr>
        <p:sp>
          <p:nvSpPr>
            <p:cNvPr id="83" name="Freeform 150">
              <a:extLst>
                <a:ext uri="{FF2B5EF4-FFF2-40B4-BE49-F238E27FC236}">
                  <a16:creationId xmlns:a16="http://schemas.microsoft.com/office/drawing/2014/main" id="{09C7C887-4101-4F45-BC52-5D0234464951}"/>
                </a:ext>
              </a:extLst>
            </p:cNvPr>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00A394DD-D08D-4893-BF82-F9C0DFB3BD75}"/>
                </a:ext>
              </a:extLst>
            </p:cNvPr>
            <p:cNvSpPr txBox="1"/>
            <p:nvPr/>
          </p:nvSpPr>
          <p:spPr>
            <a:xfrm>
              <a:off x="8682945" y="5379331"/>
              <a:ext cx="1059906"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Testing in</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production</a:t>
              </a:r>
            </a:p>
          </p:txBody>
        </p:sp>
      </p:grpSp>
      <p:grpSp>
        <p:nvGrpSpPr>
          <p:cNvPr id="6" name="Group 5">
            <a:extLst>
              <a:ext uri="{FF2B5EF4-FFF2-40B4-BE49-F238E27FC236}">
                <a16:creationId xmlns:a16="http://schemas.microsoft.com/office/drawing/2014/main" id="{4411BC74-024B-4AFC-9BF7-6450F15A80CC}"/>
              </a:ext>
            </a:extLst>
          </p:cNvPr>
          <p:cNvGrpSpPr/>
          <p:nvPr/>
        </p:nvGrpSpPr>
        <p:grpSpPr>
          <a:xfrm>
            <a:off x="6204290" y="2789842"/>
            <a:ext cx="1704966" cy="1245276"/>
            <a:chOff x="6328698" y="2832588"/>
            <a:chExt cx="1739154" cy="1270246"/>
          </a:xfrm>
        </p:grpSpPr>
        <p:sp>
          <p:nvSpPr>
            <p:cNvPr id="122" name="TextBox 121"/>
            <p:cNvSpPr txBox="1"/>
            <p:nvPr/>
          </p:nvSpPr>
          <p:spPr>
            <a:xfrm>
              <a:off x="6328698" y="3624518"/>
              <a:ext cx="1739154" cy="478316"/>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High availability</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auto-patching </a:t>
              </a:r>
            </a:p>
          </p:txBody>
        </p:sp>
        <p:grpSp>
          <p:nvGrpSpPr>
            <p:cNvPr id="99" name="Group 538">
              <a:extLst>
                <a:ext uri="{FF2B5EF4-FFF2-40B4-BE49-F238E27FC236}">
                  <a16:creationId xmlns:a16="http://schemas.microsoft.com/office/drawing/2014/main" id="{620AAE37-7503-4A20-89C8-09E5B739A4E7}"/>
                </a:ext>
              </a:extLst>
            </p:cNvPr>
            <p:cNvGrpSpPr>
              <a:grpSpLocks noChangeAspect="1"/>
            </p:cNvGrpSpPr>
            <p:nvPr/>
          </p:nvGrpSpPr>
          <p:grpSpPr bwMode="auto">
            <a:xfrm>
              <a:off x="6905017" y="2832588"/>
              <a:ext cx="586516" cy="642047"/>
              <a:chOff x="6703" y="2838"/>
              <a:chExt cx="169" cy="185"/>
            </a:xfrm>
          </p:grpSpPr>
          <p:sp>
            <p:nvSpPr>
              <p:cNvPr id="100" name="Line 539">
                <a:extLst>
                  <a:ext uri="{FF2B5EF4-FFF2-40B4-BE49-F238E27FC236}">
                    <a16:creationId xmlns:a16="http://schemas.microsoft.com/office/drawing/2014/main" id="{668FDCCF-2B93-4E23-A2CE-878E7511A20C}"/>
                  </a:ext>
                </a:extLst>
              </p:cNvPr>
              <p:cNvSpPr>
                <a:spLocks noChangeShapeType="1"/>
              </p:cNvSpPr>
              <p:nvPr/>
            </p:nvSpPr>
            <p:spPr bwMode="auto">
              <a:xfrm>
                <a:off x="6803"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Line 540">
                <a:extLst>
                  <a:ext uri="{FF2B5EF4-FFF2-40B4-BE49-F238E27FC236}">
                    <a16:creationId xmlns:a16="http://schemas.microsoft.com/office/drawing/2014/main" id="{6FF360E8-CA42-4718-933E-980A26AE930E}"/>
                  </a:ext>
                </a:extLst>
              </p:cNvPr>
              <p:cNvSpPr>
                <a:spLocks noChangeShapeType="1"/>
              </p:cNvSpPr>
              <p:nvPr/>
            </p:nvSpPr>
            <p:spPr bwMode="auto">
              <a:xfrm>
                <a:off x="6768"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Line 541">
                <a:extLst>
                  <a:ext uri="{FF2B5EF4-FFF2-40B4-BE49-F238E27FC236}">
                    <a16:creationId xmlns:a16="http://schemas.microsoft.com/office/drawing/2014/main" id="{84526AC8-102C-4F13-9F23-9D41C7450B6A}"/>
                  </a:ext>
                </a:extLst>
              </p:cNvPr>
              <p:cNvSpPr>
                <a:spLocks noChangeShapeType="1"/>
              </p:cNvSpPr>
              <p:nvPr/>
            </p:nvSpPr>
            <p:spPr bwMode="auto">
              <a:xfrm flipH="1">
                <a:off x="6768" y="2967"/>
                <a:ext cx="4" cy="10"/>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Line 542">
                <a:extLst>
                  <a:ext uri="{FF2B5EF4-FFF2-40B4-BE49-F238E27FC236}">
                    <a16:creationId xmlns:a16="http://schemas.microsoft.com/office/drawing/2014/main" id="{CE5F39FB-1BBB-4A5B-8DC8-58C7586C2B56}"/>
                  </a:ext>
                </a:extLst>
              </p:cNvPr>
              <p:cNvSpPr>
                <a:spLocks noChangeShapeType="1"/>
              </p:cNvSpPr>
              <p:nvPr/>
            </p:nvSpPr>
            <p:spPr bwMode="auto">
              <a:xfrm flipH="1">
                <a:off x="6803" y="2884"/>
                <a:ext cx="4" cy="12"/>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543">
                <a:extLst>
                  <a:ext uri="{FF2B5EF4-FFF2-40B4-BE49-F238E27FC236}">
                    <a16:creationId xmlns:a16="http://schemas.microsoft.com/office/drawing/2014/main" id="{1F66682D-8BE5-4C2E-94A7-4F5386D7BF18}"/>
                  </a:ext>
                </a:extLst>
              </p:cNvPr>
              <p:cNvSpPr>
                <a:spLocks noChangeShapeType="1"/>
              </p:cNvSpPr>
              <p:nvPr/>
            </p:nvSpPr>
            <p:spPr bwMode="auto">
              <a:xfrm>
                <a:off x="6824"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544">
                <a:extLst>
                  <a:ext uri="{FF2B5EF4-FFF2-40B4-BE49-F238E27FC236}">
                    <a16:creationId xmlns:a16="http://schemas.microsoft.com/office/drawing/2014/main" id="{B42D067B-BF61-4AFA-B282-940AC51B73E2}"/>
                  </a:ext>
                </a:extLst>
              </p:cNvPr>
              <p:cNvSpPr>
                <a:spLocks noChangeShapeType="1"/>
              </p:cNvSpPr>
              <p:nvPr/>
            </p:nvSpPr>
            <p:spPr bwMode="auto">
              <a:xfrm>
                <a:off x="6741"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545">
                <a:extLst>
                  <a:ext uri="{FF2B5EF4-FFF2-40B4-BE49-F238E27FC236}">
                    <a16:creationId xmlns:a16="http://schemas.microsoft.com/office/drawing/2014/main" id="{74B18CF1-E700-407E-A678-57C808046F44}"/>
                  </a:ext>
                </a:extLst>
              </p:cNvPr>
              <p:cNvSpPr>
                <a:spLocks noChangeShapeType="1"/>
              </p:cNvSpPr>
              <p:nvPr/>
            </p:nvSpPr>
            <p:spPr bwMode="auto">
              <a:xfrm flipV="1">
                <a:off x="6824" y="2911"/>
                <a:ext cx="10" cy="6"/>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546">
                <a:extLst>
                  <a:ext uri="{FF2B5EF4-FFF2-40B4-BE49-F238E27FC236}">
                    <a16:creationId xmlns:a16="http://schemas.microsoft.com/office/drawing/2014/main" id="{DA6FB63C-6852-44AE-8FEE-7213D322C581}"/>
                  </a:ext>
                </a:extLst>
              </p:cNvPr>
              <p:cNvSpPr>
                <a:spLocks noChangeShapeType="1"/>
              </p:cNvSpPr>
              <p:nvPr/>
            </p:nvSpPr>
            <p:spPr bwMode="auto">
              <a:xfrm flipV="1">
                <a:off x="6741" y="2946"/>
                <a:ext cx="10" cy="4"/>
              </a:xfrm>
              <a:prstGeom prst="lin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Oval 547">
                <a:extLst>
                  <a:ext uri="{FF2B5EF4-FFF2-40B4-BE49-F238E27FC236}">
                    <a16:creationId xmlns:a16="http://schemas.microsoft.com/office/drawing/2014/main" id="{44B55811-B457-4BAE-95C5-734BC5F11CB0}"/>
                  </a:ext>
                </a:extLst>
              </p:cNvPr>
              <p:cNvSpPr>
                <a:spLocks noChangeArrowheads="1"/>
              </p:cNvSpPr>
              <p:nvPr/>
            </p:nvSpPr>
            <p:spPr bwMode="auto">
              <a:xfrm>
                <a:off x="6753" y="2896"/>
                <a:ext cx="69" cy="71"/>
              </a:xfrm>
              <a:prstGeom prst="ellipse">
                <a:avLst/>
              </a:pr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548">
                <a:extLst>
                  <a:ext uri="{FF2B5EF4-FFF2-40B4-BE49-F238E27FC236}">
                    <a16:creationId xmlns:a16="http://schemas.microsoft.com/office/drawing/2014/main" id="{6728D074-6AFD-4D2F-874A-953715599E42}"/>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549">
                <a:extLst>
                  <a:ext uri="{FF2B5EF4-FFF2-40B4-BE49-F238E27FC236}">
                    <a16:creationId xmlns:a16="http://schemas.microsoft.com/office/drawing/2014/main" id="{C04A86A2-FF41-4090-A225-8E6F7DE4528A}"/>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550">
                <a:extLst>
                  <a:ext uri="{FF2B5EF4-FFF2-40B4-BE49-F238E27FC236}">
                    <a16:creationId xmlns:a16="http://schemas.microsoft.com/office/drawing/2014/main" id="{137E781E-527F-4A26-AA7D-958986E321C5}"/>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551">
                <a:extLst>
                  <a:ext uri="{FF2B5EF4-FFF2-40B4-BE49-F238E27FC236}">
                    <a16:creationId xmlns:a16="http://schemas.microsoft.com/office/drawing/2014/main" id="{B15285D0-408A-4779-9CA6-DD9BC8E5325A}"/>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no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96" name="Picture 5" descr="image005">
            <a:extLst>
              <a:ext uri="{FF2B5EF4-FFF2-40B4-BE49-F238E27FC236}">
                <a16:creationId xmlns:a16="http://schemas.microsoft.com/office/drawing/2014/main" id="{BC1554CC-FD44-4DEC-A11C-4C20ABA47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48" y="195842"/>
            <a:ext cx="1235699" cy="9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93A9FB70-AE8B-4CC7-9D1A-9323752E2DA4}"/>
              </a:ext>
            </a:extLst>
          </p:cNvPr>
          <p:cNvGrpSpPr/>
          <p:nvPr/>
        </p:nvGrpSpPr>
        <p:grpSpPr>
          <a:xfrm>
            <a:off x="4575114" y="4694569"/>
            <a:ext cx="1253947" cy="1140056"/>
            <a:chOff x="4594284" y="4788209"/>
            <a:chExt cx="1279091" cy="1162916"/>
          </a:xfrm>
        </p:grpSpPr>
        <p:sp>
          <p:nvSpPr>
            <p:cNvPr id="125" name="TextBox 124"/>
            <p:cNvSpPr txBox="1"/>
            <p:nvPr/>
          </p:nvSpPr>
          <p:spPr>
            <a:xfrm>
              <a:off x="4594284" y="5472809"/>
              <a:ext cx="1279091" cy="478316"/>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Monitoring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diagnosis</a:t>
              </a:r>
            </a:p>
          </p:txBody>
        </p:sp>
        <p:grpSp>
          <p:nvGrpSpPr>
            <p:cNvPr id="78" name="Group 77">
              <a:extLst>
                <a:ext uri="{FF2B5EF4-FFF2-40B4-BE49-F238E27FC236}">
                  <a16:creationId xmlns:a16="http://schemas.microsoft.com/office/drawing/2014/main" id="{CEE4907A-13C6-4C70-8782-A74D4F50AB6E}"/>
                </a:ext>
              </a:extLst>
            </p:cNvPr>
            <p:cNvGrpSpPr>
              <a:grpSpLocks noChangeAspect="1"/>
            </p:cNvGrpSpPr>
            <p:nvPr/>
          </p:nvGrpSpPr>
          <p:grpSpPr>
            <a:xfrm>
              <a:off x="4920081" y="4788209"/>
              <a:ext cx="627497" cy="570804"/>
              <a:chOff x="4048125" y="3987800"/>
              <a:chExt cx="773113" cy="703263"/>
            </a:xfrm>
            <a:solidFill>
              <a:srgbClr val="FFFFFF"/>
            </a:solidFill>
          </p:grpSpPr>
          <p:sp>
            <p:nvSpPr>
              <p:cNvPr id="79" name="Freeform 20">
                <a:extLst>
                  <a:ext uri="{FF2B5EF4-FFF2-40B4-BE49-F238E27FC236}">
                    <a16:creationId xmlns:a16="http://schemas.microsoft.com/office/drawing/2014/main" id="{A58179A4-796B-4A26-9719-7FE5A856CEDA}"/>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21">
                <a:extLst>
                  <a:ext uri="{FF2B5EF4-FFF2-40B4-BE49-F238E27FC236}">
                    <a16:creationId xmlns:a16="http://schemas.microsoft.com/office/drawing/2014/main" id="{E364A434-E103-4047-9A46-12BE9094D59E}"/>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2">
                <a:extLst>
                  <a:ext uri="{FF2B5EF4-FFF2-40B4-BE49-F238E27FC236}">
                    <a16:creationId xmlns:a16="http://schemas.microsoft.com/office/drawing/2014/main" id="{D14DCB3E-153F-4CC4-981D-8637E1E8A6BE}"/>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23">
                <a:extLst>
                  <a:ext uri="{FF2B5EF4-FFF2-40B4-BE49-F238E27FC236}">
                    <a16:creationId xmlns:a16="http://schemas.microsoft.com/office/drawing/2014/main" id="{139A3AAF-C2CF-4550-9407-43AED9C1FDC2}"/>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9853DE75-83FF-4EEB-8B68-F1D1430ED07E}"/>
              </a:ext>
            </a:extLst>
          </p:cNvPr>
          <p:cNvGrpSpPr/>
          <p:nvPr/>
        </p:nvGrpSpPr>
        <p:grpSpPr>
          <a:xfrm>
            <a:off x="2359517" y="2876061"/>
            <a:ext cx="1106228" cy="1159057"/>
            <a:chOff x="2406830" y="2933236"/>
            <a:chExt cx="1128410" cy="1182298"/>
          </a:xfrm>
        </p:grpSpPr>
        <p:sp>
          <p:nvSpPr>
            <p:cNvPr id="91" name="TextBox 90">
              <a:extLst>
                <a:ext uri="{FF2B5EF4-FFF2-40B4-BE49-F238E27FC236}">
                  <a16:creationId xmlns:a16="http://schemas.microsoft.com/office/drawing/2014/main" id="{7A8105D1-675D-4D8A-901A-81CB5CFEE871}"/>
                </a:ext>
              </a:extLst>
            </p:cNvPr>
            <p:cNvSpPr txBox="1"/>
            <p:nvPr/>
          </p:nvSpPr>
          <p:spPr>
            <a:xfrm>
              <a:off x="2406830" y="3644913"/>
              <a:ext cx="1128410" cy="47062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CI/CD build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and deploy </a:t>
              </a:r>
            </a:p>
          </p:txBody>
        </p:sp>
        <p:grpSp>
          <p:nvGrpSpPr>
            <p:cNvPr id="152" name="Group 4">
              <a:extLst>
                <a:ext uri="{FF2B5EF4-FFF2-40B4-BE49-F238E27FC236}">
                  <a16:creationId xmlns:a16="http://schemas.microsoft.com/office/drawing/2014/main" id="{BAA2D638-DDC1-47C1-9BC8-80E8D9ABDFCA}"/>
                </a:ext>
              </a:extLst>
            </p:cNvPr>
            <p:cNvGrpSpPr>
              <a:grpSpLocks noChangeAspect="1"/>
            </p:cNvGrpSpPr>
            <p:nvPr/>
          </p:nvGrpSpPr>
          <p:grpSpPr bwMode="auto">
            <a:xfrm>
              <a:off x="2567644" y="2933236"/>
              <a:ext cx="806782" cy="673030"/>
              <a:chOff x="5006" y="441"/>
              <a:chExt cx="567" cy="473"/>
            </a:xfrm>
          </p:grpSpPr>
          <p:sp>
            <p:nvSpPr>
              <p:cNvPr id="153" name="Freeform 5">
                <a:extLst>
                  <a:ext uri="{FF2B5EF4-FFF2-40B4-BE49-F238E27FC236}">
                    <a16:creationId xmlns:a16="http://schemas.microsoft.com/office/drawing/2014/main" id="{F3BCE6F9-671A-4977-8504-FAF923B3FB16}"/>
                  </a:ext>
                </a:extLst>
              </p:cNvPr>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6">
                <a:extLst>
                  <a:ext uri="{FF2B5EF4-FFF2-40B4-BE49-F238E27FC236}">
                    <a16:creationId xmlns:a16="http://schemas.microsoft.com/office/drawing/2014/main" id="{A7136424-7FF5-4F0D-B9EA-1ED5565D6739}"/>
                  </a:ext>
                </a:extLst>
              </p:cNvPr>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7">
                <a:extLst>
                  <a:ext uri="{FF2B5EF4-FFF2-40B4-BE49-F238E27FC236}">
                    <a16:creationId xmlns:a16="http://schemas.microsoft.com/office/drawing/2014/main" id="{E5B48CFB-92DA-4E5A-86C3-8229B614157B}"/>
                  </a:ext>
                </a:extLst>
              </p:cNvPr>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8" name="TextBox 87">
            <a:extLst>
              <a:ext uri="{FF2B5EF4-FFF2-40B4-BE49-F238E27FC236}">
                <a16:creationId xmlns:a16="http://schemas.microsoft.com/office/drawing/2014/main" id="{E59A6D72-7A8F-42CC-8F92-0E0ECC5D9518}"/>
              </a:ext>
            </a:extLst>
          </p:cNvPr>
          <p:cNvSpPr txBox="1"/>
          <p:nvPr/>
        </p:nvSpPr>
        <p:spPr>
          <a:xfrm>
            <a:off x="631280" y="3573749"/>
            <a:ext cx="1158087" cy="461370"/>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Deployment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ease</a:t>
            </a:r>
          </a:p>
        </p:txBody>
      </p:sp>
      <p:sp>
        <p:nvSpPr>
          <p:cNvPr id="81" name="TextBox 80">
            <a:extLst>
              <a:ext uri="{FF2B5EF4-FFF2-40B4-BE49-F238E27FC236}">
                <a16:creationId xmlns:a16="http://schemas.microsoft.com/office/drawing/2014/main" id="{1F843400-CEA7-48C6-8DAC-89D32938AEF3}"/>
              </a:ext>
            </a:extLst>
          </p:cNvPr>
          <p:cNvSpPr txBox="1"/>
          <p:nvPr/>
        </p:nvSpPr>
        <p:spPr>
          <a:xfrm>
            <a:off x="10121049" y="3573749"/>
            <a:ext cx="1357667" cy="461370"/>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Private registry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support</a:t>
            </a:r>
          </a:p>
        </p:txBody>
      </p:sp>
      <p:grpSp>
        <p:nvGrpSpPr>
          <p:cNvPr id="12" name="Group 11">
            <a:extLst>
              <a:ext uri="{FF2B5EF4-FFF2-40B4-BE49-F238E27FC236}">
                <a16:creationId xmlns:a16="http://schemas.microsoft.com/office/drawing/2014/main" id="{C16D8CD5-44BA-4111-BA48-8047D448FDC6}"/>
              </a:ext>
            </a:extLst>
          </p:cNvPr>
          <p:cNvGrpSpPr/>
          <p:nvPr/>
        </p:nvGrpSpPr>
        <p:grpSpPr>
          <a:xfrm>
            <a:off x="2050674" y="4687758"/>
            <a:ext cx="1717538" cy="1146868"/>
            <a:chOff x="2091794" y="4781260"/>
            <a:chExt cx="1751978" cy="1169865"/>
          </a:xfrm>
        </p:grpSpPr>
        <p:sp>
          <p:nvSpPr>
            <p:cNvPr id="94" name="TextBox 93">
              <a:extLst>
                <a:ext uri="{FF2B5EF4-FFF2-40B4-BE49-F238E27FC236}">
                  <a16:creationId xmlns:a16="http://schemas.microsoft.com/office/drawing/2014/main" id="{0F105FE2-5B00-460A-97BE-4BB43778CA35}"/>
                </a:ext>
              </a:extLst>
            </p:cNvPr>
            <p:cNvSpPr txBox="1"/>
            <p:nvPr/>
          </p:nvSpPr>
          <p:spPr>
            <a:xfrm>
              <a:off x="2091794" y="5480504"/>
              <a:ext cx="1751978" cy="47062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Staged deployment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slots</a:t>
              </a:r>
            </a:p>
          </p:txBody>
        </p:sp>
        <p:grpSp>
          <p:nvGrpSpPr>
            <p:cNvPr id="163" name="Group 162">
              <a:extLst>
                <a:ext uri="{FF2B5EF4-FFF2-40B4-BE49-F238E27FC236}">
                  <a16:creationId xmlns:a16="http://schemas.microsoft.com/office/drawing/2014/main" id="{1167B323-6AFF-4874-A660-796FBA349C52}"/>
                </a:ext>
              </a:extLst>
            </p:cNvPr>
            <p:cNvGrpSpPr>
              <a:grpSpLocks noChangeAspect="1"/>
            </p:cNvGrpSpPr>
            <p:nvPr/>
          </p:nvGrpSpPr>
          <p:grpSpPr>
            <a:xfrm>
              <a:off x="2726020" y="4781260"/>
              <a:ext cx="483527" cy="582712"/>
              <a:chOff x="5480050" y="2681288"/>
              <a:chExt cx="1238250" cy="1492251"/>
            </a:xfrm>
            <a:solidFill>
              <a:schemeClr val="bg1"/>
            </a:solidFill>
          </p:grpSpPr>
          <p:sp>
            <p:nvSpPr>
              <p:cNvPr id="164" name="Freeform 35">
                <a:extLst>
                  <a:ext uri="{FF2B5EF4-FFF2-40B4-BE49-F238E27FC236}">
                    <a16:creationId xmlns:a16="http://schemas.microsoft.com/office/drawing/2014/main" id="{F678147F-4792-40C3-844F-5148997130BD}"/>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82F7E28D-715F-461D-93FF-9D14BBD15542}"/>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Rectangle 165">
                <a:extLst>
                  <a:ext uri="{FF2B5EF4-FFF2-40B4-BE49-F238E27FC236}">
                    <a16:creationId xmlns:a16="http://schemas.microsoft.com/office/drawing/2014/main" id="{F5A568D0-D441-487B-8F5B-02D305CE89DC}"/>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Rectangle 166">
                <a:extLst>
                  <a:ext uri="{FF2B5EF4-FFF2-40B4-BE49-F238E27FC236}">
                    <a16:creationId xmlns:a16="http://schemas.microsoft.com/office/drawing/2014/main" id="{FB3523BB-E3BE-42B2-97B3-8C9B9E631E5C}"/>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Rectangle 167">
                <a:extLst>
                  <a:ext uri="{FF2B5EF4-FFF2-40B4-BE49-F238E27FC236}">
                    <a16:creationId xmlns:a16="http://schemas.microsoft.com/office/drawing/2014/main" id="{1417524B-EAB2-463D-B969-58407FAA0D5D}"/>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EF837FD5-166E-492A-AF55-46F4E77904F8}"/>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4E7CE29B-19D9-4713-A7B0-EE396B3BCA23}"/>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0C729984-5455-47AF-8A21-159AE1AF7527}"/>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E0337AC5-0AED-4136-A40B-B4C8E13D0657}"/>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57B9861-F02E-459B-A6C5-D71E1B41AE4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D9439AEA-FE15-4535-8C50-5C44C81FDEE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FB860600-6B8C-4AFC-A05F-9DDEC939A303}"/>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Rectangle 175">
                <a:extLst>
                  <a:ext uri="{FF2B5EF4-FFF2-40B4-BE49-F238E27FC236}">
                    <a16:creationId xmlns:a16="http://schemas.microsoft.com/office/drawing/2014/main" id="{30DFA166-296A-4F63-A5FC-E2DD61B24188}"/>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695680B5-E02F-40E8-B4B0-6F79C0657105}"/>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Rectangle 31">
                <a:extLst>
                  <a:ext uri="{FF2B5EF4-FFF2-40B4-BE49-F238E27FC236}">
                    <a16:creationId xmlns:a16="http://schemas.microsoft.com/office/drawing/2014/main" id="{78FF81B3-31BA-4795-A3E3-9911F1F36222}"/>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Rectangle 32">
                <a:extLst>
                  <a:ext uri="{FF2B5EF4-FFF2-40B4-BE49-F238E27FC236}">
                    <a16:creationId xmlns:a16="http://schemas.microsoft.com/office/drawing/2014/main" id="{133CA987-4D5E-47BC-82B0-2D9494F09D7F}"/>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Rectangle 33">
                <a:extLst>
                  <a:ext uri="{FF2B5EF4-FFF2-40B4-BE49-F238E27FC236}">
                    <a16:creationId xmlns:a16="http://schemas.microsoft.com/office/drawing/2014/main" id="{B038EF9D-F413-4B18-B33C-EE7F2E52E6C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Rectangle 34">
                <a:extLst>
                  <a:ext uri="{FF2B5EF4-FFF2-40B4-BE49-F238E27FC236}">
                    <a16:creationId xmlns:a16="http://schemas.microsoft.com/office/drawing/2014/main" id="{F046B257-C986-4F59-8743-9F07973C8AD3}"/>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Freeform 35">
                <a:extLst>
                  <a:ext uri="{FF2B5EF4-FFF2-40B4-BE49-F238E27FC236}">
                    <a16:creationId xmlns:a16="http://schemas.microsoft.com/office/drawing/2014/main" id="{A167B207-8F1B-432A-9357-EBF5ED78071E}"/>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Freeform 36">
                <a:extLst>
                  <a:ext uri="{FF2B5EF4-FFF2-40B4-BE49-F238E27FC236}">
                    <a16:creationId xmlns:a16="http://schemas.microsoft.com/office/drawing/2014/main" id="{42DAA8C1-63F3-4D6F-8708-4B8BB9B76444}"/>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8" name="Picture 7">
            <a:extLst>
              <a:ext uri="{FF2B5EF4-FFF2-40B4-BE49-F238E27FC236}">
                <a16:creationId xmlns:a16="http://schemas.microsoft.com/office/drawing/2014/main" id="{026AB6B7-3744-4029-82FF-688EFC9A3CFF}"/>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01905" y="2980645"/>
            <a:ext cx="537243" cy="537243"/>
          </a:xfrm>
          <a:prstGeom prst="rect">
            <a:avLst/>
          </a:prstGeom>
        </p:spPr>
      </p:pic>
      <p:grpSp>
        <p:nvGrpSpPr>
          <p:cNvPr id="87" name="Group 86">
            <a:extLst>
              <a:ext uri="{FF2B5EF4-FFF2-40B4-BE49-F238E27FC236}">
                <a16:creationId xmlns:a16="http://schemas.microsoft.com/office/drawing/2014/main" id="{3AEFCBB2-31B5-4070-ADD5-A5B2CB5CD120}"/>
              </a:ext>
            </a:extLst>
          </p:cNvPr>
          <p:cNvGrpSpPr>
            <a:grpSpLocks noChangeAspect="1"/>
          </p:cNvGrpSpPr>
          <p:nvPr/>
        </p:nvGrpSpPr>
        <p:grpSpPr>
          <a:xfrm>
            <a:off x="10627362" y="2814948"/>
            <a:ext cx="413196" cy="582676"/>
            <a:chOff x="6624638" y="3833813"/>
            <a:chExt cx="468312" cy="660400"/>
          </a:xfrm>
          <a:solidFill>
            <a:schemeClr val="bg1"/>
          </a:solidFill>
        </p:grpSpPr>
        <p:sp>
          <p:nvSpPr>
            <p:cNvPr id="89" name="Freeform 100">
              <a:extLst>
                <a:ext uri="{FF2B5EF4-FFF2-40B4-BE49-F238E27FC236}">
                  <a16:creationId xmlns:a16="http://schemas.microsoft.com/office/drawing/2014/main" id="{BA622F0B-A214-436C-8268-C73473F904EE}"/>
                </a:ext>
              </a:extLst>
            </p:cNvPr>
            <p:cNvSpPr>
              <a:spLocks/>
            </p:cNvSpPr>
            <p:nvPr/>
          </p:nvSpPr>
          <p:spPr bwMode="auto">
            <a:xfrm>
              <a:off x="6678613" y="3833813"/>
              <a:ext cx="358775" cy="254000"/>
            </a:xfrm>
            <a:custGeom>
              <a:avLst/>
              <a:gdLst>
                <a:gd name="T0" fmla="*/ 0 w 196"/>
                <a:gd name="T1" fmla="*/ 138 h 139"/>
                <a:gd name="T2" fmla="*/ 29 w 196"/>
                <a:gd name="T3" fmla="*/ 138 h 139"/>
                <a:gd name="T4" fmla="*/ 29 w 196"/>
                <a:gd name="T5" fmla="*/ 97 h 139"/>
                <a:gd name="T6" fmla="*/ 98 w 196"/>
                <a:gd name="T7" fmla="*/ 28 h 139"/>
                <a:gd name="T8" fmla="*/ 168 w 196"/>
                <a:gd name="T9" fmla="*/ 97 h 139"/>
                <a:gd name="T10" fmla="*/ 168 w 196"/>
                <a:gd name="T11" fmla="*/ 139 h 139"/>
                <a:gd name="T12" fmla="*/ 196 w 196"/>
                <a:gd name="T13" fmla="*/ 139 h 139"/>
                <a:gd name="T14" fmla="*/ 196 w 196"/>
                <a:gd name="T15" fmla="*/ 97 h 139"/>
                <a:gd name="T16" fmla="*/ 98 w 196"/>
                <a:gd name="T17" fmla="*/ 0 h 139"/>
                <a:gd name="T18" fmla="*/ 0 w 196"/>
                <a:gd name="T19" fmla="*/ 97 h 139"/>
                <a:gd name="T20" fmla="*/ 0 w 196"/>
                <a:gd name="T21" fmla="*/ 13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39">
                  <a:moveTo>
                    <a:pt x="0" y="138"/>
                  </a:moveTo>
                  <a:cubicBezTo>
                    <a:pt x="29" y="138"/>
                    <a:pt x="29" y="138"/>
                    <a:pt x="29" y="138"/>
                  </a:cubicBezTo>
                  <a:cubicBezTo>
                    <a:pt x="29" y="97"/>
                    <a:pt x="29" y="97"/>
                    <a:pt x="29" y="97"/>
                  </a:cubicBezTo>
                  <a:cubicBezTo>
                    <a:pt x="29" y="59"/>
                    <a:pt x="60" y="28"/>
                    <a:pt x="98" y="28"/>
                  </a:cubicBezTo>
                  <a:cubicBezTo>
                    <a:pt x="136" y="28"/>
                    <a:pt x="168" y="59"/>
                    <a:pt x="168" y="97"/>
                  </a:cubicBezTo>
                  <a:cubicBezTo>
                    <a:pt x="168" y="139"/>
                    <a:pt x="168" y="139"/>
                    <a:pt x="168" y="139"/>
                  </a:cubicBezTo>
                  <a:cubicBezTo>
                    <a:pt x="196" y="139"/>
                    <a:pt x="196" y="139"/>
                    <a:pt x="196" y="139"/>
                  </a:cubicBezTo>
                  <a:cubicBezTo>
                    <a:pt x="196" y="97"/>
                    <a:pt x="196" y="97"/>
                    <a:pt x="196" y="97"/>
                  </a:cubicBezTo>
                  <a:cubicBezTo>
                    <a:pt x="196" y="44"/>
                    <a:pt x="152" y="0"/>
                    <a:pt x="98" y="0"/>
                  </a:cubicBezTo>
                  <a:cubicBezTo>
                    <a:pt x="44" y="0"/>
                    <a:pt x="0" y="44"/>
                    <a:pt x="0" y="97"/>
                  </a:cubicBez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Freeform 101">
              <a:extLst>
                <a:ext uri="{FF2B5EF4-FFF2-40B4-BE49-F238E27FC236}">
                  <a16:creationId xmlns:a16="http://schemas.microsoft.com/office/drawing/2014/main" id="{B161435F-0700-4D28-AAB1-46776B5B904A}"/>
                </a:ext>
              </a:extLst>
            </p:cNvPr>
            <p:cNvSpPr>
              <a:spLocks noEditPoints="1"/>
            </p:cNvSpPr>
            <p:nvPr/>
          </p:nvSpPr>
          <p:spPr bwMode="auto">
            <a:xfrm>
              <a:off x="6624638" y="4119563"/>
              <a:ext cx="468312" cy="374650"/>
            </a:xfrm>
            <a:custGeom>
              <a:avLst/>
              <a:gdLst>
                <a:gd name="T0" fmla="*/ 235 w 255"/>
                <a:gd name="T1" fmla="*/ 0 h 204"/>
                <a:gd name="T2" fmla="*/ 20 w 255"/>
                <a:gd name="T3" fmla="*/ 0 h 204"/>
                <a:gd name="T4" fmla="*/ 0 w 255"/>
                <a:gd name="T5" fmla="*/ 20 h 204"/>
                <a:gd name="T6" fmla="*/ 0 w 255"/>
                <a:gd name="T7" fmla="*/ 184 h 204"/>
                <a:gd name="T8" fmla="*/ 20 w 255"/>
                <a:gd name="T9" fmla="*/ 204 h 204"/>
                <a:gd name="T10" fmla="*/ 235 w 255"/>
                <a:gd name="T11" fmla="*/ 204 h 204"/>
                <a:gd name="T12" fmla="*/ 255 w 255"/>
                <a:gd name="T13" fmla="*/ 184 h 204"/>
                <a:gd name="T14" fmla="*/ 255 w 255"/>
                <a:gd name="T15" fmla="*/ 20 h 204"/>
                <a:gd name="T16" fmla="*/ 235 w 255"/>
                <a:gd name="T17" fmla="*/ 0 h 204"/>
                <a:gd name="T18" fmla="*/ 242 w 255"/>
                <a:gd name="T19" fmla="*/ 184 h 204"/>
                <a:gd name="T20" fmla="*/ 234 w 255"/>
                <a:gd name="T21" fmla="*/ 192 h 204"/>
                <a:gd name="T22" fmla="*/ 226 w 255"/>
                <a:gd name="T23" fmla="*/ 192 h 204"/>
                <a:gd name="T24" fmla="*/ 212 w 255"/>
                <a:gd name="T25" fmla="*/ 184 h 204"/>
                <a:gd name="T26" fmla="*/ 201 w 255"/>
                <a:gd name="T27" fmla="*/ 181 h 204"/>
                <a:gd name="T28" fmla="*/ 53 w 255"/>
                <a:gd name="T29" fmla="*/ 181 h 204"/>
                <a:gd name="T30" fmla="*/ 42 w 255"/>
                <a:gd name="T31" fmla="*/ 184 h 204"/>
                <a:gd name="T32" fmla="*/ 28 w 255"/>
                <a:gd name="T33" fmla="*/ 192 h 204"/>
                <a:gd name="T34" fmla="*/ 20 w 255"/>
                <a:gd name="T35" fmla="*/ 192 h 204"/>
                <a:gd name="T36" fmla="*/ 12 w 255"/>
                <a:gd name="T37" fmla="*/ 184 h 204"/>
                <a:gd name="T38" fmla="*/ 12 w 255"/>
                <a:gd name="T39" fmla="*/ 183 h 204"/>
                <a:gd name="T40" fmla="*/ 35 w 255"/>
                <a:gd name="T41" fmla="*/ 170 h 204"/>
                <a:gd name="T42" fmla="*/ 53 w 255"/>
                <a:gd name="T43" fmla="*/ 166 h 204"/>
                <a:gd name="T44" fmla="*/ 201 w 255"/>
                <a:gd name="T45" fmla="*/ 166 h 204"/>
                <a:gd name="T46" fmla="*/ 220 w 255"/>
                <a:gd name="T47" fmla="*/ 170 h 204"/>
                <a:gd name="T48" fmla="*/ 242 w 255"/>
                <a:gd name="T49" fmla="*/ 183 h 204"/>
                <a:gd name="T50" fmla="*/ 242 w 255"/>
                <a:gd name="T51" fmla="*/ 184 h 204"/>
                <a:gd name="T52" fmla="*/ 107 w 255"/>
                <a:gd name="T53" fmla="*/ 89 h 204"/>
                <a:gd name="T54" fmla="*/ 127 w 255"/>
                <a:gd name="T55" fmla="*/ 69 h 204"/>
                <a:gd name="T56" fmla="*/ 147 w 255"/>
                <a:gd name="T57" fmla="*/ 89 h 204"/>
                <a:gd name="T58" fmla="*/ 136 w 255"/>
                <a:gd name="T59" fmla="*/ 107 h 204"/>
                <a:gd name="T60" fmla="*/ 136 w 255"/>
                <a:gd name="T61" fmla="*/ 135 h 204"/>
                <a:gd name="T62" fmla="*/ 118 w 255"/>
                <a:gd name="T63" fmla="*/ 135 h 204"/>
                <a:gd name="T64" fmla="*/ 118 w 255"/>
                <a:gd name="T65" fmla="*/ 107 h 204"/>
                <a:gd name="T66" fmla="*/ 107 w 255"/>
                <a:gd name="T67" fmla="*/ 89 h 204"/>
                <a:gd name="T68" fmla="*/ 242 w 255"/>
                <a:gd name="T69" fmla="*/ 21 h 204"/>
                <a:gd name="T70" fmla="*/ 220 w 255"/>
                <a:gd name="T71" fmla="*/ 34 h 204"/>
                <a:gd name="T72" fmla="*/ 201 w 255"/>
                <a:gd name="T73" fmla="*/ 39 h 204"/>
                <a:gd name="T74" fmla="*/ 201 w 255"/>
                <a:gd name="T75" fmla="*/ 39 h 204"/>
                <a:gd name="T76" fmla="*/ 53 w 255"/>
                <a:gd name="T77" fmla="*/ 39 h 204"/>
                <a:gd name="T78" fmla="*/ 35 w 255"/>
                <a:gd name="T79" fmla="*/ 34 h 204"/>
                <a:gd name="T80" fmla="*/ 12 w 255"/>
                <a:gd name="T81" fmla="*/ 21 h 204"/>
                <a:gd name="T82" fmla="*/ 12 w 255"/>
                <a:gd name="T83" fmla="*/ 21 h 204"/>
                <a:gd name="T84" fmla="*/ 20 w 255"/>
                <a:gd name="T85" fmla="*/ 13 h 204"/>
                <a:gd name="T86" fmla="*/ 28 w 255"/>
                <a:gd name="T87" fmla="*/ 13 h 204"/>
                <a:gd name="T88" fmla="*/ 42 w 255"/>
                <a:gd name="T89" fmla="*/ 20 h 204"/>
                <a:gd name="T90" fmla="*/ 53 w 255"/>
                <a:gd name="T91" fmla="*/ 23 h 204"/>
                <a:gd name="T92" fmla="*/ 201 w 255"/>
                <a:gd name="T93" fmla="*/ 23 h 204"/>
                <a:gd name="T94" fmla="*/ 212 w 255"/>
                <a:gd name="T95" fmla="*/ 20 h 204"/>
                <a:gd name="T96" fmla="*/ 226 w 255"/>
                <a:gd name="T97" fmla="*/ 13 h 204"/>
                <a:gd name="T98" fmla="*/ 234 w 255"/>
                <a:gd name="T99" fmla="*/ 13 h 204"/>
                <a:gd name="T100" fmla="*/ 242 w 255"/>
                <a:gd name="T101" fmla="*/ 2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204">
                  <a:moveTo>
                    <a:pt x="235" y="0"/>
                  </a:moveTo>
                  <a:cubicBezTo>
                    <a:pt x="20" y="0"/>
                    <a:pt x="20" y="0"/>
                    <a:pt x="20" y="0"/>
                  </a:cubicBezTo>
                  <a:cubicBezTo>
                    <a:pt x="9" y="0"/>
                    <a:pt x="0" y="9"/>
                    <a:pt x="0" y="20"/>
                  </a:cubicBezTo>
                  <a:cubicBezTo>
                    <a:pt x="0" y="184"/>
                    <a:pt x="0" y="184"/>
                    <a:pt x="0" y="184"/>
                  </a:cubicBezTo>
                  <a:cubicBezTo>
                    <a:pt x="0" y="195"/>
                    <a:pt x="9" y="204"/>
                    <a:pt x="20" y="204"/>
                  </a:cubicBezTo>
                  <a:cubicBezTo>
                    <a:pt x="235" y="204"/>
                    <a:pt x="235" y="204"/>
                    <a:pt x="235" y="204"/>
                  </a:cubicBezTo>
                  <a:cubicBezTo>
                    <a:pt x="246" y="204"/>
                    <a:pt x="255" y="195"/>
                    <a:pt x="255" y="184"/>
                  </a:cubicBezTo>
                  <a:cubicBezTo>
                    <a:pt x="255" y="20"/>
                    <a:pt x="255" y="20"/>
                    <a:pt x="255" y="20"/>
                  </a:cubicBezTo>
                  <a:cubicBezTo>
                    <a:pt x="255" y="9"/>
                    <a:pt x="246" y="0"/>
                    <a:pt x="235" y="0"/>
                  </a:cubicBezTo>
                  <a:close/>
                  <a:moveTo>
                    <a:pt x="242" y="184"/>
                  </a:moveTo>
                  <a:cubicBezTo>
                    <a:pt x="242" y="188"/>
                    <a:pt x="239" y="192"/>
                    <a:pt x="234" y="192"/>
                  </a:cubicBezTo>
                  <a:cubicBezTo>
                    <a:pt x="226" y="192"/>
                    <a:pt x="226" y="192"/>
                    <a:pt x="226" y="192"/>
                  </a:cubicBezTo>
                  <a:cubicBezTo>
                    <a:pt x="212" y="184"/>
                    <a:pt x="212" y="184"/>
                    <a:pt x="212" y="184"/>
                  </a:cubicBezTo>
                  <a:cubicBezTo>
                    <a:pt x="210" y="182"/>
                    <a:pt x="204" y="181"/>
                    <a:pt x="201" y="181"/>
                  </a:cubicBezTo>
                  <a:cubicBezTo>
                    <a:pt x="53" y="181"/>
                    <a:pt x="53" y="181"/>
                    <a:pt x="53" y="181"/>
                  </a:cubicBezTo>
                  <a:cubicBezTo>
                    <a:pt x="50" y="181"/>
                    <a:pt x="44" y="182"/>
                    <a:pt x="42" y="184"/>
                  </a:cubicBezTo>
                  <a:cubicBezTo>
                    <a:pt x="28" y="192"/>
                    <a:pt x="28" y="192"/>
                    <a:pt x="28" y="192"/>
                  </a:cubicBezTo>
                  <a:cubicBezTo>
                    <a:pt x="20" y="192"/>
                    <a:pt x="20" y="192"/>
                    <a:pt x="20" y="192"/>
                  </a:cubicBezTo>
                  <a:cubicBezTo>
                    <a:pt x="15" y="192"/>
                    <a:pt x="12" y="188"/>
                    <a:pt x="12" y="184"/>
                  </a:cubicBezTo>
                  <a:cubicBezTo>
                    <a:pt x="12" y="183"/>
                    <a:pt x="12" y="183"/>
                    <a:pt x="12" y="183"/>
                  </a:cubicBezTo>
                  <a:cubicBezTo>
                    <a:pt x="35" y="170"/>
                    <a:pt x="35" y="170"/>
                    <a:pt x="35" y="170"/>
                  </a:cubicBezTo>
                  <a:cubicBezTo>
                    <a:pt x="40" y="168"/>
                    <a:pt x="47" y="166"/>
                    <a:pt x="53" y="166"/>
                  </a:cubicBezTo>
                  <a:cubicBezTo>
                    <a:pt x="201" y="166"/>
                    <a:pt x="201" y="166"/>
                    <a:pt x="201" y="166"/>
                  </a:cubicBezTo>
                  <a:cubicBezTo>
                    <a:pt x="207" y="166"/>
                    <a:pt x="214" y="167"/>
                    <a:pt x="220" y="170"/>
                  </a:cubicBezTo>
                  <a:cubicBezTo>
                    <a:pt x="242" y="183"/>
                    <a:pt x="242" y="183"/>
                    <a:pt x="242" y="183"/>
                  </a:cubicBezTo>
                  <a:lnTo>
                    <a:pt x="242" y="184"/>
                  </a:lnTo>
                  <a:close/>
                  <a:moveTo>
                    <a:pt x="107" y="89"/>
                  </a:moveTo>
                  <a:cubicBezTo>
                    <a:pt x="107" y="78"/>
                    <a:pt x="116" y="69"/>
                    <a:pt x="127" y="69"/>
                  </a:cubicBezTo>
                  <a:cubicBezTo>
                    <a:pt x="138" y="69"/>
                    <a:pt x="147" y="78"/>
                    <a:pt x="147" y="89"/>
                  </a:cubicBezTo>
                  <a:cubicBezTo>
                    <a:pt x="147" y="97"/>
                    <a:pt x="143" y="104"/>
                    <a:pt x="136" y="107"/>
                  </a:cubicBezTo>
                  <a:cubicBezTo>
                    <a:pt x="136" y="135"/>
                    <a:pt x="136" y="135"/>
                    <a:pt x="136" y="135"/>
                  </a:cubicBezTo>
                  <a:cubicBezTo>
                    <a:pt x="118" y="135"/>
                    <a:pt x="118" y="135"/>
                    <a:pt x="118" y="135"/>
                  </a:cubicBezTo>
                  <a:cubicBezTo>
                    <a:pt x="118" y="107"/>
                    <a:pt x="118" y="107"/>
                    <a:pt x="118" y="107"/>
                  </a:cubicBezTo>
                  <a:cubicBezTo>
                    <a:pt x="111" y="104"/>
                    <a:pt x="107" y="97"/>
                    <a:pt x="107" y="89"/>
                  </a:cubicBezTo>
                  <a:close/>
                  <a:moveTo>
                    <a:pt x="242" y="21"/>
                  </a:moveTo>
                  <a:cubicBezTo>
                    <a:pt x="220" y="34"/>
                    <a:pt x="220" y="34"/>
                    <a:pt x="220" y="34"/>
                  </a:cubicBezTo>
                  <a:cubicBezTo>
                    <a:pt x="214" y="37"/>
                    <a:pt x="207" y="38"/>
                    <a:pt x="201" y="39"/>
                  </a:cubicBezTo>
                  <a:cubicBezTo>
                    <a:pt x="201" y="39"/>
                    <a:pt x="201" y="39"/>
                    <a:pt x="201" y="39"/>
                  </a:cubicBezTo>
                  <a:cubicBezTo>
                    <a:pt x="53" y="39"/>
                    <a:pt x="53" y="39"/>
                    <a:pt x="53" y="39"/>
                  </a:cubicBezTo>
                  <a:cubicBezTo>
                    <a:pt x="47" y="38"/>
                    <a:pt x="40" y="37"/>
                    <a:pt x="35" y="34"/>
                  </a:cubicBezTo>
                  <a:cubicBezTo>
                    <a:pt x="12" y="21"/>
                    <a:pt x="12" y="21"/>
                    <a:pt x="12" y="21"/>
                  </a:cubicBezTo>
                  <a:cubicBezTo>
                    <a:pt x="12" y="21"/>
                    <a:pt x="12" y="21"/>
                    <a:pt x="12" y="21"/>
                  </a:cubicBezTo>
                  <a:cubicBezTo>
                    <a:pt x="12" y="16"/>
                    <a:pt x="15" y="13"/>
                    <a:pt x="20" y="13"/>
                  </a:cubicBezTo>
                  <a:cubicBezTo>
                    <a:pt x="28" y="13"/>
                    <a:pt x="28" y="13"/>
                    <a:pt x="28" y="13"/>
                  </a:cubicBezTo>
                  <a:cubicBezTo>
                    <a:pt x="42" y="20"/>
                    <a:pt x="42" y="20"/>
                    <a:pt x="42" y="20"/>
                  </a:cubicBezTo>
                  <a:cubicBezTo>
                    <a:pt x="44" y="22"/>
                    <a:pt x="50" y="23"/>
                    <a:pt x="53" y="23"/>
                  </a:cubicBezTo>
                  <a:cubicBezTo>
                    <a:pt x="201" y="23"/>
                    <a:pt x="201" y="23"/>
                    <a:pt x="201" y="23"/>
                  </a:cubicBezTo>
                  <a:cubicBezTo>
                    <a:pt x="204" y="23"/>
                    <a:pt x="210" y="22"/>
                    <a:pt x="212" y="20"/>
                  </a:cubicBezTo>
                  <a:cubicBezTo>
                    <a:pt x="226" y="13"/>
                    <a:pt x="226" y="13"/>
                    <a:pt x="226" y="13"/>
                  </a:cubicBezTo>
                  <a:cubicBezTo>
                    <a:pt x="234" y="13"/>
                    <a:pt x="234" y="13"/>
                    <a:pt x="234" y="13"/>
                  </a:cubicBezTo>
                  <a:cubicBezTo>
                    <a:pt x="239" y="13"/>
                    <a:pt x="242" y="16"/>
                    <a:pt x="24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390089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35" presetClass="path" presetSubtype="0" decel="100000" fill="hold" nodeType="withEffect">
                                  <p:stCondLst>
                                    <p:cond delay="400"/>
                                  </p:stCondLst>
                                  <p:childTnLst>
                                    <p:animMotion origin="layout" path="M 4.92724E-7 -1.42987E-6 L 4.92724E-7 0.0261 " pathEditMode="relative" rAng="0" ptsTypes="AA">
                                      <p:cBhvr>
                                        <p:cTn id="9" dur="500" spd="-100000" fill="hold"/>
                                        <p:tgtEl>
                                          <p:spTgt spid="82"/>
                                        </p:tgtEl>
                                        <p:attrNameLst>
                                          <p:attrName>ppt_x</p:attrName>
                                          <p:attrName>ppt_y</p:attrName>
                                        </p:attrNameLst>
                                      </p:cBhvr>
                                      <p:rCtr x="0" y="1294"/>
                                    </p:animMotion>
                                  </p:childTnLst>
                                </p:cTn>
                              </p:par>
                              <p:par>
                                <p:cTn id="10" presetID="10" presetClass="entr" presetSubtype="0" fill="hold" nodeType="withEffect">
                                  <p:stCondLst>
                                    <p:cond delay="6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35" presetClass="path" presetSubtype="0" decel="100000" fill="hold" nodeType="withEffect">
                                  <p:stCondLst>
                                    <p:cond delay="600"/>
                                  </p:stCondLst>
                                  <p:childTnLst>
                                    <p:animMotion origin="layout" path="M -1.99132E-6 1.25738E-6 L -1.99132E-6 0.0261 " pathEditMode="relative" rAng="0" ptsTypes="AA">
                                      <p:cBhvr>
                                        <p:cTn id="14" dur="500" spd="-100000" fill="hold"/>
                                        <p:tgtEl>
                                          <p:spTgt spid="33"/>
                                        </p:tgtEl>
                                        <p:attrNameLst>
                                          <p:attrName>ppt_x</p:attrName>
                                          <p:attrName>ppt_y</p:attrName>
                                        </p:attrNameLst>
                                      </p:cBhvr>
                                      <p:rCtr x="0" y="1294"/>
                                    </p:animMotion>
                                  </p:childTnLst>
                                </p:cTn>
                              </p:par>
                              <p:par>
                                <p:cTn id="15" presetID="10" presetClass="entr" presetSubtype="0" fill="hold" nodeType="withEffect">
                                  <p:stCondLst>
                                    <p:cond delay="7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5" presetClass="path" presetSubtype="0" decel="100000" fill="hold" nodeType="withEffect">
                                  <p:stCondLst>
                                    <p:cond delay="700"/>
                                  </p:stCondLst>
                                  <p:childTnLst>
                                    <p:animMotion origin="layout" path="M 7.45468E-7 -3.40445E-6 L 7.45468E-7 0.0261 " pathEditMode="relative" rAng="0" ptsTypes="AA">
                                      <p:cBhvr>
                                        <p:cTn id="19" dur="500" spd="-100000" fill="hold"/>
                                        <p:tgtEl>
                                          <p:spTgt spid="6"/>
                                        </p:tgtEl>
                                        <p:attrNameLst>
                                          <p:attrName>ppt_x</p:attrName>
                                          <p:attrName>ppt_y</p:attrName>
                                        </p:attrNameLst>
                                      </p:cBhvr>
                                      <p:rCtr x="0" y="1294"/>
                                    </p:animMotion>
                                  </p:childTnLst>
                                </p:cTn>
                              </p:par>
                              <p:par>
                                <p:cTn id="20" presetID="10" presetClass="entr" presetSubtype="0" fill="hold" nodeType="withEffect">
                                  <p:stCondLst>
                                    <p:cond delay="9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35" presetClass="path" presetSubtype="0" decel="100000" fill="hold" nodeType="withEffect">
                                  <p:stCondLst>
                                    <p:cond delay="900"/>
                                  </p:stCondLst>
                                  <p:childTnLst>
                                    <p:animMotion origin="layout" path="M 7.45468E-7 -3.79029E-6 L 7.45468E-7 0.0261 " pathEditMode="relative" rAng="0" ptsTypes="AA">
                                      <p:cBhvr>
                                        <p:cTn id="24" dur="500" spd="-100000" fill="hold"/>
                                        <p:tgtEl>
                                          <p:spTgt spid="5"/>
                                        </p:tgtEl>
                                        <p:attrNameLst>
                                          <p:attrName>ppt_x</p:attrName>
                                          <p:attrName>ppt_y</p:attrName>
                                        </p:attrNameLst>
                                      </p:cBhvr>
                                      <p:rCtr x="0" y="1294"/>
                                    </p:animMotion>
                                  </p:childTnLst>
                                </p:cTn>
                              </p:par>
                              <p:par>
                                <p:cTn id="25" presetID="10" presetClass="entr" presetSubtype="0" fill="hold" nodeType="withEffect">
                                  <p:stCondLst>
                                    <p:cond delay="10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35" presetClass="path" presetSubtype="0" decel="100000" fill="hold" nodeType="withEffect">
                                  <p:stCondLst>
                                    <p:cond delay="1000"/>
                                  </p:stCondLst>
                                  <p:childTnLst>
                                    <p:animMotion origin="layout" path="M 3.34184E-6 4.44848E-6 L 3.34184E-6 0.0261 " pathEditMode="relative" rAng="0" ptsTypes="AA">
                                      <p:cBhvr>
                                        <p:cTn id="29" dur="500" spd="-100000" fill="hold"/>
                                        <p:tgtEl>
                                          <p:spTgt spid="57"/>
                                        </p:tgtEl>
                                        <p:attrNameLst>
                                          <p:attrName>ppt_x</p:attrName>
                                          <p:attrName>ppt_y</p:attrName>
                                        </p:attrNameLst>
                                      </p:cBhvr>
                                      <p:rCtr x="0" y="1294"/>
                                    </p:animMotion>
                                  </p:childTnLst>
                                </p:cTn>
                              </p:par>
                              <p:par>
                                <p:cTn id="30" presetID="10" presetClass="entr" presetSubtype="0" fill="hold" nodeType="withEffect">
                                  <p:stCondLst>
                                    <p:cond delay="12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35" presetClass="path" presetSubtype="0" decel="100000" fill="hold" nodeType="withEffect">
                                  <p:stCondLst>
                                    <p:cond delay="1200"/>
                                  </p:stCondLst>
                                  <p:childTnLst>
                                    <p:animMotion origin="layout" path="M 3.34184E-6 4.95234E-6 L 3.34184E-6 0.0261 " pathEditMode="relative" rAng="0" ptsTypes="AA">
                                      <p:cBhvr>
                                        <p:cTn id="34" dur="500" spd="-100000" fill="hold"/>
                                        <p:tgtEl>
                                          <p:spTgt spid="51"/>
                                        </p:tgtEl>
                                        <p:attrNameLst>
                                          <p:attrName>ppt_x</p:attrName>
                                          <p:attrName>ppt_y</p:attrName>
                                        </p:attrNameLst>
                                      </p:cBhvr>
                                      <p:rCtr x="0" y="1294"/>
                                    </p:animMotion>
                                  </p:childTnLst>
                                </p:cTn>
                              </p:par>
                              <p:par>
                                <p:cTn id="35" presetID="10" presetClass="entr" presetSubtype="0" fill="hold" nodeType="withEffect">
                                  <p:stCondLst>
                                    <p:cond delay="13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35" presetClass="path" presetSubtype="0" decel="100000" fill="hold" nodeType="withEffect">
                                  <p:stCondLst>
                                    <p:cond delay="1300"/>
                                  </p:stCondLst>
                                  <p:childTnLst>
                                    <p:animMotion origin="layout" path="M -4.40388E-6 -1.85656E-6 L -4.40388E-6 0.0261 " pathEditMode="relative" rAng="0" ptsTypes="AA">
                                      <p:cBhvr>
                                        <p:cTn id="39" dur="500" spd="-100000" fill="hold"/>
                                        <p:tgtEl>
                                          <p:spTgt spid="54"/>
                                        </p:tgtEl>
                                        <p:attrNameLst>
                                          <p:attrName>ppt_x</p:attrName>
                                          <p:attrName>ppt_y</p:attrName>
                                        </p:attrNameLst>
                                      </p:cBhvr>
                                      <p:rCtr x="0" y="1294"/>
                                    </p:animMotion>
                                  </p:childTnLst>
                                </p:cTn>
                              </p:par>
                              <p:par>
                                <p:cTn id="40" presetID="10" presetClass="entr" presetSubtype="0" fill="hold" nodeType="withEffect">
                                  <p:stCondLst>
                                    <p:cond delay="80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35" presetClass="path" presetSubtype="0" decel="100000" fill="hold" nodeType="withEffect">
                                  <p:stCondLst>
                                    <p:cond delay="800"/>
                                  </p:stCondLst>
                                  <p:childTnLst>
                                    <p:animMotion origin="layout" path="M -1.99132E-6 3.49523E-7 L -1.99132E-6 0.0261 " pathEditMode="relative" rAng="0" ptsTypes="AA">
                                      <p:cBhvr>
                                        <p:cTn id="44" dur="500" spd="-100000" fill="hold"/>
                                        <p:tgtEl>
                                          <p:spTgt spid="2"/>
                                        </p:tgtEl>
                                        <p:attrNameLst>
                                          <p:attrName>ppt_x</p:attrName>
                                          <p:attrName>ppt_y</p:attrName>
                                        </p:attrNameLst>
                                      </p:cBhvr>
                                      <p:rCtr x="0" y="1294"/>
                                    </p:animMotion>
                                  </p:childTnLst>
                                </p:cTn>
                              </p:par>
                              <p:par>
                                <p:cTn id="45" presetID="10" presetClass="entr" presetSubtype="0" fill="hold" nodeType="withEffect">
                                  <p:stCondLst>
                                    <p:cond delay="3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35" presetClass="path" presetSubtype="0" decel="100000" fill="hold" nodeType="withEffect">
                                  <p:stCondLst>
                                    <p:cond delay="300"/>
                                  </p:stCondLst>
                                  <p:childTnLst>
                                    <p:animMotion origin="layout" path="M -7.3781E-7 3.55878E-6 L -7.3781E-7 0.0261 " pathEditMode="relative" rAng="0" ptsTypes="AA">
                                      <p:cBhvr>
                                        <p:cTn id="49" dur="500" spd="-100000" fill="hold"/>
                                        <p:tgtEl>
                                          <p:spTgt spid="4"/>
                                        </p:tgtEl>
                                        <p:attrNameLst>
                                          <p:attrName>ppt_x</p:attrName>
                                          <p:attrName>ppt_y</p:attrName>
                                        </p:attrNameLst>
                                      </p:cBhvr>
                                      <p:rCtr x="0" y="1294"/>
                                    </p:animMotion>
                                  </p:childTnLst>
                                </p:cTn>
                              </p:par>
                              <p:par>
                                <p:cTn id="50" presetID="10" presetClass="entr" presetSubtype="0" fill="hold" nodeType="withEffect">
                                  <p:stCondLst>
                                    <p:cond delay="5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35" presetClass="path" presetSubtype="0" decel="100000" fill="hold" nodeType="withEffect">
                                  <p:stCondLst>
                                    <p:cond delay="500"/>
                                  </p:stCondLst>
                                  <p:childTnLst>
                                    <p:animMotion origin="layout" path="M 4.92724E-7 -1.42987E-6 L 4.92724E-7 0.0261 " pathEditMode="relative" rAng="0" ptsTypes="AA">
                                      <p:cBhvr>
                                        <p:cTn id="54" dur="500" spd="-100000" fill="hold"/>
                                        <p:tgtEl>
                                          <p:spTgt spid="12"/>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7E02-BCA9-4FDC-95D6-2424EE7771EF}"/>
              </a:ext>
            </a:extLst>
          </p:cNvPr>
          <p:cNvSpPr>
            <a:spLocks noGrp="1"/>
          </p:cNvSpPr>
          <p:nvPr>
            <p:ph type="title"/>
          </p:nvPr>
        </p:nvSpPr>
        <p:spPr>
          <a:xfrm>
            <a:off x="269241" y="289957"/>
            <a:ext cx="11655840" cy="899537"/>
          </a:xfrm>
        </p:spPr>
        <p:txBody>
          <a:bodyPr/>
          <a:lstStyle/>
          <a:p>
            <a:r>
              <a:rPr lang="en-US"/>
              <a:t>Sample architecture </a:t>
            </a:r>
            <a:endParaRPr lang="en-US" dirty="0"/>
          </a:p>
        </p:txBody>
      </p:sp>
      <p:sp>
        <p:nvSpPr>
          <p:cNvPr id="8" name="Rectangle 7">
            <a:extLst>
              <a:ext uri="{FF2B5EF4-FFF2-40B4-BE49-F238E27FC236}">
                <a16:creationId xmlns:a16="http://schemas.microsoft.com/office/drawing/2014/main" id="{FDE9087E-3BDD-43E3-9AD5-94A1E65DEE40}"/>
              </a:ext>
            </a:extLst>
          </p:cNvPr>
          <p:cNvSpPr/>
          <p:nvPr/>
        </p:nvSpPr>
        <p:spPr bwMode="auto">
          <a:xfrm>
            <a:off x="5361709" y="3121730"/>
            <a:ext cx="4739359" cy="24266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DAC95385-C6CB-431A-9D55-C715608772E2}"/>
              </a:ext>
            </a:extLst>
          </p:cNvPr>
          <p:cNvSpPr txBox="1"/>
          <p:nvPr/>
        </p:nvSpPr>
        <p:spPr>
          <a:xfrm>
            <a:off x="2090934" y="4086412"/>
            <a:ext cx="993381"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Developers</a:t>
            </a:r>
          </a:p>
        </p:txBody>
      </p:sp>
      <p:sp>
        <p:nvSpPr>
          <p:cNvPr id="10" name="TextBox 9">
            <a:extLst>
              <a:ext uri="{FF2B5EF4-FFF2-40B4-BE49-F238E27FC236}">
                <a16:creationId xmlns:a16="http://schemas.microsoft.com/office/drawing/2014/main" id="{20B32136-4808-45D2-8F4C-D0C207950481}"/>
              </a:ext>
            </a:extLst>
          </p:cNvPr>
          <p:cNvSpPr txBox="1"/>
          <p:nvPr/>
        </p:nvSpPr>
        <p:spPr>
          <a:xfrm>
            <a:off x="3941210" y="2193416"/>
            <a:ext cx="926307" cy="38017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Github</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repos</a:t>
            </a:r>
          </a:p>
        </p:txBody>
      </p:sp>
      <p:sp>
        <p:nvSpPr>
          <p:cNvPr id="11" name="TextBox 10">
            <a:extLst>
              <a:ext uri="{FF2B5EF4-FFF2-40B4-BE49-F238E27FC236}">
                <a16:creationId xmlns:a16="http://schemas.microsoft.com/office/drawing/2014/main" id="{91C139BC-A10C-4967-8A03-FECF9FAB60F8}"/>
              </a:ext>
            </a:extLst>
          </p:cNvPr>
          <p:cNvSpPr txBox="1"/>
          <p:nvPr/>
        </p:nvSpPr>
        <p:spPr>
          <a:xfrm>
            <a:off x="3941210" y="3465103"/>
            <a:ext cx="926307" cy="38017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Local Git repos</a:t>
            </a:r>
          </a:p>
        </p:txBody>
      </p:sp>
      <p:sp>
        <p:nvSpPr>
          <p:cNvPr id="12" name="TextBox 11">
            <a:extLst>
              <a:ext uri="{FF2B5EF4-FFF2-40B4-BE49-F238E27FC236}">
                <a16:creationId xmlns:a16="http://schemas.microsoft.com/office/drawing/2014/main" id="{FAE123E7-0FA9-462C-A782-D7C2BFE6C99B}"/>
              </a:ext>
            </a:extLst>
          </p:cNvPr>
          <p:cNvSpPr txBox="1"/>
          <p:nvPr/>
        </p:nvSpPr>
        <p:spPr>
          <a:xfrm>
            <a:off x="5405059" y="2193417"/>
            <a:ext cx="926307"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VSTS</a:t>
            </a:r>
          </a:p>
        </p:txBody>
      </p:sp>
      <p:sp>
        <p:nvSpPr>
          <p:cNvPr id="13" name="TextBox 12">
            <a:extLst>
              <a:ext uri="{FF2B5EF4-FFF2-40B4-BE49-F238E27FC236}">
                <a16:creationId xmlns:a16="http://schemas.microsoft.com/office/drawing/2014/main" id="{A5216B0E-5940-4BB2-9975-85340E2D9D78}"/>
              </a:ext>
            </a:extLst>
          </p:cNvPr>
          <p:cNvSpPr txBox="1"/>
          <p:nvPr/>
        </p:nvSpPr>
        <p:spPr>
          <a:xfrm>
            <a:off x="7265141" y="2193417"/>
            <a:ext cx="926307"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Docker hub</a:t>
            </a:r>
          </a:p>
        </p:txBody>
      </p:sp>
      <p:sp>
        <p:nvSpPr>
          <p:cNvPr id="14" name="TextBox 13">
            <a:extLst>
              <a:ext uri="{FF2B5EF4-FFF2-40B4-BE49-F238E27FC236}">
                <a16:creationId xmlns:a16="http://schemas.microsoft.com/office/drawing/2014/main" id="{88F3EA55-AF7A-42F2-8B5F-50E2EB4BBA08}"/>
              </a:ext>
            </a:extLst>
          </p:cNvPr>
          <p:cNvSpPr txBox="1"/>
          <p:nvPr/>
        </p:nvSpPr>
        <p:spPr>
          <a:xfrm>
            <a:off x="5745963" y="3956292"/>
            <a:ext cx="926307"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Redis</a:t>
            </a: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cache</a:t>
            </a:r>
          </a:p>
        </p:txBody>
      </p:sp>
      <p:sp>
        <p:nvSpPr>
          <p:cNvPr id="15" name="TextBox 14">
            <a:extLst>
              <a:ext uri="{FF2B5EF4-FFF2-40B4-BE49-F238E27FC236}">
                <a16:creationId xmlns:a16="http://schemas.microsoft.com/office/drawing/2014/main" id="{6F513D0D-4358-4443-BA4A-150AE3AB7F69}"/>
              </a:ext>
            </a:extLst>
          </p:cNvPr>
          <p:cNvSpPr txBox="1"/>
          <p:nvPr/>
        </p:nvSpPr>
        <p:spPr>
          <a:xfrm>
            <a:off x="7113869" y="4034504"/>
            <a:ext cx="1240054" cy="38017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Web App for Containers</a:t>
            </a:r>
          </a:p>
        </p:txBody>
      </p:sp>
      <p:sp>
        <p:nvSpPr>
          <p:cNvPr id="16" name="TextBox 15">
            <a:extLst>
              <a:ext uri="{FF2B5EF4-FFF2-40B4-BE49-F238E27FC236}">
                <a16:creationId xmlns:a16="http://schemas.microsoft.com/office/drawing/2014/main" id="{F2A562AB-737A-430D-A729-7CB504E25C69}"/>
              </a:ext>
            </a:extLst>
          </p:cNvPr>
          <p:cNvSpPr txBox="1"/>
          <p:nvPr/>
        </p:nvSpPr>
        <p:spPr>
          <a:xfrm>
            <a:off x="8641538" y="3956292"/>
            <a:ext cx="1240054" cy="380175"/>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Postgres database</a:t>
            </a:r>
          </a:p>
        </p:txBody>
      </p:sp>
      <p:sp>
        <p:nvSpPr>
          <p:cNvPr id="17" name="TextBox 16">
            <a:extLst>
              <a:ext uri="{FF2B5EF4-FFF2-40B4-BE49-F238E27FC236}">
                <a16:creationId xmlns:a16="http://schemas.microsoft.com/office/drawing/2014/main" id="{2D6BADBB-FFB2-4043-B2B6-ABF10D59AD9A}"/>
              </a:ext>
            </a:extLst>
          </p:cNvPr>
          <p:cNvSpPr txBox="1"/>
          <p:nvPr/>
        </p:nvSpPr>
        <p:spPr>
          <a:xfrm>
            <a:off x="7113869" y="5266439"/>
            <a:ext cx="1240054" cy="190087"/>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CDN</a:t>
            </a:r>
          </a:p>
        </p:txBody>
      </p:sp>
      <p:sp>
        <p:nvSpPr>
          <p:cNvPr id="18" name="TextBox 17">
            <a:extLst>
              <a:ext uri="{FF2B5EF4-FFF2-40B4-BE49-F238E27FC236}">
                <a16:creationId xmlns:a16="http://schemas.microsoft.com/office/drawing/2014/main" id="{853DC086-F535-4C82-977D-19B9383B8580}"/>
              </a:ext>
            </a:extLst>
          </p:cNvPr>
          <p:cNvSpPr txBox="1"/>
          <p:nvPr/>
        </p:nvSpPr>
        <p:spPr>
          <a:xfrm>
            <a:off x="3784336" y="5521631"/>
            <a:ext cx="1240054" cy="570263"/>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Monitoring log aggregation </a:t>
            </a:r>
            <a:b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(external)</a:t>
            </a:r>
          </a:p>
        </p:txBody>
      </p:sp>
      <p:sp>
        <p:nvSpPr>
          <p:cNvPr id="19" name="Freeform 20">
            <a:extLst>
              <a:ext uri="{FF2B5EF4-FFF2-40B4-BE49-F238E27FC236}">
                <a16:creationId xmlns:a16="http://schemas.microsoft.com/office/drawing/2014/main" id="{49BA42DE-CADD-4C30-83FC-10580AC91D21}"/>
              </a:ext>
            </a:extLst>
          </p:cNvPr>
          <p:cNvSpPr>
            <a:spLocks noChangeAspect="1" noEditPoints="1"/>
          </p:cNvSpPr>
          <p:nvPr/>
        </p:nvSpPr>
        <p:spPr bwMode="black">
          <a:xfrm>
            <a:off x="2296286" y="2965547"/>
            <a:ext cx="582676" cy="37485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l" defTabSz="7261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0" normalizeH="0" baseline="0" noProof="0">
              <a:ln>
                <a:noFill/>
              </a:ln>
              <a:solidFill>
                <a:srgbClr val="292929">
                  <a:lumMod val="50000"/>
                </a:srgbClr>
              </a:solidFill>
              <a:effectLst/>
              <a:uLnTx/>
              <a:uFillTx/>
              <a:latin typeface="Segoe Light" pitchFamily="34" charset="0"/>
              <a:ea typeface="+mn-ea"/>
              <a:cs typeface="+mn-cs"/>
            </a:endParaRPr>
          </a:p>
        </p:txBody>
      </p:sp>
      <p:sp>
        <p:nvSpPr>
          <p:cNvPr id="21" name="Freeform 20">
            <a:extLst>
              <a:ext uri="{FF2B5EF4-FFF2-40B4-BE49-F238E27FC236}">
                <a16:creationId xmlns:a16="http://schemas.microsoft.com/office/drawing/2014/main" id="{37703319-176C-4592-8764-BEDB2871D01B}"/>
              </a:ext>
            </a:extLst>
          </p:cNvPr>
          <p:cNvSpPr>
            <a:spLocks noChangeAspect="1" noEditPoints="1"/>
          </p:cNvSpPr>
          <p:nvPr/>
        </p:nvSpPr>
        <p:spPr bwMode="black">
          <a:xfrm>
            <a:off x="2296286" y="3672783"/>
            <a:ext cx="582676" cy="37485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marL="0" marR="0" lvl="0" indent="0" algn="l" defTabSz="7261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0" normalizeH="0" baseline="0" noProof="0">
              <a:ln>
                <a:noFill/>
              </a:ln>
              <a:solidFill>
                <a:srgbClr val="292929">
                  <a:lumMod val="50000"/>
                </a:srgbClr>
              </a:solidFill>
              <a:effectLst/>
              <a:uLnTx/>
              <a:uFillTx/>
              <a:latin typeface="Segoe Light" pitchFamily="34" charset="0"/>
              <a:ea typeface="+mn-ea"/>
              <a:cs typeface="+mn-cs"/>
            </a:endParaRPr>
          </a:p>
        </p:txBody>
      </p:sp>
      <p:sp>
        <p:nvSpPr>
          <p:cNvPr id="23" name="Freeform 19">
            <a:extLst>
              <a:ext uri="{FF2B5EF4-FFF2-40B4-BE49-F238E27FC236}">
                <a16:creationId xmlns:a16="http://schemas.microsoft.com/office/drawing/2014/main" id="{00322257-98F1-4364-B9DE-26630C598923}"/>
              </a:ext>
            </a:extLst>
          </p:cNvPr>
          <p:cNvSpPr>
            <a:spLocks noChangeAspect="1" noEditPoints="1"/>
          </p:cNvSpPr>
          <p:nvPr/>
        </p:nvSpPr>
        <p:spPr bwMode="auto">
          <a:xfrm>
            <a:off x="4127826" y="4893030"/>
            <a:ext cx="553075" cy="582676"/>
          </a:xfrm>
          <a:custGeom>
            <a:avLst/>
            <a:gdLst>
              <a:gd name="T0" fmla="*/ 29 w 219"/>
              <a:gd name="T1" fmla="*/ 35 h 231"/>
              <a:gd name="T2" fmla="*/ 140 w 219"/>
              <a:gd name="T3" fmla="*/ 23 h 231"/>
              <a:gd name="T4" fmla="*/ 140 w 219"/>
              <a:gd name="T5" fmla="*/ 42 h 231"/>
              <a:gd name="T6" fmla="*/ 29 w 219"/>
              <a:gd name="T7" fmla="*/ 54 h 231"/>
              <a:gd name="T8" fmla="*/ 140 w 219"/>
              <a:gd name="T9" fmla="*/ 42 h 231"/>
              <a:gd name="T10" fmla="*/ 171 w 219"/>
              <a:gd name="T11" fmla="*/ 29 h 231"/>
              <a:gd name="T12" fmla="*/ 159 w 219"/>
              <a:gd name="T13" fmla="*/ 29 h 231"/>
              <a:gd name="T14" fmla="*/ 184 w 219"/>
              <a:gd name="T15" fmla="*/ 36 h 231"/>
              <a:gd name="T16" fmla="*/ 184 w 219"/>
              <a:gd name="T17" fmla="*/ 23 h 231"/>
              <a:gd name="T18" fmla="*/ 184 w 219"/>
              <a:gd name="T19" fmla="*/ 36 h 231"/>
              <a:gd name="T20" fmla="*/ 219 w 219"/>
              <a:gd name="T21" fmla="*/ 171 h 231"/>
              <a:gd name="T22" fmla="*/ 201 w 219"/>
              <a:gd name="T23" fmla="*/ 231 h 231"/>
              <a:gd name="T24" fmla="*/ 1 w 219"/>
              <a:gd name="T25" fmla="*/ 213 h 231"/>
              <a:gd name="T26" fmla="*/ 16 w 219"/>
              <a:gd name="T27" fmla="*/ 154 h 231"/>
              <a:gd name="T28" fmla="*/ 1 w 219"/>
              <a:gd name="T29" fmla="*/ 95 h 231"/>
              <a:gd name="T30" fmla="*/ 0 w 219"/>
              <a:gd name="T31" fmla="*/ 59 h 231"/>
              <a:gd name="T32" fmla="*/ 18 w 219"/>
              <a:gd name="T33" fmla="*/ 0 h 231"/>
              <a:gd name="T34" fmla="*/ 218 w 219"/>
              <a:gd name="T35" fmla="*/ 18 h 231"/>
              <a:gd name="T36" fmla="*/ 204 w 219"/>
              <a:gd name="T37" fmla="*/ 77 h 231"/>
              <a:gd name="T38" fmla="*/ 219 w 219"/>
              <a:gd name="T39" fmla="*/ 136 h 231"/>
              <a:gd name="T40" fmla="*/ 18 w 219"/>
              <a:gd name="T41" fmla="*/ 68 h 231"/>
              <a:gd name="T42" fmla="*/ 209 w 219"/>
              <a:gd name="T43" fmla="*/ 59 h 231"/>
              <a:gd name="T44" fmla="*/ 200 w 219"/>
              <a:gd name="T45" fmla="*/ 9 h 231"/>
              <a:gd name="T46" fmla="*/ 10 w 219"/>
              <a:gd name="T47" fmla="*/ 18 h 231"/>
              <a:gd name="T48" fmla="*/ 18 w 219"/>
              <a:gd name="T49" fmla="*/ 68 h 231"/>
              <a:gd name="T50" fmla="*/ 19 w 219"/>
              <a:gd name="T51" fmla="*/ 163 h 231"/>
              <a:gd name="T52" fmla="*/ 10 w 219"/>
              <a:gd name="T53" fmla="*/ 213 h 231"/>
              <a:gd name="T54" fmla="*/ 201 w 219"/>
              <a:gd name="T55" fmla="*/ 221 h 231"/>
              <a:gd name="T56" fmla="*/ 210 w 219"/>
              <a:gd name="T57" fmla="*/ 171 h 231"/>
              <a:gd name="T58" fmla="*/ 210 w 219"/>
              <a:gd name="T59" fmla="*/ 95 h 231"/>
              <a:gd name="T60" fmla="*/ 19 w 219"/>
              <a:gd name="T61" fmla="*/ 86 h 231"/>
              <a:gd name="T62" fmla="*/ 10 w 219"/>
              <a:gd name="T63" fmla="*/ 136 h 231"/>
              <a:gd name="T64" fmla="*/ 201 w 219"/>
              <a:gd name="T65" fmla="*/ 145 h 231"/>
              <a:gd name="T66" fmla="*/ 210 w 219"/>
              <a:gd name="T67" fmla="*/ 95 h 231"/>
              <a:gd name="T68" fmla="*/ 140 w 219"/>
              <a:gd name="T69" fmla="*/ 112 h 231"/>
              <a:gd name="T70" fmla="*/ 29 w 219"/>
              <a:gd name="T71" fmla="*/ 100 h 231"/>
              <a:gd name="T72" fmla="*/ 29 w 219"/>
              <a:gd name="T73" fmla="*/ 131 h 231"/>
              <a:gd name="T74" fmla="*/ 140 w 219"/>
              <a:gd name="T75" fmla="*/ 119 h 231"/>
              <a:gd name="T76" fmla="*/ 29 w 219"/>
              <a:gd name="T77" fmla="*/ 131 h 231"/>
              <a:gd name="T78" fmla="*/ 159 w 219"/>
              <a:gd name="T79" fmla="*/ 106 h 231"/>
              <a:gd name="T80" fmla="*/ 171 w 219"/>
              <a:gd name="T81" fmla="*/ 106 h 231"/>
              <a:gd name="T82" fmla="*/ 184 w 219"/>
              <a:gd name="T83" fmla="*/ 100 h 231"/>
              <a:gd name="T84" fmla="*/ 184 w 219"/>
              <a:gd name="T85" fmla="*/ 112 h 231"/>
              <a:gd name="T86" fmla="*/ 184 w 219"/>
              <a:gd name="T87" fmla="*/ 100 h 231"/>
              <a:gd name="T88" fmla="*/ 140 w 219"/>
              <a:gd name="T89" fmla="*/ 189 h 231"/>
              <a:gd name="T90" fmla="*/ 29 w 219"/>
              <a:gd name="T91" fmla="*/ 177 h 231"/>
              <a:gd name="T92" fmla="*/ 29 w 219"/>
              <a:gd name="T93" fmla="*/ 208 h 231"/>
              <a:gd name="T94" fmla="*/ 140 w 219"/>
              <a:gd name="T95" fmla="*/ 196 h 231"/>
              <a:gd name="T96" fmla="*/ 29 w 219"/>
              <a:gd name="T97" fmla="*/ 208 h 231"/>
              <a:gd name="T98" fmla="*/ 159 w 219"/>
              <a:gd name="T99" fmla="*/ 183 h 231"/>
              <a:gd name="T100" fmla="*/ 171 w 219"/>
              <a:gd name="T101" fmla="*/ 183 h 231"/>
              <a:gd name="T102" fmla="*/ 184 w 219"/>
              <a:gd name="T103" fmla="*/ 176 h 231"/>
              <a:gd name="T104" fmla="*/ 184 w 219"/>
              <a:gd name="T105" fmla="*/ 189 h 231"/>
              <a:gd name="T106" fmla="*/ 184 w 219"/>
              <a:gd name="T107" fmla="*/ 17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9" h="231">
                <a:moveTo>
                  <a:pt x="140" y="35"/>
                </a:moveTo>
                <a:cubicBezTo>
                  <a:pt x="29" y="35"/>
                  <a:pt x="29" y="35"/>
                  <a:pt x="29" y="35"/>
                </a:cubicBezTo>
                <a:cubicBezTo>
                  <a:pt x="29" y="23"/>
                  <a:pt x="29" y="23"/>
                  <a:pt x="29" y="23"/>
                </a:cubicBezTo>
                <a:cubicBezTo>
                  <a:pt x="140" y="23"/>
                  <a:pt x="140" y="23"/>
                  <a:pt x="140" y="23"/>
                </a:cubicBezTo>
                <a:lnTo>
                  <a:pt x="140" y="35"/>
                </a:lnTo>
                <a:close/>
                <a:moveTo>
                  <a:pt x="140" y="42"/>
                </a:moveTo>
                <a:cubicBezTo>
                  <a:pt x="29" y="42"/>
                  <a:pt x="29" y="42"/>
                  <a:pt x="29" y="42"/>
                </a:cubicBezTo>
                <a:cubicBezTo>
                  <a:pt x="29" y="54"/>
                  <a:pt x="29" y="54"/>
                  <a:pt x="29" y="54"/>
                </a:cubicBezTo>
                <a:cubicBezTo>
                  <a:pt x="140" y="54"/>
                  <a:pt x="140" y="54"/>
                  <a:pt x="140" y="54"/>
                </a:cubicBezTo>
                <a:lnTo>
                  <a:pt x="140" y="42"/>
                </a:lnTo>
                <a:close/>
                <a:moveTo>
                  <a:pt x="165" y="36"/>
                </a:moveTo>
                <a:cubicBezTo>
                  <a:pt x="168" y="36"/>
                  <a:pt x="171" y="33"/>
                  <a:pt x="171" y="29"/>
                </a:cubicBezTo>
                <a:cubicBezTo>
                  <a:pt x="171" y="26"/>
                  <a:pt x="168" y="23"/>
                  <a:pt x="165" y="23"/>
                </a:cubicBezTo>
                <a:cubicBezTo>
                  <a:pt x="161" y="23"/>
                  <a:pt x="159" y="26"/>
                  <a:pt x="159" y="29"/>
                </a:cubicBezTo>
                <a:cubicBezTo>
                  <a:pt x="159" y="33"/>
                  <a:pt x="161" y="36"/>
                  <a:pt x="165" y="36"/>
                </a:cubicBezTo>
                <a:close/>
                <a:moveTo>
                  <a:pt x="184" y="36"/>
                </a:moveTo>
                <a:cubicBezTo>
                  <a:pt x="187" y="36"/>
                  <a:pt x="190" y="33"/>
                  <a:pt x="190" y="29"/>
                </a:cubicBezTo>
                <a:cubicBezTo>
                  <a:pt x="190" y="26"/>
                  <a:pt x="187" y="23"/>
                  <a:pt x="184" y="23"/>
                </a:cubicBezTo>
                <a:cubicBezTo>
                  <a:pt x="180" y="23"/>
                  <a:pt x="177" y="26"/>
                  <a:pt x="177" y="29"/>
                </a:cubicBezTo>
                <a:cubicBezTo>
                  <a:pt x="177" y="33"/>
                  <a:pt x="180" y="36"/>
                  <a:pt x="184" y="36"/>
                </a:cubicBezTo>
                <a:close/>
                <a:moveTo>
                  <a:pt x="204" y="154"/>
                </a:moveTo>
                <a:cubicBezTo>
                  <a:pt x="212" y="155"/>
                  <a:pt x="219" y="162"/>
                  <a:pt x="219" y="171"/>
                </a:cubicBezTo>
                <a:cubicBezTo>
                  <a:pt x="219" y="213"/>
                  <a:pt x="219" y="213"/>
                  <a:pt x="219" y="213"/>
                </a:cubicBezTo>
                <a:cubicBezTo>
                  <a:pt x="219" y="223"/>
                  <a:pt x="211" y="231"/>
                  <a:pt x="201" y="231"/>
                </a:cubicBezTo>
                <a:cubicBezTo>
                  <a:pt x="19" y="231"/>
                  <a:pt x="19" y="231"/>
                  <a:pt x="19" y="231"/>
                </a:cubicBezTo>
                <a:cubicBezTo>
                  <a:pt x="9" y="231"/>
                  <a:pt x="1" y="223"/>
                  <a:pt x="1" y="213"/>
                </a:cubicBezTo>
                <a:cubicBezTo>
                  <a:pt x="1" y="171"/>
                  <a:pt x="1" y="171"/>
                  <a:pt x="1" y="171"/>
                </a:cubicBezTo>
                <a:cubicBezTo>
                  <a:pt x="1" y="162"/>
                  <a:pt x="7" y="155"/>
                  <a:pt x="16" y="154"/>
                </a:cubicBezTo>
                <a:cubicBezTo>
                  <a:pt x="7" y="152"/>
                  <a:pt x="1" y="145"/>
                  <a:pt x="1" y="136"/>
                </a:cubicBezTo>
                <a:cubicBezTo>
                  <a:pt x="1" y="95"/>
                  <a:pt x="1" y="95"/>
                  <a:pt x="1" y="95"/>
                </a:cubicBezTo>
                <a:cubicBezTo>
                  <a:pt x="1" y="86"/>
                  <a:pt x="7" y="79"/>
                  <a:pt x="16" y="77"/>
                </a:cubicBezTo>
                <a:cubicBezTo>
                  <a:pt x="7" y="76"/>
                  <a:pt x="0" y="68"/>
                  <a:pt x="0" y="59"/>
                </a:cubicBezTo>
                <a:cubicBezTo>
                  <a:pt x="0" y="18"/>
                  <a:pt x="0" y="18"/>
                  <a:pt x="0" y="18"/>
                </a:cubicBezTo>
                <a:cubicBezTo>
                  <a:pt x="0" y="8"/>
                  <a:pt x="8" y="0"/>
                  <a:pt x="18" y="0"/>
                </a:cubicBezTo>
                <a:cubicBezTo>
                  <a:pt x="200" y="0"/>
                  <a:pt x="200" y="0"/>
                  <a:pt x="200" y="0"/>
                </a:cubicBezTo>
                <a:cubicBezTo>
                  <a:pt x="210" y="0"/>
                  <a:pt x="218" y="8"/>
                  <a:pt x="218" y="18"/>
                </a:cubicBezTo>
                <a:cubicBezTo>
                  <a:pt x="218" y="59"/>
                  <a:pt x="218" y="59"/>
                  <a:pt x="218" y="59"/>
                </a:cubicBezTo>
                <a:cubicBezTo>
                  <a:pt x="218" y="68"/>
                  <a:pt x="212" y="76"/>
                  <a:pt x="204" y="77"/>
                </a:cubicBezTo>
                <a:cubicBezTo>
                  <a:pt x="212" y="78"/>
                  <a:pt x="219" y="86"/>
                  <a:pt x="219" y="95"/>
                </a:cubicBezTo>
                <a:cubicBezTo>
                  <a:pt x="219" y="136"/>
                  <a:pt x="219" y="136"/>
                  <a:pt x="219" y="136"/>
                </a:cubicBezTo>
                <a:cubicBezTo>
                  <a:pt x="219" y="145"/>
                  <a:pt x="212" y="152"/>
                  <a:pt x="204" y="154"/>
                </a:cubicBezTo>
                <a:close/>
                <a:moveTo>
                  <a:pt x="18" y="68"/>
                </a:moveTo>
                <a:cubicBezTo>
                  <a:pt x="200" y="68"/>
                  <a:pt x="200" y="68"/>
                  <a:pt x="200" y="68"/>
                </a:cubicBezTo>
                <a:cubicBezTo>
                  <a:pt x="205" y="68"/>
                  <a:pt x="209" y="64"/>
                  <a:pt x="209" y="59"/>
                </a:cubicBezTo>
                <a:cubicBezTo>
                  <a:pt x="209" y="18"/>
                  <a:pt x="209" y="18"/>
                  <a:pt x="209" y="18"/>
                </a:cubicBezTo>
                <a:cubicBezTo>
                  <a:pt x="209" y="13"/>
                  <a:pt x="205" y="9"/>
                  <a:pt x="200" y="9"/>
                </a:cubicBezTo>
                <a:cubicBezTo>
                  <a:pt x="18" y="9"/>
                  <a:pt x="18" y="9"/>
                  <a:pt x="18" y="9"/>
                </a:cubicBezTo>
                <a:cubicBezTo>
                  <a:pt x="14" y="9"/>
                  <a:pt x="10" y="13"/>
                  <a:pt x="10" y="18"/>
                </a:cubicBezTo>
                <a:cubicBezTo>
                  <a:pt x="10" y="59"/>
                  <a:pt x="10" y="59"/>
                  <a:pt x="10" y="59"/>
                </a:cubicBezTo>
                <a:cubicBezTo>
                  <a:pt x="10" y="64"/>
                  <a:pt x="14" y="68"/>
                  <a:pt x="18" y="68"/>
                </a:cubicBezTo>
                <a:close/>
                <a:moveTo>
                  <a:pt x="201" y="163"/>
                </a:moveTo>
                <a:cubicBezTo>
                  <a:pt x="19" y="163"/>
                  <a:pt x="19" y="163"/>
                  <a:pt x="19" y="163"/>
                </a:cubicBezTo>
                <a:cubicBezTo>
                  <a:pt x="14" y="163"/>
                  <a:pt x="10" y="167"/>
                  <a:pt x="10" y="171"/>
                </a:cubicBezTo>
                <a:cubicBezTo>
                  <a:pt x="10" y="213"/>
                  <a:pt x="10" y="213"/>
                  <a:pt x="10" y="213"/>
                </a:cubicBezTo>
                <a:cubicBezTo>
                  <a:pt x="10" y="217"/>
                  <a:pt x="14" y="221"/>
                  <a:pt x="19" y="221"/>
                </a:cubicBezTo>
                <a:cubicBezTo>
                  <a:pt x="201" y="221"/>
                  <a:pt x="201" y="221"/>
                  <a:pt x="201" y="221"/>
                </a:cubicBezTo>
                <a:cubicBezTo>
                  <a:pt x="206" y="221"/>
                  <a:pt x="210" y="217"/>
                  <a:pt x="210" y="213"/>
                </a:cubicBezTo>
                <a:cubicBezTo>
                  <a:pt x="210" y="171"/>
                  <a:pt x="210" y="171"/>
                  <a:pt x="210" y="171"/>
                </a:cubicBezTo>
                <a:cubicBezTo>
                  <a:pt x="210" y="167"/>
                  <a:pt x="206" y="163"/>
                  <a:pt x="201" y="163"/>
                </a:cubicBezTo>
                <a:close/>
                <a:moveTo>
                  <a:pt x="210" y="95"/>
                </a:moveTo>
                <a:cubicBezTo>
                  <a:pt x="210" y="90"/>
                  <a:pt x="206" y="86"/>
                  <a:pt x="201" y="86"/>
                </a:cubicBezTo>
                <a:cubicBezTo>
                  <a:pt x="19" y="86"/>
                  <a:pt x="19" y="86"/>
                  <a:pt x="19" y="86"/>
                </a:cubicBezTo>
                <a:cubicBezTo>
                  <a:pt x="14" y="86"/>
                  <a:pt x="10" y="90"/>
                  <a:pt x="10" y="95"/>
                </a:cubicBezTo>
                <a:cubicBezTo>
                  <a:pt x="10" y="136"/>
                  <a:pt x="10" y="136"/>
                  <a:pt x="10" y="136"/>
                </a:cubicBezTo>
                <a:cubicBezTo>
                  <a:pt x="10" y="141"/>
                  <a:pt x="14" y="145"/>
                  <a:pt x="19" y="145"/>
                </a:cubicBezTo>
                <a:cubicBezTo>
                  <a:pt x="201" y="145"/>
                  <a:pt x="201" y="145"/>
                  <a:pt x="201" y="145"/>
                </a:cubicBezTo>
                <a:cubicBezTo>
                  <a:pt x="206" y="145"/>
                  <a:pt x="210" y="141"/>
                  <a:pt x="210" y="136"/>
                </a:cubicBezTo>
                <a:lnTo>
                  <a:pt x="210" y="95"/>
                </a:lnTo>
                <a:close/>
                <a:moveTo>
                  <a:pt x="29" y="112"/>
                </a:moveTo>
                <a:cubicBezTo>
                  <a:pt x="140" y="112"/>
                  <a:pt x="140" y="112"/>
                  <a:pt x="140" y="112"/>
                </a:cubicBezTo>
                <a:cubicBezTo>
                  <a:pt x="140" y="100"/>
                  <a:pt x="140" y="100"/>
                  <a:pt x="140" y="100"/>
                </a:cubicBezTo>
                <a:cubicBezTo>
                  <a:pt x="29" y="100"/>
                  <a:pt x="29" y="100"/>
                  <a:pt x="29" y="100"/>
                </a:cubicBezTo>
                <a:lnTo>
                  <a:pt x="29" y="112"/>
                </a:lnTo>
                <a:close/>
                <a:moveTo>
                  <a:pt x="29" y="131"/>
                </a:moveTo>
                <a:cubicBezTo>
                  <a:pt x="140" y="131"/>
                  <a:pt x="140" y="131"/>
                  <a:pt x="140" y="131"/>
                </a:cubicBezTo>
                <a:cubicBezTo>
                  <a:pt x="140" y="119"/>
                  <a:pt x="140" y="119"/>
                  <a:pt x="140" y="119"/>
                </a:cubicBezTo>
                <a:cubicBezTo>
                  <a:pt x="29" y="119"/>
                  <a:pt x="29" y="119"/>
                  <a:pt x="29" y="119"/>
                </a:cubicBezTo>
                <a:lnTo>
                  <a:pt x="29" y="131"/>
                </a:lnTo>
                <a:close/>
                <a:moveTo>
                  <a:pt x="165" y="100"/>
                </a:moveTo>
                <a:cubicBezTo>
                  <a:pt x="162" y="100"/>
                  <a:pt x="159" y="103"/>
                  <a:pt x="159" y="106"/>
                </a:cubicBezTo>
                <a:cubicBezTo>
                  <a:pt x="159" y="109"/>
                  <a:pt x="162" y="112"/>
                  <a:pt x="165" y="112"/>
                </a:cubicBezTo>
                <a:cubicBezTo>
                  <a:pt x="169" y="112"/>
                  <a:pt x="171" y="109"/>
                  <a:pt x="171" y="106"/>
                </a:cubicBezTo>
                <a:cubicBezTo>
                  <a:pt x="171" y="103"/>
                  <a:pt x="169" y="100"/>
                  <a:pt x="165" y="100"/>
                </a:cubicBezTo>
                <a:close/>
                <a:moveTo>
                  <a:pt x="184" y="100"/>
                </a:moveTo>
                <a:cubicBezTo>
                  <a:pt x="181" y="100"/>
                  <a:pt x="178" y="103"/>
                  <a:pt x="178" y="106"/>
                </a:cubicBezTo>
                <a:cubicBezTo>
                  <a:pt x="178" y="109"/>
                  <a:pt x="181" y="112"/>
                  <a:pt x="184" y="112"/>
                </a:cubicBezTo>
                <a:cubicBezTo>
                  <a:pt x="188" y="112"/>
                  <a:pt x="190" y="109"/>
                  <a:pt x="190" y="106"/>
                </a:cubicBezTo>
                <a:cubicBezTo>
                  <a:pt x="190" y="103"/>
                  <a:pt x="188" y="100"/>
                  <a:pt x="184" y="100"/>
                </a:cubicBezTo>
                <a:close/>
                <a:moveTo>
                  <a:pt x="29" y="189"/>
                </a:moveTo>
                <a:cubicBezTo>
                  <a:pt x="140" y="189"/>
                  <a:pt x="140" y="189"/>
                  <a:pt x="140" y="189"/>
                </a:cubicBezTo>
                <a:cubicBezTo>
                  <a:pt x="140" y="177"/>
                  <a:pt x="140" y="177"/>
                  <a:pt x="140" y="177"/>
                </a:cubicBezTo>
                <a:cubicBezTo>
                  <a:pt x="29" y="177"/>
                  <a:pt x="29" y="177"/>
                  <a:pt x="29" y="177"/>
                </a:cubicBezTo>
                <a:lnTo>
                  <a:pt x="29" y="189"/>
                </a:lnTo>
                <a:close/>
                <a:moveTo>
                  <a:pt x="29" y="208"/>
                </a:moveTo>
                <a:cubicBezTo>
                  <a:pt x="140" y="208"/>
                  <a:pt x="140" y="208"/>
                  <a:pt x="140" y="208"/>
                </a:cubicBezTo>
                <a:cubicBezTo>
                  <a:pt x="140" y="196"/>
                  <a:pt x="140" y="196"/>
                  <a:pt x="140" y="196"/>
                </a:cubicBezTo>
                <a:cubicBezTo>
                  <a:pt x="29" y="196"/>
                  <a:pt x="29" y="196"/>
                  <a:pt x="29" y="196"/>
                </a:cubicBezTo>
                <a:lnTo>
                  <a:pt x="29" y="208"/>
                </a:lnTo>
                <a:close/>
                <a:moveTo>
                  <a:pt x="165" y="176"/>
                </a:moveTo>
                <a:cubicBezTo>
                  <a:pt x="162" y="176"/>
                  <a:pt x="159" y="179"/>
                  <a:pt x="159" y="183"/>
                </a:cubicBezTo>
                <a:cubicBezTo>
                  <a:pt x="159" y="186"/>
                  <a:pt x="162" y="189"/>
                  <a:pt x="165" y="189"/>
                </a:cubicBezTo>
                <a:cubicBezTo>
                  <a:pt x="169" y="189"/>
                  <a:pt x="171" y="186"/>
                  <a:pt x="171" y="183"/>
                </a:cubicBezTo>
                <a:cubicBezTo>
                  <a:pt x="171" y="179"/>
                  <a:pt x="169" y="176"/>
                  <a:pt x="165" y="176"/>
                </a:cubicBezTo>
                <a:close/>
                <a:moveTo>
                  <a:pt x="184" y="176"/>
                </a:moveTo>
                <a:cubicBezTo>
                  <a:pt x="181" y="176"/>
                  <a:pt x="178" y="179"/>
                  <a:pt x="178" y="183"/>
                </a:cubicBezTo>
                <a:cubicBezTo>
                  <a:pt x="178" y="186"/>
                  <a:pt x="181" y="189"/>
                  <a:pt x="184" y="189"/>
                </a:cubicBezTo>
                <a:cubicBezTo>
                  <a:pt x="188" y="189"/>
                  <a:pt x="190" y="186"/>
                  <a:pt x="190" y="183"/>
                </a:cubicBezTo>
                <a:cubicBezTo>
                  <a:pt x="190" y="179"/>
                  <a:pt x="188" y="176"/>
                  <a:pt x="184" y="17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3E6E3AD4-13F8-405F-8B4B-1B73259EDC00}"/>
              </a:ext>
            </a:extLst>
          </p:cNvPr>
          <p:cNvGrpSpPr/>
          <p:nvPr/>
        </p:nvGrpSpPr>
        <p:grpSpPr>
          <a:xfrm>
            <a:off x="6994759" y="5899852"/>
            <a:ext cx="390966" cy="499457"/>
            <a:chOff x="6171524" y="-3755894"/>
            <a:chExt cx="2786063" cy="3559175"/>
          </a:xfrm>
          <a:solidFill>
            <a:schemeClr val="accent1"/>
          </a:solidFill>
        </p:grpSpPr>
        <p:sp>
          <p:nvSpPr>
            <p:cNvPr id="26" name="Freeform 6">
              <a:extLst>
                <a:ext uri="{FF2B5EF4-FFF2-40B4-BE49-F238E27FC236}">
                  <a16:creationId xmlns:a16="http://schemas.microsoft.com/office/drawing/2014/main" id="{737E1FA2-A296-4A1E-9744-4A8BEAEBEB7A}"/>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Freeform 7">
              <a:extLst>
                <a:ext uri="{FF2B5EF4-FFF2-40B4-BE49-F238E27FC236}">
                  <a16:creationId xmlns:a16="http://schemas.microsoft.com/office/drawing/2014/main" id="{30DB9727-4247-44B0-ABDA-A2E40C74FEFC}"/>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9C165E5F-0B97-48B2-B297-A12234822102}"/>
              </a:ext>
            </a:extLst>
          </p:cNvPr>
          <p:cNvGrpSpPr/>
          <p:nvPr/>
        </p:nvGrpSpPr>
        <p:grpSpPr>
          <a:xfrm>
            <a:off x="7560316" y="5899852"/>
            <a:ext cx="390966" cy="499457"/>
            <a:chOff x="6171524" y="-3755894"/>
            <a:chExt cx="2786063" cy="3559175"/>
          </a:xfrm>
          <a:solidFill>
            <a:schemeClr val="accent1"/>
          </a:solidFill>
        </p:grpSpPr>
        <p:sp>
          <p:nvSpPr>
            <p:cNvPr id="29" name="Freeform 6">
              <a:extLst>
                <a:ext uri="{FF2B5EF4-FFF2-40B4-BE49-F238E27FC236}">
                  <a16:creationId xmlns:a16="http://schemas.microsoft.com/office/drawing/2014/main" id="{391F5789-D91E-4551-B768-0763C0F32024}"/>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7">
              <a:extLst>
                <a:ext uri="{FF2B5EF4-FFF2-40B4-BE49-F238E27FC236}">
                  <a16:creationId xmlns:a16="http://schemas.microsoft.com/office/drawing/2014/main" id="{406A104E-C91C-48E9-998B-E3C9700CF42B}"/>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1" name="Group 30">
            <a:extLst>
              <a:ext uri="{FF2B5EF4-FFF2-40B4-BE49-F238E27FC236}">
                <a16:creationId xmlns:a16="http://schemas.microsoft.com/office/drawing/2014/main" id="{848563FE-0E9C-4AE8-9390-34E5235F8800}"/>
              </a:ext>
            </a:extLst>
          </p:cNvPr>
          <p:cNvGrpSpPr/>
          <p:nvPr/>
        </p:nvGrpSpPr>
        <p:grpSpPr>
          <a:xfrm>
            <a:off x="8125873" y="5899852"/>
            <a:ext cx="390966" cy="499457"/>
            <a:chOff x="6171524" y="-3755894"/>
            <a:chExt cx="2786063" cy="3559175"/>
          </a:xfrm>
          <a:solidFill>
            <a:schemeClr val="accent1"/>
          </a:solidFill>
        </p:grpSpPr>
        <p:sp>
          <p:nvSpPr>
            <p:cNvPr id="32" name="Freeform 6">
              <a:extLst>
                <a:ext uri="{FF2B5EF4-FFF2-40B4-BE49-F238E27FC236}">
                  <a16:creationId xmlns:a16="http://schemas.microsoft.com/office/drawing/2014/main" id="{316C6B2B-FD63-49F6-9EB4-A6BE1467144E}"/>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7">
              <a:extLst>
                <a:ext uri="{FF2B5EF4-FFF2-40B4-BE49-F238E27FC236}">
                  <a16:creationId xmlns:a16="http://schemas.microsoft.com/office/drawing/2014/main" id="{00034A52-9DA6-4C1A-A8D5-64B648B38B11}"/>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27650" name="Picture 2" descr="Image result for docker icon">
            <a:extLst>
              <a:ext uri="{FF2B5EF4-FFF2-40B4-BE49-F238E27FC236}">
                <a16:creationId xmlns:a16="http://schemas.microsoft.com/office/drawing/2014/main" id="{E26B7BE7-3EA7-4812-821A-A3BBEEFEA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46" b="11641"/>
          <a:stretch/>
        </p:blipFill>
        <p:spPr bwMode="auto">
          <a:xfrm>
            <a:off x="7351023" y="1559796"/>
            <a:ext cx="754540" cy="5803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056CDF56-F244-4DDE-99DE-450A7E956A7C}"/>
              </a:ext>
            </a:extLst>
          </p:cNvPr>
          <p:cNvPicPr>
            <a:picLocks noChangeAspect="1"/>
          </p:cNvPicPr>
          <p:nvPr/>
        </p:nvPicPr>
        <p:blipFill>
          <a:blip r:embed="rId4"/>
          <a:stretch>
            <a:fillRect/>
          </a:stretch>
        </p:blipFill>
        <p:spPr>
          <a:xfrm>
            <a:off x="5947273" y="3370409"/>
            <a:ext cx="523687" cy="533620"/>
          </a:xfrm>
          <a:prstGeom prst="rect">
            <a:avLst/>
          </a:prstGeom>
        </p:spPr>
      </p:pic>
      <p:pic>
        <p:nvPicPr>
          <p:cNvPr id="36" name="Picture 35">
            <a:extLst>
              <a:ext uri="{FF2B5EF4-FFF2-40B4-BE49-F238E27FC236}">
                <a16:creationId xmlns:a16="http://schemas.microsoft.com/office/drawing/2014/main" id="{C433F26B-2D09-4C23-BA68-77ACDDC319C6}"/>
              </a:ext>
            </a:extLst>
          </p:cNvPr>
          <p:cNvPicPr>
            <a:picLocks noChangeAspect="1"/>
          </p:cNvPicPr>
          <p:nvPr/>
        </p:nvPicPr>
        <p:blipFill>
          <a:blip r:embed="rId5"/>
          <a:stretch>
            <a:fillRect/>
          </a:stretch>
        </p:blipFill>
        <p:spPr>
          <a:xfrm>
            <a:off x="9013476" y="3294327"/>
            <a:ext cx="485601" cy="638438"/>
          </a:xfrm>
          <a:prstGeom prst="rect">
            <a:avLst/>
          </a:prstGeom>
        </p:spPr>
      </p:pic>
      <p:pic>
        <p:nvPicPr>
          <p:cNvPr id="37" name="Picture 36">
            <a:extLst>
              <a:ext uri="{FF2B5EF4-FFF2-40B4-BE49-F238E27FC236}">
                <a16:creationId xmlns:a16="http://schemas.microsoft.com/office/drawing/2014/main" id="{3621BC08-D8AC-414B-AE46-2D696FC2F835}"/>
              </a:ext>
            </a:extLst>
          </p:cNvPr>
          <p:cNvPicPr>
            <a:picLocks noChangeAspect="1"/>
          </p:cNvPicPr>
          <p:nvPr/>
        </p:nvPicPr>
        <p:blipFill>
          <a:blip r:embed="rId6"/>
          <a:stretch>
            <a:fillRect/>
          </a:stretch>
        </p:blipFill>
        <p:spPr>
          <a:xfrm>
            <a:off x="7410162" y="4828108"/>
            <a:ext cx="647467" cy="438331"/>
          </a:xfrm>
          <a:prstGeom prst="rect">
            <a:avLst/>
          </a:prstGeom>
        </p:spPr>
      </p:pic>
      <p:pic>
        <p:nvPicPr>
          <p:cNvPr id="27652" name="Picture 4" descr="Image result for github icon">
            <a:extLst>
              <a:ext uri="{FF2B5EF4-FFF2-40B4-BE49-F238E27FC236}">
                <a16:creationId xmlns:a16="http://schemas.microsoft.com/office/drawing/2014/main" id="{A90ADB99-8980-4FC1-84F3-C821075E0B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0614" y="1536214"/>
            <a:ext cx="627497" cy="627497"/>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git repos icon">
            <a:extLst>
              <a:ext uri="{FF2B5EF4-FFF2-40B4-BE49-F238E27FC236}">
                <a16:creationId xmlns:a16="http://schemas.microsoft.com/office/drawing/2014/main" id="{3B8DB72A-1868-42B1-A31A-824E21B41DC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8027"/>
          <a:stretch/>
        </p:blipFill>
        <p:spPr bwMode="auto">
          <a:xfrm>
            <a:off x="4178005" y="2971956"/>
            <a:ext cx="452717" cy="450399"/>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E4ED89EA-5DB7-42BA-BB21-9CB598893904}"/>
              </a:ext>
            </a:extLst>
          </p:cNvPr>
          <p:cNvCxnSpPr/>
          <p:nvPr/>
        </p:nvCxnSpPr>
        <p:spPr>
          <a:xfrm flipH="1">
            <a:off x="2878963" y="3187095"/>
            <a:ext cx="1260699"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CCC29E9-2293-46C8-9EF0-70E34463D894}"/>
              </a:ext>
            </a:extLst>
          </p:cNvPr>
          <p:cNvCxnSpPr/>
          <p:nvPr/>
        </p:nvCxnSpPr>
        <p:spPr>
          <a:xfrm>
            <a:off x="4404363" y="2617643"/>
            <a:ext cx="0" cy="32333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59FD1B1-4D0F-458A-8712-53E9C41A017F}"/>
              </a:ext>
            </a:extLst>
          </p:cNvPr>
          <p:cNvCxnSpPr>
            <a:cxnSpLocks/>
            <a:stCxn id="27652" idx="3"/>
          </p:cNvCxnSpPr>
          <p:nvPr/>
        </p:nvCxnSpPr>
        <p:spPr>
          <a:xfrm>
            <a:off x="4718111" y="1849962"/>
            <a:ext cx="999451"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7C9412F-B7E3-4CDB-99A5-A1CA9A464FB1}"/>
              </a:ext>
            </a:extLst>
          </p:cNvPr>
          <p:cNvCxnSpPr>
            <a:cxnSpLocks/>
          </p:cNvCxnSpPr>
          <p:nvPr/>
        </p:nvCxnSpPr>
        <p:spPr>
          <a:xfrm>
            <a:off x="6096054" y="1849962"/>
            <a:ext cx="1233518"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5430F9-7EF1-4B5A-8C0B-4F351C5C4053}"/>
              </a:ext>
            </a:extLst>
          </p:cNvPr>
          <p:cNvCxnSpPr/>
          <p:nvPr/>
        </p:nvCxnSpPr>
        <p:spPr>
          <a:xfrm>
            <a:off x="7728293" y="2364828"/>
            <a:ext cx="0" cy="957513"/>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F4343D8-2589-4D76-B23C-F0677F25BD08}"/>
              </a:ext>
            </a:extLst>
          </p:cNvPr>
          <p:cNvCxnSpPr>
            <a:cxnSpLocks/>
          </p:cNvCxnSpPr>
          <p:nvPr/>
        </p:nvCxnSpPr>
        <p:spPr>
          <a:xfrm rot="16200000" flipH="1" flipV="1">
            <a:off x="4456773" y="-305575"/>
            <a:ext cx="1412040" cy="5133063"/>
          </a:xfrm>
          <a:prstGeom prst="bentConnector3">
            <a:avLst>
              <a:gd name="adj1" fmla="val -15871"/>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450C129-A908-4CA2-BC8F-F4D42938681A}"/>
              </a:ext>
            </a:extLst>
          </p:cNvPr>
          <p:cNvCxnSpPr>
            <a:cxnSpLocks/>
            <a:endCxn id="46" idx="1"/>
          </p:cNvCxnSpPr>
          <p:nvPr/>
        </p:nvCxnSpPr>
        <p:spPr>
          <a:xfrm>
            <a:off x="6481811" y="3668774"/>
            <a:ext cx="778158" cy="5046"/>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324AC71-B244-4106-B5C9-381B2C83DE85}"/>
              </a:ext>
            </a:extLst>
          </p:cNvPr>
          <p:cNvCxnSpPr>
            <a:cxnSpLocks/>
            <a:stCxn id="46" idx="3"/>
          </p:cNvCxnSpPr>
          <p:nvPr/>
        </p:nvCxnSpPr>
        <p:spPr>
          <a:xfrm flipV="1">
            <a:off x="8107681" y="3668775"/>
            <a:ext cx="866303" cy="5045"/>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A8AE4B-A6FE-46FA-923D-5DAFB1147170}"/>
              </a:ext>
            </a:extLst>
          </p:cNvPr>
          <p:cNvCxnSpPr/>
          <p:nvPr/>
        </p:nvCxnSpPr>
        <p:spPr>
          <a:xfrm>
            <a:off x="7733896" y="4414680"/>
            <a:ext cx="0" cy="413429"/>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B255323-B15C-4047-B691-E0164FF64BA6}"/>
              </a:ext>
            </a:extLst>
          </p:cNvPr>
          <p:cNvCxnSpPr/>
          <p:nvPr/>
        </p:nvCxnSpPr>
        <p:spPr>
          <a:xfrm>
            <a:off x="7733896" y="5484540"/>
            <a:ext cx="0" cy="357649"/>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441C464-62B8-4879-B7A6-0ECC769F4C43}"/>
              </a:ext>
            </a:extLst>
          </p:cNvPr>
          <p:cNvCxnSpPr>
            <a:cxnSpLocks/>
          </p:cNvCxnSpPr>
          <p:nvPr/>
        </p:nvCxnSpPr>
        <p:spPr>
          <a:xfrm rot="10800000" flipV="1">
            <a:off x="4413931" y="4543714"/>
            <a:ext cx="3308183" cy="334279"/>
          </a:xfrm>
          <a:prstGeom prst="bentConnector2">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27658" name="Picture 10" descr="Image result for Visual Studio Code">
            <a:extLst>
              <a:ext uri="{FF2B5EF4-FFF2-40B4-BE49-F238E27FC236}">
                <a16:creationId xmlns:a16="http://schemas.microsoft.com/office/drawing/2014/main" id="{757C18A6-0E7F-4688-8DE3-01AC6E13A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6165" y="1512285"/>
            <a:ext cx="675354" cy="67535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ctor: Elbow 38">
            <a:extLst>
              <a:ext uri="{FF2B5EF4-FFF2-40B4-BE49-F238E27FC236}">
                <a16:creationId xmlns:a16="http://schemas.microsoft.com/office/drawing/2014/main" id="{E3CFC1A4-9D4E-40B1-8E0C-DED573A12221}"/>
              </a:ext>
            </a:extLst>
          </p:cNvPr>
          <p:cNvCxnSpPr>
            <a:cxnSpLocks/>
          </p:cNvCxnSpPr>
          <p:nvPr/>
        </p:nvCxnSpPr>
        <p:spPr>
          <a:xfrm rot="10800000" flipV="1">
            <a:off x="2872659" y="3187094"/>
            <a:ext cx="1274672" cy="688829"/>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46" name="Picture 5" descr="image005">
            <a:extLst>
              <a:ext uri="{FF2B5EF4-FFF2-40B4-BE49-F238E27FC236}">
                <a16:creationId xmlns:a16="http://schemas.microsoft.com/office/drawing/2014/main" id="{ADBB5D73-7224-45AF-8B3B-6F405E55986B}"/>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9969" y="3341142"/>
            <a:ext cx="847712" cy="66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024538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Get started with Azure App Service !</a:t>
            </a:r>
          </a:p>
        </p:txBody>
      </p:sp>
      <p:sp>
        <p:nvSpPr>
          <p:cNvPr id="4" name="Text Placeholder 3"/>
          <p:cNvSpPr>
            <a:spLocks noGrp="1"/>
          </p:cNvSpPr>
          <p:nvPr>
            <p:ph type="body" sz="quarter" idx="10"/>
          </p:nvPr>
        </p:nvSpPr>
        <p:spPr>
          <a:xfrm>
            <a:off x="269239" y="1189495"/>
            <a:ext cx="11653523" cy="2393284"/>
          </a:xfrm>
        </p:spPr>
        <p:txBody>
          <a:bodyPr/>
          <a:lstStyle/>
          <a:p>
            <a:pPr>
              <a:spcBef>
                <a:spcPts val="1176"/>
              </a:spcBef>
            </a:pPr>
            <a:r>
              <a:rPr lang="en-US" sz="2745" dirty="0"/>
              <a:t>Lets begin the Workshop Modules</a:t>
            </a:r>
          </a:p>
          <a:p>
            <a:pPr marL="457200" indent="-457200">
              <a:spcBef>
                <a:spcPts val="1176"/>
              </a:spcBef>
              <a:buFont typeface="Arial" panose="020B0604020202020204" pitchFamily="34" charset="0"/>
              <a:buChar char="•"/>
            </a:pPr>
            <a:r>
              <a:rPr lang="en-US" sz="2745" dirty="0"/>
              <a:t>App Service (</a:t>
            </a:r>
            <a:r>
              <a:rPr lang="en-US" sz="2745" dirty="0">
                <a:hlinkClick r:id="rId3"/>
              </a:rPr>
              <a:t>https://github.com/AzureCAT-GSI/azure-serverless-workshop/tree/master/02_app-service</a:t>
            </a:r>
            <a:r>
              <a:rPr lang="en-US" sz="2745" dirty="0"/>
              <a:t>)</a:t>
            </a:r>
          </a:p>
          <a:p>
            <a:pPr marL="457200" indent="-457200">
              <a:spcBef>
                <a:spcPts val="1176"/>
              </a:spcBef>
              <a:buFont typeface="Arial" panose="020B0604020202020204" pitchFamily="34" charset="0"/>
              <a:buChar char="•"/>
            </a:pPr>
            <a:r>
              <a:rPr lang="en-US" sz="2745" dirty="0"/>
              <a:t>Web App for Containers (</a:t>
            </a:r>
            <a:r>
              <a:rPr lang="en-US" sz="2745" dirty="0">
                <a:hlinkClick r:id="rId4"/>
              </a:rPr>
              <a:t>https://github.com/AzureCAT-GSI/azure-serverless-workshop/tree/master/03_web-app-for-containers</a:t>
            </a:r>
            <a:r>
              <a:rPr lang="en-US" sz="2745" dirty="0"/>
              <a:t>)</a:t>
            </a:r>
          </a:p>
        </p:txBody>
      </p:sp>
      <p:grpSp>
        <p:nvGrpSpPr>
          <p:cNvPr id="82" name="Group 81"/>
          <p:cNvGrpSpPr/>
          <p:nvPr/>
        </p:nvGrpSpPr>
        <p:grpSpPr>
          <a:xfrm>
            <a:off x="1329879" y="3847671"/>
            <a:ext cx="9532244" cy="3031977"/>
            <a:chOff x="13708063" y="7750175"/>
            <a:chExt cx="17978438" cy="6962776"/>
          </a:xfrm>
        </p:grpSpPr>
        <p:sp>
          <p:nvSpPr>
            <p:cNvPr id="83" name="Freeform 5"/>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4" name="Freeform 6"/>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5" name="Freeform 7"/>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6" name="Freeform 8"/>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7" name="Freeform 9"/>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8" name="Freeform 10"/>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89" name="Freeform 11"/>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0" name="Freeform 12"/>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1" name="Freeform 13"/>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2" name="Freeform 14"/>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3" name="Freeform 15"/>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4" name="Freeform 16"/>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5" name="Freeform 17"/>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6" name="Freeform 18"/>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7" name="Freeform 19"/>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8" name="Freeform 20"/>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99" name="Freeform 21"/>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0" name="Freeform 22"/>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1" name="Freeform 23"/>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2" name="Freeform 24"/>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3" name="Freeform 25"/>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4" name="Freeform 26"/>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5" name="Freeform 27"/>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6" name="Freeform 28"/>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00153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7" name="Freeform 30"/>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8" name="Freeform 31"/>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09" name="Freeform 32"/>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0" name="Freeform 33"/>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1" name="Freeform 110"/>
            <p:cNvSpPr>
              <a:spLocks/>
            </p:cNvSpPr>
            <p:nvPr/>
          </p:nvSpPr>
          <p:spPr bwMode="auto">
            <a:xfrm>
              <a:off x="17797463" y="7750175"/>
              <a:ext cx="4948238" cy="3436938"/>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2" name="Rectangle 111"/>
            <p:cNvSpPr>
              <a:spLocks noChangeArrowheads="1"/>
            </p:cNvSpPr>
            <p:nvPr/>
          </p:nvSpPr>
          <p:spPr bwMode="auto">
            <a:xfrm>
              <a:off x="17954626" y="7900988"/>
              <a:ext cx="4633913" cy="2632075"/>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3" name="Freeform 112"/>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4" name="Freeform 113"/>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5" name="Freeform 114"/>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6" name="Rectangle 115"/>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7" name="Freeform 116"/>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8" name="Rectangle 117"/>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19" name="Freeform 118"/>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0" name="Freeform 119"/>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1" name="Freeform 120"/>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2" name="Freeform 121"/>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3" name="Freeform 122"/>
            <p:cNvSpPr>
              <a:spLocks/>
            </p:cNvSpPr>
            <p:nvPr/>
          </p:nvSpPr>
          <p:spPr bwMode="auto">
            <a:xfrm>
              <a:off x="27549476" y="9256713"/>
              <a:ext cx="3263900" cy="2068513"/>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4" name="Rectangle 123"/>
            <p:cNvSpPr>
              <a:spLocks noChangeArrowheads="1"/>
            </p:cNvSpPr>
            <p:nvPr/>
          </p:nvSpPr>
          <p:spPr bwMode="auto">
            <a:xfrm>
              <a:off x="27743151" y="9455150"/>
              <a:ext cx="2627313" cy="1674813"/>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5" name="Freeform 124"/>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6" name="Freeform 125"/>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7" name="Freeform 126"/>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8" name="Freeform 127"/>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29" name="Freeform 128"/>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0" name="Freeform 129"/>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1" name="Freeform 130"/>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2" name="Freeform 131"/>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3" name="Freeform 132"/>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4" name="Freeform 133"/>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5" name="Freeform 134"/>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6" name="Freeform 135"/>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7" name="Freeform 136"/>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8" name="Freeform 137"/>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39" name="Freeform 138"/>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0" name="Freeform 139"/>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1" name="Freeform 140"/>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2" name="Freeform 141"/>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3" name="Freeform 142"/>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4" name="Freeform 143"/>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5" name="Freeform 144"/>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6" name="Freeform 145"/>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7" name="Freeform 146"/>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8" name="Freeform 147"/>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49" name="Freeform 148"/>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0" name="Freeform 149"/>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1" name="Freeform 150"/>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2" name="Freeform 151"/>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3" name="Freeform 152"/>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4" name="Freeform 153"/>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sp>
          <p:nvSpPr>
            <p:cNvPr id="155" name="Freeform 154"/>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Light" charset="0"/>
                <a:ea typeface="+mn-ea"/>
                <a:cs typeface="+mn-cs"/>
              </a:endParaRPr>
            </a:p>
          </p:txBody>
        </p:sp>
      </p:grpSp>
    </p:spTree>
    <p:extLst>
      <p:ext uri="{BB962C8B-B14F-4D97-AF65-F5344CB8AC3E}">
        <p14:creationId xmlns:p14="http://schemas.microsoft.com/office/powerpoint/2010/main" val="33581581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Serverless</a:t>
            </a:r>
            <a:r>
              <a:rPr lang="en-US" b="1" dirty="0"/>
              <a:t> Patterns </a:t>
            </a:r>
            <a:br>
              <a:rPr lang="en-US" b="1" dirty="0"/>
            </a:br>
            <a:r>
              <a:rPr lang="en-US" b="1" dirty="0"/>
              <a:t>with Azure Functions</a:t>
            </a:r>
            <a:endParaRPr lang="en-US" dirty="0"/>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1.squarespace.com/static/5475ec27e4b0a0dc4a27ca3d/t/548e1112e4b0602fc644c4b7/14185966272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07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44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34710" y="180522"/>
            <a:ext cx="1511543" cy="1387022"/>
            <a:chOff x="5330825" y="2343151"/>
            <a:chExt cx="693738" cy="636588"/>
          </a:xfrm>
        </p:grpSpPr>
        <p:sp>
          <p:nvSpPr>
            <p:cNvPr id="7"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7" name="Group 36"/>
          <p:cNvGrpSpPr/>
          <p:nvPr/>
        </p:nvGrpSpPr>
        <p:grpSpPr>
          <a:xfrm>
            <a:off x="1944158" y="180522"/>
            <a:ext cx="1511543" cy="1387022"/>
            <a:chOff x="5330825" y="2343151"/>
            <a:chExt cx="693738" cy="636588"/>
          </a:xfrm>
        </p:grpSpPr>
        <p:sp>
          <p:nvSpPr>
            <p:cNvPr id="38"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4" name="Group 43"/>
          <p:cNvGrpSpPr/>
          <p:nvPr/>
        </p:nvGrpSpPr>
        <p:grpSpPr>
          <a:xfrm>
            <a:off x="3753606" y="180522"/>
            <a:ext cx="1511543" cy="1387022"/>
            <a:chOff x="5330825" y="2343151"/>
            <a:chExt cx="693738" cy="636588"/>
          </a:xfrm>
        </p:grpSpPr>
        <p:sp>
          <p:nvSpPr>
            <p:cNvPr id="45"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5563054" y="180522"/>
            <a:ext cx="1511543" cy="1387022"/>
            <a:chOff x="5330825" y="2343151"/>
            <a:chExt cx="693738" cy="636588"/>
          </a:xfrm>
        </p:grpSpPr>
        <p:sp>
          <p:nvSpPr>
            <p:cNvPr id="52"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8" name="Group 57"/>
          <p:cNvGrpSpPr/>
          <p:nvPr/>
        </p:nvGrpSpPr>
        <p:grpSpPr>
          <a:xfrm>
            <a:off x="7372502" y="180522"/>
            <a:ext cx="1511543" cy="1387022"/>
            <a:chOff x="5330825" y="2343151"/>
            <a:chExt cx="693738" cy="636588"/>
          </a:xfrm>
        </p:grpSpPr>
        <p:sp>
          <p:nvSpPr>
            <p:cNvPr id="5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5" name="Group 64"/>
          <p:cNvGrpSpPr/>
          <p:nvPr/>
        </p:nvGrpSpPr>
        <p:grpSpPr>
          <a:xfrm>
            <a:off x="9181950" y="180522"/>
            <a:ext cx="1511543" cy="1387022"/>
            <a:chOff x="5330825" y="2343151"/>
            <a:chExt cx="693738" cy="636588"/>
          </a:xfrm>
        </p:grpSpPr>
        <p:sp>
          <p:nvSpPr>
            <p:cNvPr id="6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2" name="Group 71"/>
          <p:cNvGrpSpPr/>
          <p:nvPr/>
        </p:nvGrpSpPr>
        <p:grpSpPr>
          <a:xfrm>
            <a:off x="10991396" y="180522"/>
            <a:ext cx="1511543" cy="1387022"/>
            <a:chOff x="5330825" y="2343151"/>
            <a:chExt cx="693738" cy="636588"/>
          </a:xfrm>
        </p:grpSpPr>
        <p:sp>
          <p:nvSpPr>
            <p:cNvPr id="73"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9" name="Group 78"/>
          <p:cNvGrpSpPr/>
          <p:nvPr/>
        </p:nvGrpSpPr>
        <p:grpSpPr>
          <a:xfrm>
            <a:off x="134710" y="1704522"/>
            <a:ext cx="1511543" cy="1387022"/>
            <a:chOff x="5330825" y="2343151"/>
            <a:chExt cx="693738" cy="636588"/>
          </a:xfrm>
        </p:grpSpPr>
        <p:sp>
          <p:nvSpPr>
            <p:cNvPr id="8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6" name="Group 85"/>
          <p:cNvGrpSpPr/>
          <p:nvPr/>
        </p:nvGrpSpPr>
        <p:grpSpPr>
          <a:xfrm>
            <a:off x="1944158" y="1704522"/>
            <a:ext cx="1511543" cy="1387022"/>
            <a:chOff x="5330825" y="2343151"/>
            <a:chExt cx="693738" cy="636588"/>
          </a:xfrm>
        </p:grpSpPr>
        <p:sp>
          <p:nvSpPr>
            <p:cNvPr id="87"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3" name="Group 92"/>
          <p:cNvGrpSpPr/>
          <p:nvPr/>
        </p:nvGrpSpPr>
        <p:grpSpPr>
          <a:xfrm>
            <a:off x="3753606" y="1704522"/>
            <a:ext cx="1511543" cy="1387022"/>
            <a:chOff x="5330825" y="2343151"/>
            <a:chExt cx="693738" cy="636588"/>
          </a:xfrm>
        </p:grpSpPr>
        <p:sp>
          <p:nvSpPr>
            <p:cNvPr id="94"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0" name="Group 99"/>
          <p:cNvGrpSpPr/>
          <p:nvPr/>
        </p:nvGrpSpPr>
        <p:grpSpPr>
          <a:xfrm>
            <a:off x="5563054" y="1704522"/>
            <a:ext cx="1511543" cy="1387022"/>
            <a:chOff x="5330825" y="2343151"/>
            <a:chExt cx="693738" cy="636588"/>
          </a:xfrm>
        </p:grpSpPr>
        <p:sp>
          <p:nvSpPr>
            <p:cNvPr id="101"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7" name="Group 106"/>
          <p:cNvGrpSpPr/>
          <p:nvPr/>
        </p:nvGrpSpPr>
        <p:grpSpPr>
          <a:xfrm>
            <a:off x="7372502" y="1704522"/>
            <a:ext cx="1511543" cy="1387022"/>
            <a:chOff x="5330825" y="2343151"/>
            <a:chExt cx="693738" cy="636588"/>
          </a:xfrm>
        </p:grpSpPr>
        <p:sp>
          <p:nvSpPr>
            <p:cNvPr id="108"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4" name="Group 113"/>
          <p:cNvGrpSpPr/>
          <p:nvPr/>
        </p:nvGrpSpPr>
        <p:grpSpPr>
          <a:xfrm>
            <a:off x="9181950" y="1704522"/>
            <a:ext cx="1511543" cy="1387022"/>
            <a:chOff x="5330825" y="2343151"/>
            <a:chExt cx="693738" cy="636588"/>
          </a:xfrm>
        </p:grpSpPr>
        <p:sp>
          <p:nvSpPr>
            <p:cNvPr id="115"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1" name="Group 120"/>
          <p:cNvGrpSpPr/>
          <p:nvPr/>
        </p:nvGrpSpPr>
        <p:grpSpPr>
          <a:xfrm>
            <a:off x="10991396" y="1704522"/>
            <a:ext cx="1511543" cy="1387022"/>
            <a:chOff x="5330825" y="2343151"/>
            <a:chExt cx="693738" cy="636588"/>
          </a:xfrm>
        </p:grpSpPr>
        <p:sp>
          <p:nvSpPr>
            <p:cNvPr id="122"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8" name="Group 127"/>
          <p:cNvGrpSpPr/>
          <p:nvPr/>
        </p:nvGrpSpPr>
        <p:grpSpPr>
          <a:xfrm>
            <a:off x="134710" y="3286579"/>
            <a:ext cx="1511543" cy="1387022"/>
            <a:chOff x="5330825" y="2343151"/>
            <a:chExt cx="693738" cy="636588"/>
          </a:xfrm>
        </p:grpSpPr>
        <p:sp>
          <p:nvSpPr>
            <p:cNvPr id="12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3"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5" name="Group 134"/>
          <p:cNvGrpSpPr/>
          <p:nvPr/>
        </p:nvGrpSpPr>
        <p:grpSpPr>
          <a:xfrm>
            <a:off x="1944158" y="3286579"/>
            <a:ext cx="1511543" cy="1387022"/>
            <a:chOff x="5330825" y="2343151"/>
            <a:chExt cx="693738" cy="636588"/>
          </a:xfrm>
        </p:grpSpPr>
        <p:sp>
          <p:nvSpPr>
            <p:cNvPr id="13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42" name="Group 141"/>
          <p:cNvGrpSpPr/>
          <p:nvPr/>
        </p:nvGrpSpPr>
        <p:grpSpPr>
          <a:xfrm>
            <a:off x="3753606" y="3286579"/>
            <a:ext cx="1511543" cy="1387022"/>
            <a:chOff x="5330825" y="2343151"/>
            <a:chExt cx="693738" cy="636588"/>
          </a:xfrm>
        </p:grpSpPr>
        <p:sp>
          <p:nvSpPr>
            <p:cNvPr id="143"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6"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49" name="Group 148"/>
          <p:cNvGrpSpPr/>
          <p:nvPr/>
        </p:nvGrpSpPr>
        <p:grpSpPr>
          <a:xfrm>
            <a:off x="5563054" y="3286579"/>
            <a:ext cx="1511543" cy="1387022"/>
            <a:chOff x="5330825" y="2343151"/>
            <a:chExt cx="693738" cy="636588"/>
          </a:xfrm>
        </p:grpSpPr>
        <p:sp>
          <p:nvSpPr>
            <p:cNvPr id="15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56" name="Group 155"/>
          <p:cNvGrpSpPr/>
          <p:nvPr/>
        </p:nvGrpSpPr>
        <p:grpSpPr>
          <a:xfrm>
            <a:off x="7372502" y="3286579"/>
            <a:ext cx="1511543" cy="1387022"/>
            <a:chOff x="5330825" y="2343151"/>
            <a:chExt cx="693738" cy="636588"/>
          </a:xfrm>
        </p:grpSpPr>
        <p:sp>
          <p:nvSpPr>
            <p:cNvPr id="157"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3" name="Group 162"/>
          <p:cNvGrpSpPr/>
          <p:nvPr/>
        </p:nvGrpSpPr>
        <p:grpSpPr>
          <a:xfrm>
            <a:off x="9181950" y="3286579"/>
            <a:ext cx="1511543" cy="1387022"/>
            <a:chOff x="5330825" y="2343151"/>
            <a:chExt cx="693738" cy="636588"/>
          </a:xfrm>
        </p:grpSpPr>
        <p:sp>
          <p:nvSpPr>
            <p:cNvPr id="164"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0" name="Group 169"/>
          <p:cNvGrpSpPr/>
          <p:nvPr/>
        </p:nvGrpSpPr>
        <p:grpSpPr>
          <a:xfrm>
            <a:off x="10991396" y="3286579"/>
            <a:ext cx="1511543" cy="1387022"/>
            <a:chOff x="5330825" y="2343151"/>
            <a:chExt cx="693738" cy="636588"/>
          </a:xfrm>
        </p:grpSpPr>
        <p:sp>
          <p:nvSpPr>
            <p:cNvPr id="171"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7" name="Group 176"/>
          <p:cNvGrpSpPr/>
          <p:nvPr/>
        </p:nvGrpSpPr>
        <p:grpSpPr>
          <a:xfrm>
            <a:off x="134710" y="4897664"/>
            <a:ext cx="1511543" cy="1387022"/>
            <a:chOff x="5330825" y="2343151"/>
            <a:chExt cx="693738" cy="636588"/>
          </a:xfrm>
        </p:grpSpPr>
        <p:sp>
          <p:nvSpPr>
            <p:cNvPr id="178"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4" name="Group 183"/>
          <p:cNvGrpSpPr/>
          <p:nvPr/>
        </p:nvGrpSpPr>
        <p:grpSpPr>
          <a:xfrm>
            <a:off x="1944158" y="4897664"/>
            <a:ext cx="1511543" cy="1387022"/>
            <a:chOff x="5330825" y="2343151"/>
            <a:chExt cx="693738" cy="636588"/>
          </a:xfrm>
        </p:grpSpPr>
        <p:sp>
          <p:nvSpPr>
            <p:cNvPr id="185"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1" name="Group 190"/>
          <p:cNvGrpSpPr/>
          <p:nvPr/>
        </p:nvGrpSpPr>
        <p:grpSpPr>
          <a:xfrm>
            <a:off x="3753606" y="4897664"/>
            <a:ext cx="1511543" cy="1387022"/>
            <a:chOff x="5330825" y="2343151"/>
            <a:chExt cx="693738" cy="636588"/>
          </a:xfrm>
        </p:grpSpPr>
        <p:sp>
          <p:nvSpPr>
            <p:cNvPr id="192"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8" name="Group 197"/>
          <p:cNvGrpSpPr/>
          <p:nvPr/>
        </p:nvGrpSpPr>
        <p:grpSpPr>
          <a:xfrm>
            <a:off x="5563054" y="4897664"/>
            <a:ext cx="1511543" cy="1387022"/>
            <a:chOff x="5330825" y="2343151"/>
            <a:chExt cx="693738" cy="636588"/>
          </a:xfrm>
        </p:grpSpPr>
        <p:sp>
          <p:nvSpPr>
            <p:cNvPr id="19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05" name="Group 204"/>
          <p:cNvGrpSpPr/>
          <p:nvPr/>
        </p:nvGrpSpPr>
        <p:grpSpPr>
          <a:xfrm>
            <a:off x="7372502" y="4897664"/>
            <a:ext cx="1511543" cy="1387022"/>
            <a:chOff x="5330825" y="2343151"/>
            <a:chExt cx="693738" cy="636588"/>
          </a:xfrm>
        </p:grpSpPr>
        <p:sp>
          <p:nvSpPr>
            <p:cNvPr id="20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12" name="Group 211"/>
          <p:cNvGrpSpPr/>
          <p:nvPr/>
        </p:nvGrpSpPr>
        <p:grpSpPr>
          <a:xfrm>
            <a:off x="9181950" y="4897664"/>
            <a:ext cx="1511543" cy="1387022"/>
            <a:chOff x="5330825" y="2343151"/>
            <a:chExt cx="693738" cy="636588"/>
          </a:xfrm>
        </p:grpSpPr>
        <p:sp>
          <p:nvSpPr>
            <p:cNvPr id="213"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8"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19" name="Group 218"/>
          <p:cNvGrpSpPr/>
          <p:nvPr/>
        </p:nvGrpSpPr>
        <p:grpSpPr>
          <a:xfrm>
            <a:off x="10991396" y="4897664"/>
            <a:ext cx="1511543" cy="1387022"/>
            <a:chOff x="5330825" y="2343151"/>
            <a:chExt cx="693738" cy="636588"/>
          </a:xfrm>
        </p:grpSpPr>
        <p:sp>
          <p:nvSpPr>
            <p:cNvPr id="2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438142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3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44"/>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51"/>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72"/>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79"/>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nodeType="afterEffect">
                                  <p:stCondLst>
                                    <p:cond delay="100"/>
                                  </p:stCondLst>
                                  <p:childTnLst>
                                    <p:set>
                                      <p:cBhvr>
                                        <p:cTn id="30" dur="1" fill="hold">
                                          <p:stCondLst>
                                            <p:cond delay="0"/>
                                          </p:stCondLst>
                                        </p:cTn>
                                        <p:tgtEl>
                                          <p:spTgt spid="86"/>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nodeType="afterEffect">
                                  <p:stCondLst>
                                    <p:cond delay="100"/>
                                  </p:stCondLst>
                                  <p:childTnLst>
                                    <p:set>
                                      <p:cBhvr>
                                        <p:cTn id="33" dur="1" fill="hold">
                                          <p:stCondLst>
                                            <p:cond delay="0"/>
                                          </p:stCondLst>
                                        </p:cTn>
                                        <p:tgtEl>
                                          <p:spTgt spid="93"/>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nodeType="afterEffect">
                                  <p:stCondLst>
                                    <p:cond delay="100"/>
                                  </p:stCondLst>
                                  <p:childTnLst>
                                    <p:set>
                                      <p:cBhvr>
                                        <p:cTn id="36" dur="1" fill="hold">
                                          <p:stCondLst>
                                            <p:cond delay="0"/>
                                          </p:stCondLst>
                                        </p:cTn>
                                        <p:tgtEl>
                                          <p:spTgt spid="100"/>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100"/>
                                  </p:stCondLst>
                                  <p:childTnLst>
                                    <p:set>
                                      <p:cBhvr>
                                        <p:cTn id="39" dur="1" fill="hold">
                                          <p:stCondLst>
                                            <p:cond delay="0"/>
                                          </p:stCondLst>
                                        </p:cTn>
                                        <p:tgtEl>
                                          <p:spTgt spid="107"/>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nodeType="afterEffect">
                                  <p:stCondLst>
                                    <p:cond delay="100"/>
                                  </p:stCondLst>
                                  <p:childTnLst>
                                    <p:set>
                                      <p:cBhvr>
                                        <p:cTn id="42" dur="1" fill="hold">
                                          <p:stCondLst>
                                            <p:cond delay="0"/>
                                          </p:stCondLst>
                                        </p:cTn>
                                        <p:tgtEl>
                                          <p:spTgt spid="114"/>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nodeType="afterEffect">
                                  <p:stCondLst>
                                    <p:cond delay="100"/>
                                  </p:stCondLst>
                                  <p:childTnLst>
                                    <p:set>
                                      <p:cBhvr>
                                        <p:cTn id="45" dur="1" fill="hold">
                                          <p:stCondLst>
                                            <p:cond delay="0"/>
                                          </p:stCondLst>
                                        </p:cTn>
                                        <p:tgtEl>
                                          <p:spTgt spid="121"/>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nodeType="afterEffect">
                                  <p:stCondLst>
                                    <p:cond delay="100"/>
                                  </p:stCondLst>
                                  <p:childTnLst>
                                    <p:set>
                                      <p:cBhvr>
                                        <p:cTn id="48" dur="1" fill="hold">
                                          <p:stCondLst>
                                            <p:cond delay="0"/>
                                          </p:stCondLst>
                                        </p:cTn>
                                        <p:tgtEl>
                                          <p:spTgt spid="128"/>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nodeType="afterEffect">
                                  <p:stCondLst>
                                    <p:cond delay="100"/>
                                  </p:stCondLst>
                                  <p:childTnLst>
                                    <p:set>
                                      <p:cBhvr>
                                        <p:cTn id="51" dur="1" fill="hold">
                                          <p:stCondLst>
                                            <p:cond delay="0"/>
                                          </p:stCondLst>
                                        </p:cTn>
                                        <p:tgtEl>
                                          <p:spTgt spid="135"/>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nodeType="afterEffect">
                                  <p:stCondLst>
                                    <p:cond delay="100"/>
                                  </p:stCondLst>
                                  <p:childTnLst>
                                    <p:set>
                                      <p:cBhvr>
                                        <p:cTn id="54" dur="1" fill="hold">
                                          <p:stCondLst>
                                            <p:cond delay="0"/>
                                          </p:stCondLst>
                                        </p:cTn>
                                        <p:tgtEl>
                                          <p:spTgt spid="142"/>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nodeType="afterEffect">
                                  <p:stCondLst>
                                    <p:cond delay="100"/>
                                  </p:stCondLst>
                                  <p:childTnLst>
                                    <p:set>
                                      <p:cBhvr>
                                        <p:cTn id="57" dur="1" fill="hold">
                                          <p:stCondLst>
                                            <p:cond delay="0"/>
                                          </p:stCondLst>
                                        </p:cTn>
                                        <p:tgtEl>
                                          <p:spTgt spid="149"/>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nodeType="afterEffect">
                                  <p:stCondLst>
                                    <p:cond delay="100"/>
                                  </p:stCondLst>
                                  <p:childTnLst>
                                    <p:set>
                                      <p:cBhvr>
                                        <p:cTn id="60" dur="1" fill="hold">
                                          <p:stCondLst>
                                            <p:cond delay="0"/>
                                          </p:stCondLst>
                                        </p:cTn>
                                        <p:tgtEl>
                                          <p:spTgt spid="156"/>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nodeType="afterEffect">
                                  <p:stCondLst>
                                    <p:cond delay="100"/>
                                  </p:stCondLst>
                                  <p:childTnLst>
                                    <p:set>
                                      <p:cBhvr>
                                        <p:cTn id="63" dur="1" fill="hold">
                                          <p:stCondLst>
                                            <p:cond delay="0"/>
                                          </p:stCondLst>
                                        </p:cTn>
                                        <p:tgtEl>
                                          <p:spTgt spid="163"/>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nodeType="afterEffect">
                                  <p:stCondLst>
                                    <p:cond delay="100"/>
                                  </p:stCondLst>
                                  <p:childTnLst>
                                    <p:set>
                                      <p:cBhvr>
                                        <p:cTn id="66" dur="1" fill="hold">
                                          <p:stCondLst>
                                            <p:cond delay="0"/>
                                          </p:stCondLst>
                                        </p:cTn>
                                        <p:tgtEl>
                                          <p:spTgt spid="170"/>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100"/>
                                  </p:stCondLst>
                                  <p:childTnLst>
                                    <p:set>
                                      <p:cBhvr>
                                        <p:cTn id="69" dur="1" fill="hold">
                                          <p:stCondLst>
                                            <p:cond delay="0"/>
                                          </p:stCondLst>
                                        </p:cTn>
                                        <p:tgtEl>
                                          <p:spTgt spid="177"/>
                                        </p:tgtEl>
                                        <p:attrNameLst>
                                          <p:attrName>style.visibility</p:attrName>
                                        </p:attrNameLst>
                                      </p:cBhvr>
                                      <p:to>
                                        <p:strVal val="visible"/>
                                      </p:to>
                                    </p:set>
                                  </p:childTnLst>
                                </p:cTn>
                              </p:par>
                            </p:childTnLst>
                          </p:cTn>
                        </p:par>
                        <p:par>
                          <p:cTn id="70" fill="hold">
                            <p:stCondLst>
                              <p:cond delay="2100"/>
                            </p:stCondLst>
                            <p:childTnLst>
                              <p:par>
                                <p:cTn id="71" presetID="1" presetClass="entr" presetSubtype="0" fill="hold" nodeType="afterEffect">
                                  <p:stCondLst>
                                    <p:cond delay="100"/>
                                  </p:stCondLst>
                                  <p:childTnLst>
                                    <p:set>
                                      <p:cBhvr>
                                        <p:cTn id="72" dur="1" fill="hold">
                                          <p:stCondLst>
                                            <p:cond delay="0"/>
                                          </p:stCondLst>
                                        </p:cTn>
                                        <p:tgtEl>
                                          <p:spTgt spid="184"/>
                                        </p:tgtEl>
                                        <p:attrNameLst>
                                          <p:attrName>style.visibility</p:attrName>
                                        </p:attrNameLst>
                                      </p:cBhvr>
                                      <p:to>
                                        <p:strVal val="visible"/>
                                      </p:to>
                                    </p:set>
                                  </p:childTnLst>
                                </p:cTn>
                              </p:par>
                            </p:childTnLst>
                          </p:cTn>
                        </p:par>
                        <p:par>
                          <p:cTn id="73" fill="hold">
                            <p:stCondLst>
                              <p:cond delay="2200"/>
                            </p:stCondLst>
                            <p:childTnLst>
                              <p:par>
                                <p:cTn id="74" presetID="1" presetClass="entr" presetSubtype="0" fill="hold" nodeType="afterEffect">
                                  <p:stCondLst>
                                    <p:cond delay="100"/>
                                  </p:stCondLst>
                                  <p:childTnLst>
                                    <p:set>
                                      <p:cBhvr>
                                        <p:cTn id="75" dur="1" fill="hold">
                                          <p:stCondLst>
                                            <p:cond delay="0"/>
                                          </p:stCondLst>
                                        </p:cTn>
                                        <p:tgtEl>
                                          <p:spTgt spid="191"/>
                                        </p:tgtEl>
                                        <p:attrNameLst>
                                          <p:attrName>style.visibility</p:attrName>
                                        </p:attrNameLst>
                                      </p:cBhvr>
                                      <p:to>
                                        <p:strVal val="visible"/>
                                      </p:to>
                                    </p:set>
                                  </p:childTnLst>
                                </p:cTn>
                              </p:par>
                            </p:childTnLst>
                          </p:cTn>
                        </p:par>
                        <p:par>
                          <p:cTn id="76" fill="hold">
                            <p:stCondLst>
                              <p:cond delay="2300"/>
                            </p:stCondLst>
                            <p:childTnLst>
                              <p:par>
                                <p:cTn id="77" presetID="1" presetClass="entr" presetSubtype="0" fill="hold" nodeType="afterEffect">
                                  <p:stCondLst>
                                    <p:cond delay="100"/>
                                  </p:stCondLst>
                                  <p:childTnLst>
                                    <p:set>
                                      <p:cBhvr>
                                        <p:cTn id="78" dur="1" fill="hold">
                                          <p:stCondLst>
                                            <p:cond delay="0"/>
                                          </p:stCondLst>
                                        </p:cTn>
                                        <p:tgtEl>
                                          <p:spTgt spid="198"/>
                                        </p:tgtEl>
                                        <p:attrNameLst>
                                          <p:attrName>style.visibility</p:attrName>
                                        </p:attrNameLst>
                                      </p:cBhvr>
                                      <p:to>
                                        <p:strVal val="visible"/>
                                      </p:to>
                                    </p:set>
                                  </p:childTnLst>
                                </p:cTn>
                              </p:par>
                            </p:childTnLst>
                          </p:cTn>
                        </p:par>
                        <p:par>
                          <p:cTn id="79" fill="hold">
                            <p:stCondLst>
                              <p:cond delay="2400"/>
                            </p:stCondLst>
                            <p:childTnLst>
                              <p:par>
                                <p:cTn id="80" presetID="1" presetClass="entr" presetSubtype="0" fill="hold" nodeType="afterEffect">
                                  <p:stCondLst>
                                    <p:cond delay="100"/>
                                  </p:stCondLst>
                                  <p:childTnLst>
                                    <p:set>
                                      <p:cBhvr>
                                        <p:cTn id="81" dur="1" fill="hold">
                                          <p:stCondLst>
                                            <p:cond delay="0"/>
                                          </p:stCondLst>
                                        </p:cTn>
                                        <p:tgtEl>
                                          <p:spTgt spid="205"/>
                                        </p:tgtEl>
                                        <p:attrNameLst>
                                          <p:attrName>style.visibility</p:attrName>
                                        </p:attrNameLst>
                                      </p:cBhvr>
                                      <p:to>
                                        <p:strVal val="visible"/>
                                      </p:to>
                                    </p:set>
                                  </p:childTnLst>
                                </p:cTn>
                              </p:par>
                            </p:childTnLst>
                          </p:cTn>
                        </p:par>
                        <p:par>
                          <p:cTn id="82" fill="hold">
                            <p:stCondLst>
                              <p:cond delay="2500"/>
                            </p:stCondLst>
                            <p:childTnLst>
                              <p:par>
                                <p:cTn id="83" presetID="1" presetClass="entr" presetSubtype="0" fill="hold" nodeType="afterEffect">
                                  <p:stCondLst>
                                    <p:cond delay="100"/>
                                  </p:stCondLst>
                                  <p:childTnLst>
                                    <p:set>
                                      <p:cBhvr>
                                        <p:cTn id="84" dur="1" fill="hold">
                                          <p:stCondLst>
                                            <p:cond delay="0"/>
                                          </p:stCondLst>
                                        </p:cTn>
                                        <p:tgtEl>
                                          <p:spTgt spid="212"/>
                                        </p:tgtEl>
                                        <p:attrNameLst>
                                          <p:attrName>style.visibility</p:attrName>
                                        </p:attrNameLst>
                                      </p:cBhvr>
                                      <p:to>
                                        <p:strVal val="visible"/>
                                      </p:to>
                                    </p:set>
                                  </p:childTnLst>
                                </p:cTn>
                              </p:par>
                            </p:childTnLst>
                          </p:cTn>
                        </p:par>
                        <p:par>
                          <p:cTn id="85" fill="hold">
                            <p:stCondLst>
                              <p:cond delay="2600"/>
                            </p:stCondLst>
                            <p:childTnLst>
                              <p:par>
                                <p:cTn id="86" presetID="1" presetClass="entr" presetSubtype="0" fill="hold" nodeType="afterEffect">
                                  <p:stCondLst>
                                    <p:cond delay="100"/>
                                  </p:stCondLst>
                                  <p:childTnLst>
                                    <p:set>
                                      <p:cBhvr>
                                        <p:cTn id="87"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61395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serverless</a:t>
            </a:r>
            <a:r>
              <a:rPr lang="en-US" dirty="0"/>
              <a:t>”</a:t>
            </a:r>
          </a:p>
        </p:txBody>
      </p:sp>
      <p:grpSp>
        <p:nvGrpSpPr>
          <p:cNvPr id="174" name="Group 173"/>
          <p:cNvGrpSpPr/>
          <p:nvPr/>
        </p:nvGrpSpPr>
        <p:grpSpPr>
          <a:xfrm>
            <a:off x="7830087" y="1454603"/>
            <a:ext cx="4094993" cy="5156873"/>
            <a:chOff x="7830087" y="1454603"/>
            <a:chExt cx="4094993" cy="5156873"/>
          </a:xfrm>
        </p:grpSpPr>
        <p:sp>
          <p:nvSpPr>
            <p:cNvPr id="8" name="TextBox 7"/>
            <p:cNvSpPr txBox="1"/>
            <p:nvPr/>
          </p:nvSpPr>
          <p:spPr>
            <a:xfrm>
              <a:off x="8963184" y="5401914"/>
              <a:ext cx="1828800" cy="1209562"/>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Focus on business logic</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80663" y="1643764"/>
            <a:ext cx="3289336" cy="4205914"/>
            <a:chOff x="980663" y="1643764"/>
            <a:chExt cx="3289336" cy="4205914"/>
          </a:xfrm>
        </p:grpSpPr>
        <p:sp>
          <p:nvSpPr>
            <p:cNvPr id="6" name="TextBox 5"/>
            <p:cNvSpPr txBox="1"/>
            <p:nvPr/>
          </p:nvSpPr>
          <p:spPr>
            <a:xfrm>
              <a:off x="1784677" y="5249514"/>
              <a:ext cx="1828800" cy="600164"/>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Ship faster</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46713" y="1825626"/>
            <a:ext cx="1870076" cy="4481151"/>
            <a:chOff x="5446713" y="1825626"/>
            <a:chExt cx="1870076" cy="4481151"/>
          </a:xfrm>
        </p:grpSpPr>
        <p:sp>
          <p:nvSpPr>
            <p:cNvPr id="7" name="TextBox 6"/>
            <p:cNvSpPr txBox="1"/>
            <p:nvPr/>
          </p:nvSpPr>
          <p:spPr>
            <a:xfrm>
              <a:off x="5463904" y="5401914"/>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dirty="0">
                  <a:ln>
                    <a:noFill/>
                  </a:ln>
                  <a:solidFill>
                    <a:srgbClr val="0078D7"/>
                  </a:solidFill>
                  <a:effectLst/>
                  <a:uLnTx/>
                  <a:uFillTx/>
                  <a:latin typeface="Segoe UI Light"/>
                  <a:ea typeface="+mn-ea"/>
                  <a:cs typeface="Segoe UI"/>
                </a:rPr>
                <a:t>Reduced dev ops</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748186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1558" y="290513"/>
            <a:ext cx="10747375" cy="898525"/>
          </a:xfrm>
        </p:spPr>
        <p:txBody>
          <a:bodyPr/>
          <a:lstStyle/>
          <a:p>
            <a:r>
              <a:rPr lang="en-US" sz="5400" dirty="0"/>
              <a:t>Azure Functions</a:t>
            </a:r>
          </a:p>
        </p:txBody>
      </p:sp>
      <p:pic>
        <p:nvPicPr>
          <p:cNvPr id="4" name="Picture 6"/>
          <p:cNvPicPr>
            <a:picLocks noChangeAspect="1"/>
          </p:cNvPicPr>
          <p:nvPr/>
        </p:nvPicPr>
        <p:blipFill>
          <a:blip r:embed="rId2"/>
          <a:stretch>
            <a:fillRect/>
          </a:stretch>
        </p:blipFill>
        <p:spPr>
          <a:xfrm>
            <a:off x="258347" y="438841"/>
            <a:ext cx="891304" cy="786549"/>
          </a:xfrm>
          <a:prstGeom prst="rect">
            <a:avLst/>
          </a:prstGeom>
        </p:spPr>
      </p:pic>
      <p:sp>
        <p:nvSpPr>
          <p:cNvPr id="52" name="TextBox 51"/>
          <p:cNvSpPr txBox="1"/>
          <p:nvPr/>
        </p:nvSpPr>
        <p:spPr>
          <a:xfrm>
            <a:off x="269241" y="1586595"/>
            <a:ext cx="3854627" cy="4804837"/>
          </a:xfrm>
          <a:prstGeom prst="rect">
            <a:avLst/>
          </a:prstGeom>
          <a:solidFill>
            <a:schemeClr val="accent1">
              <a:lumMod val="75000"/>
            </a:schemeClr>
          </a:solidFill>
        </p:spPr>
        <p:txBody>
          <a:bodyPr wrap="square" lIns="179285" tIns="143428" rIns="179285" bIns="143428" rtlCol="0">
            <a:noAutofit/>
          </a:bodyPr>
          <a:lstStyle/>
          <a:p>
            <a:pPr marL="0" marR="0" lvl="0" indent="0" algn="ctr" defTabSz="895810" rtl="0" eaLnBrk="1" fontAlgn="auto" latinLnBrk="0" hangingPunct="1">
              <a:lnSpc>
                <a:spcPct val="90000"/>
              </a:lnSpc>
              <a:spcBef>
                <a:spcPts val="0"/>
              </a:spcBef>
              <a:spcAft>
                <a:spcPts val="0"/>
              </a:spcAft>
              <a:buClrTx/>
              <a:buSzTx/>
              <a:buFontTx/>
              <a:buNone/>
              <a:tabLst>
                <a:tab pos="878164"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endParaRPr>
          </a:p>
        </p:txBody>
      </p:sp>
      <p:sp>
        <p:nvSpPr>
          <p:cNvPr id="53" name="TextBox 52"/>
          <p:cNvSpPr txBox="1"/>
          <p:nvPr/>
        </p:nvSpPr>
        <p:spPr>
          <a:xfrm>
            <a:off x="4168687" y="1586596"/>
            <a:ext cx="3854627" cy="4804837"/>
          </a:xfrm>
          <a:prstGeom prst="rect">
            <a:avLst/>
          </a:prstGeom>
          <a:solidFill>
            <a:schemeClr val="accent1"/>
          </a:solidFill>
        </p:spPr>
        <p:txBody>
          <a:bodyPr wrap="square" lIns="179285" tIns="143428" rIns="179285" bIns="143428" rtlCol="0">
            <a:noAutofit/>
          </a:bodyPr>
          <a:lstStyle/>
          <a:p>
            <a:pPr marL="0" marR="0" lvl="0" indent="0" algn="ctr" defTabSz="895810" rtl="0" eaLnBrk="1" fontAlgn="auto" latinLnBrk="0" hangingPunct="1">
              <a:lnSpc>
                <a:spcPct val="90000"/>
              </a:lnSpc>
              <a:spcBef>
                <a:spcPts val="0"/>
              </a:spcBef>
              <a:spcAft>
                <a:spcPts val="0"/>
              </a:spcAft>
              <a:buClrTx/>
              <a:buSzTx/>
              <a:buFontTx/>
              <a:buNone/>
              <a:tabLst>
                <a:tab pos="878164"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Accelerate development</a:t>
            </a:r>
          </a:p>
        </p:txBody>
      </p:sp>
      <p:sp>
        <p:nvSpPr>
          <p:cNvPr id="54" name="TextBox 53"/>
          <p:cNvSpPr txBox="1"/>
          <p:nvPr/>
        </p:nvSpPr>
        <p:spPr>
          <a:xfrm>
            <a:off x="8068135" y="1586597"/>
            <a:ext cx="3854627" cy="4804837"/>
          </a:xfrm>
          <a:prstGeom prst="rect">
            <a:avLst/>
          </a:prstGeom>
          <a:solidFill>
            <a:schemeClr val="accent1">
              <a:lumMod val="75000"/>
            </a:schemeClr>
          </a:solidFill>
        </p:spPr>
        <p:txBody>
          <a:bodyPr wrap="square" lIns="179285" tIns="143428" rIns="179285" bIns="143428" rtlCol="0">
            <a:noAutofit/>
          </a:bodyPr>
          <a:lstStyle/>
          <a:p>
            <a:pPr marL="0" marR="0" lvl="0" indent="0" algn="ctr" defTabSz="895810" rtl="0" eaLnBrk="1" fontAlgn="auto" latinLnBrk="0" hangingPunct="1">
              <a:lnSpc>
                <a:spcPct val="90000"/>
              </a:lnSpc>
              <a:spcBef>
                <a:spcPts val="0"/>
              </a:spcBef>
              <a:spcAft>
                <a:spcPts val="0"/>
              </a:spcAft>
              <a:buClrTx/>
              <a:buSzTx/>
              <a:buFontTx/>
              <a:buNone/>
              <a:tabLst>
                <a:tab pos="878164"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Bind into services</a:t>
            </a:r>
          </a:p>
        </p:txBody>
      </p:sp>
      <p:sp useBgFill="1">
        <p:nvSpPr>
          <p:cNvPr id="58" name="Rectangle 57"/>
          <p:cNvSpPr/>
          <p:nvPr/>
        </p:nvSpPr>
        <p:spPr bwMode="auto">
          <a:xfrm>
            <a:off x="1" y="6387514"/>
            <a:ext cx="12192000"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3" name="Group 22"/>
          <p:cNvGrpSpPr/>
          <p:nvPr/>
        </p:nvGrpSpPr>
        <p:grpSpPr>
          <a:xfrm>
            <a:off x="8228346" y="5001713"/>
            <a:ext cx="3374883" cy="948379"/>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65" name="Picture 64"/>
            <p:cNvPicPr>
              <a:picLocks noChangeAspect="1"/>
            </p:cNvPicPr>
            <p:nvPr/>
          </p:nvPicPr>
          <p:blipFill>
            <a:blip r:embed="rId3">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4"/>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Box</a:t>
              </a:r>
            </a:p>
          </p:txBody>
        </p:sp>
        <p:sp>
          <p:nvSpPr>
            <p:cNvPr id="77" name="TextBox 76"/>
            <p:cNvSpPr txBox="1"/>
            <p:nvPr/>
          </p:nvSpPr>
          <p:spPr>
            <a:xfrm>
              <a:off x="8393341" y="2981285"/>
              <a:ext cx="92846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OneDrive</a:t>
              </a:r>
            </a:p>
          </p:txBody>
        </p:sp>
        <p:sp>
          <p:nvSpPr>
            <p:cNvPr id="81" name="TextBox 80"/>
            <p:cNvSpPr txBox="1"/>
            <p:nvPr/>
          </p:nvSpPr>
          <p:spPr>
            <a:xfrm>
              <a:off x="11191169" y="2981285"/>
              <a:ext cx="644728"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mn-cs"/>
                </a:rPr>
                <a:t>Twilio</a:t>
              </a:r>
              <a:endPar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grpSp>
      <p:sp>
        <p:nvSpPr>
          <p:cNvPr id="66" name="Freeform 12"/>
          <p:cNvSpPr>
            <a:spLocks noChangeAspect="1" noEditPoints="1"/>
          </p:cNvSpPr>
          <p:nvPr/>
        </p:nvSpPr>
        <p:spPr bwMode="auto">
          <a:xfrm>
            <a:off x="8456622" y="3716181"/>
            <a:ext cx="537855"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8" name="Picture 7"/>
          <p:cNvPicPr>
            <a:picLocks noChangeAspect="1"/>
          </p:cNvPicPr>
          <p:nvPr/>
        </p:nvPicPr>
        <p:blipFill>
          <a:blip r:embed="rId5"/>
          <a:stretch>
            <a:fillRect/>
          </a:stretch>
        </p:blipFill>
        <p:spPr>
          <a:xfrm>
            <a:off x="9672546" y="3675580"/>
            <a:ext cx="627497" cy="561445"/>
          </a:xfrm>
          <a:prstGeom prst="rect">
            <a:avLst/>
          </a:prstGeom>
        </p:spPr>
      </p:pic>
      <p:sp>
        <p:nvSpPr>
          <p:cNvPr id="82" name="TextBox 81"/>
          <p:cNvSpPr txBox="1"/>
          <p:nvPr/>
        </p:nvSpPr>
        <p:spPr>
          <a:xfrm>
            <a:off x="8277757" y="4311410"/>
            <a:ext cx="86149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Dropbox</a:t>
            </a:r>
          </a:p>
        </p:txBody>
      </p:sp>
      <p:sp>
        <p:nvSpPr>
          <p:cNvPr id="83" name="TextBox 82"/>
          <p:cNvSpPr txBox="1"/>
          <p:nvPr/>
        </p:nvSpPr>
        <p:spPr>
          <a:xfrm>
            <a:off x="9550854" y="4311410"/>
            <a:ext cx="88192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mn-cs"/>
              </a:rPr>
              <a:t>Sendgrid</a:t>
            </a:r>
            <a:endPar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sp>
        <p:nvSpPr>
          <p:cNvPr id="84" name="TextBox 83"/>
          <p:cNvSpPr txBox="1"/>
          <p:nvPr/>
        </p:nvSpPr>
        <p:spPr>
          <a:xfrm>
            <a:off x="10873740" y="2924645"/>
            <a:ext cx="782160" cy="470621"/>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Storage</a:t>
            </a:r>
          </a:p>
        </p:txBody>
      </p:sp>
      <p:sp>
        <p:nvSpPr>
          <p:cNvPr id="91" name="Rectangle 90"/>
          <p:cNvSpPr>
            <a:spLocks noChangeArrowheads="1"/>
          </p:cNvSpPr>
          <p:nvPr/>
        </p:nvSpPr>
        <p:spPr bwMode="auto">
          <a:xfrm>
            <a:off x="8185907" y="2924645"/>
            <a:ext cx="1051466" cy="470621"/>
          </a:xfrm>
          <a:prstGeom prst="rect">
            <a:avLst/>
          </a:prstGeom>
          <a:noFill/>
          <a:extLst/>
        </p:spPr>
        <p:txBody>
          <a:bodyPr wrap="none" lIns="89642" tIns="44821" rIns="89642" bIns="44821" rtlCol="0" anchor="b">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 </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Service Bus</a:t>
            </a:r>
          </a:p>
        </p:txBody>
      </p:sp>
      <p:sp>
        <p:nvSpPr>
          <p:cNvPr id="92" name="Rectangle 91"/>
          <p:cNvSpPr>
            <a:spLocks noChangeArrowheads="1"/>
          </p:cNvSpPr>
          <p:nvPr/>
        </p:nvSpPr>
        <p:spPr bwMode="auto">
          <a:xfrm>
            <a:off x="9506336" y="2924645"/>
            <a:ext cx="982536" cy="470621"/>
          </a:xfrm>
          <a:prstGeom prst="rect">
            <a:avLst/>
          </a:prstGeom>
          <a:noFill/>
          <a:extLst/>
        </p:spPr>
        <p:txBody>
          <a:bodyPr wrap="none" lIns="89642" tIns="44821" rIns="89642" bIns="44821" rtlCol="0" anchor="b">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Azure</a:t>
            </a:r>
            <a:b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Event Hub</a:t>
            </a:r>
          </a:p>
        </p:txBody>
      </p:sp>
      <p:pic>
        <p:nvPicPr>
          <p:cNvPr id="9" name="Picture 8"/>
          <p:cNvPicPr>
            <a:picLocks noChangeAspect="1"/>
          </p:cNvPicPr>
          <p:nvPr/>
        </p:nvPicPr>
        <p:blipFill>
          <a:blip r:embed="rId6"/>
          <a:stretch>
            <a:fillRect/>
          </a:stretch>
        </p:blipFill>
        <p:spPr>
          <a:xfrm>
            <a:off x="11039944" y="3581410"/>
            <a:ext cx="483527" cy="590977"/>
          </a:xfrm>
          <a:prstGeom prst="rect">
            <a:avLst/>
          </a:prstGeom>
        </p:spPr>
      </p:pic>
      <p:sp>
        <p:nvSpPr>
          <p:cNvPr id="95" name="Rectangle 94"/>
          <p:cNvSpPr>
            <a:spLocks noChangeArrowheads="1"/>
          </p:cNvSpPr>
          <p:nvPr/>
        </p:nvSpPr>
        <p:spPr bwMode="auto">
          <a:xfrm>
            <a:off x="10700226" y="4301097"/>
            <a:ext cx="1164789" cy="280605"/>
          </a:xfrm>
          <a:prstGeom prst="rect">
            <a:avLst/>
          </a:prstGeom>
          <a:noFill/>
          <a:extLst/>
        </p:spPr>
        <p:txBody>
          <a:bodyPr wrap="none" lIns="89642" tIns="44821" rIns="89642" bIns="44821" rtlCol="0" anchor="b">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mn-cs"/>
              </a:rPr>
              <a:t>AzureDocDb</a:t>
            </a:r>
            <a:endPar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grpSp>
        <p:nvGrpSpPr>
          <p:cNvPr id="21" name="Group 20"/>
          <p:cNvGrpSpPr/>
          <p:nvPr/>
        </p:nvGrpSpPr>
        <p:grpSpPr>
          <a:xfrm>
            <a:off x="4491194" y="2496730"/>
            <a:ext cx="1295614" cy="3546843"/>
            <a:chOff x="4581251" y="2546297"/>
            <a:chExt cx="1321594" cy="3617965"/>
          </a:xfrm>
        </p:grpSpPr>
        <p:sp>
          <p:nvSpPr>
            <p:cNvPr id="106" name="TextBox 105"/>
            <p:cNvSpPr txBox="1"/>
            <p:nvPr/>
          </p:nvSpPr>
          <p:spPr>
            <a:xfrm>
              <a:off x="4645974" y="5517931"/>
              <a:ext cx="1177245" cy="646331"/>
            </a:xfrm>
            <a:prstGeom prst="rect">
              <a:avLst/>
            </a:prstGeom>
            <a:noFill/>
          </p:spPr>
          <p:txBody>
            <a:bodyPr wrap="none" lIns="89642" tIns="44821" rIns="89642" bIns="44821"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 </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your way</a:t>
              </a:r>
            </a:p>
          </p:txBody>
        </p:sp>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8"/>
            <a:stretch>
              <a:fillRect/>
            </a:stretch>
          </p:blipFill>
          <p:spPr>
            <a:xfrm>
              <a:off x="5025327" y="3381010"/>
              <a:ext cx="654016" cy="457200"/>
            </a:xfrm>
            <a:prstGeom prst="rect">
              <a:avLst/>
            </a:prstGeom>
          </p:spPr>
        </p:pic>
        <p:pic>
          <p:nvPicPr>
            <p:cNvPr id="110" name="Picture 109"/>
            <p:cNvPicPr>
              <a:picLocks noChangeAspect="1"/>
            </p:cNvPicPr>
            <p:nvPr/>
          </p:nvPicPr>
          <p:blipFill>
            <a:blip r:embed="rId9"/>
            <a:stretch>
              <a:fillRect/>
            </a:stretch>
          </p:blipFill>
          <p:spPr>
            <a:xfrm>
              <a:off x="4904862" y="4358030"/>
              <a:ext cx="674371" cy="640080"/>
            </a:xfrm>
            <a:prstGeom prst="rect">
              <a:avLst/>
            </a:prstGeom>
          </p:spPr>
        </p:pic>
      </p:grpSp>
      <p:grpSp>
        <p:nvGrpSpPr>
          <p:cNvPr id="22" name="Group 21"/>
          <p:cNvGrpSpPr/>
          <p:nvPr/>
        </p:nvGrpSpPr>
        <p:grpSpPr>
          <a:xfrm>
            <a:off x="6263642" y="3659478"/>
            <a:ext cx="1604933" cy="2384095"/>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42" tIns="89642"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&lt;/&gt;</a:t>
              </a:r>
            </a:p>
          </p:txBody>
        </p:sp>
      </p:grpSp>
      <p:grpSp>
        <p:nvGrpSpPr>
          <p:cNvPr id="26" name="Group 25"/>
          <p:cNvGrpSpPr/>
          <p:nvPr/>
        </p:nvGrpSpPr>
        <p:grpSpPr>
          <a:xfrm>
            <a:off x="464670" y="2400794"/>
            <a:ext cx="1557254" cy="3642778"/>
            <a:chOff x="473987" y="2448438"/>
            <a:chExt cx="1588480" cy="3715823"/>
          </a:xfrm>
        </p:grpSpPr>
        <p:sp>
          <p:nvSpPr>
            <p:cNvPr id="112" name="TextBox 111"/>
            <p:cNvSpPr txBox="1"/>
            <p:nvPr/>
          </p:nvSpPr>
          <p:spPr>
            <a:xfrm>
              <a:off x="473987" y="5517930"/>
              <a:ext cx="1571520"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0">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5967" y="3312501"/>
            <a:ext cx="1216848" cy="2731061"/>
            <a:chOff x="2597019" y="3378426"/>
            <a:chExt cx="1241248" cy="2785825"/>
          </a:xfrm>
        </p:grpSpPr>
        <p:sp>
          <p:nvSpPr>
            <p:cNvPr id="113" name="TextBox 112"/>
            <p:cNvSpPr txBox="1"/>
            <p:nvPr/>
          </p:nvSpPr>
          <p:spPr>
            <a:xfrm>
              <a:off x="2620190" y="5517931"/>
              <a:ext cx="1218077" cy="64632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11" name="Picture 10"/>
          <p:cNvPicPr>
            <a:picLocks noChangeAspect="1"/>
          </p:cNvPicPr>
          <p:nvPr/>
        </p:nvPicPr>
        <p:blipFill>
          <a:blip r:embed="rId11"/>
          <a:stretch>
            <a:fillRect/>
          </a:stretch>
        </p:blipFill>
        <p:spPr>
          <a:xfrm>
            <a:off x="10923508" y="2277141"/>
            <a:ext cx="607102" cy="520151"/>
          </a:xfrm>
          <a:prstGeom prst="rect">
            <a:avLst/>
          </a:prstGeom>
        </p:spPr>
      </p:pic>
      <p:grpSp>
        <p:nvGrpSpPr>
          <p:cNvPr id="36" name="Group 35"/>
          <p:cNvGrpSpPr/>
          <p:nvPr/>
        </p:nvGrpSpPr>
        <p:grpSpPr>
          <a:xfrm>
            <a:off x="9721840" y="2282140"/>
            <a:ext cx="48948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oup 36"/>
          <p:cNvGrpSpPr/>
          <p:nvPr/>
        </p:nvGrpSpPr>
        <p:grpSpPr>
          <a:xfrm>
            <a:off x="8446935" y="2284038"/>
            <a:ext cx="486579"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781231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Functions architecture</a:t>
            </a:r>
          </a:p>
        </p:txBody>
      </p:sp>
      <p:sp>
        <p:nvSpPr>
          <p:cNvPr id="4" name="Text Placeholder 3"/>
          <p:cNvSpPr>
            <a:spLocks noGrp="1"/>
          </p:cNvSpPr>
          <p:nvPr>
            <p:ph type="body" sz="quarter" idx="10"/>
          </p:nvPr>
        </p:nvSpPr>
        <p:spPr>
          <a:xfrm>
            <a:off x="269239" y="1189177"/>
            <a:ext cx="11653523" cy="2356799"/>
          </a:xfrm>
        </p:spPr>
        <p:txBody>
          <a:bodyPr/>
          <a:lstStyle/>
          <a:p>
            <a:r>
              <a:rPr lang="en-US" dirty="0"/>
              <a:t>Azure Functions is built around the WebJobs SDK runtime. The WebJobs SDK makes it easy to react to events and work with data in a consistent abstracted fashion.</a:t>
            </a:r>
          </a:p>
        </p:txBody>
      </p:sp>
      <p:grpSp>
        <p:nvGrpSpPr>
          <p:cNvPr id="16" name="Group 15"/>
          <p:cNvGrpSpPr/>
          <p:nvPr/>
        </p:nvGrpSpPr>
        <p:grpSpPr>
          <a:xfrm>
            <a:off x="704850" y="3545976"/>
            <a:ext cx="10782300" cy="2771775"/>
            <a:chOff x="753113" y="3545976"/>
            <a:chExt cx="10782300" cy="2771775"/>
          </a:xfrm>
        </p:grpSpPr>
        <p:sp>
          <p:nvSpPr>
            <p:cNvPr id="6" name="Rectangle 5"/>
            <p:cNvSpPr/>
            <p:nvPr/>
          </p:nvSpPr>
          <p:spPr bwMode="auto">
            <a:xfrm>
              <a:off x="753113" y="3545976"/>
              <a:ext cx="1993900" cy="27305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Dynamic Runtime</a:t>
              </a:r>
            </a:p>
          </p:txBody>
        </p:sp>
        <p:sp>
          <p:nvSpPr>
            <p:cNvPr id="7" name="Rectangle 6"/>
            <p:cNvSpPr/>
            <p:nvPr/>
          </p:nvSpPr>
          <p:spPr bwMode="auto">
            <a:xfrm>
              <a:off x="2950213" y="3545976"/>
              <a:ext cx="1993900" cy="1267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WebJobs Core SDK</a:t>
              </a:r>
            </a:p>
          </p:txBody>
        </p:sp>
        <p:sp>
          <p:nvSpPr>
            <p:cNvPr id="8" name="Rectangle 7"/>
            <p:cNvSpPr/>
            <p:nvPr/>
          </p:nvSpPr>
          <p:spPr bwMode="auto">
            <a:xfrm>
              <a:off x="2950213" y="4927600"/>
              <a:ext cx="1993900" cy="1348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WebJobs Extensions</a:t>
              </a:r>
            </a:p>
          </p:txBody>
        </p:sp>
        <p:sp>
          <p:nvSpPr>
            <p:cNvPr id="9" name="Rectangle 8"/>
            <p:cNvSpPr/>
            <p:nvPr/>
          </p:nvSpPr>
          <p:spPr bwMode="auto">
            <a:xfrm>
              <a:off x="5147313" y="3562350"/>
              <a:ext cx="1993900" cy="2730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WebJobs Script Runtime</a:t>
              </a:r>
            </a:p>
          </p:txBody>
        </p:sp>
        <p:sp>
          <p:nvSpPr>
            <p:cNvPr id="10" name="Rectangle 9"/>
            <p:cNvSpPr/>
            <p:nvPr/>
          </p:nvSpPr>
          <p:spPr bwMode="auto">
            <a:xfrm>
              <a:off x="7344413" y="3562350"/>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Triggers</a:t>
              </a:r>
            </a:p>
          </p:txBody>
        </p:sp>
        <p:sp>
          <p:nvSpPr>
            <p:cNvPr id="11" name="Rectangle 10"/>
            <p:cNvSpPr/>
            <p:nvPr/>
          </p:nvSpPr>
          <p:spPr bwMode="auto">
            <a:xfrm>
              <a:off x="7344413" y="452705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Inputs/ Outputs</a:t>
              </a:r>
            </a:p>
          </p:txBody>
        </p:sp>
        <p:sp>
          <p:nvSpPr>
            <p:cNvPr id="12" name="Rectangle 11"/>
            <p:cNvSpPr/>
            <p:nvPr/>
          </p:nvSpPr>
          <p:spPr bwMode="auto">
            <a:xfrm>
              <a:off x="7344413" y="547320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Language Abstraction</a:t>
              </a:r>
            </a:p>
          </p:txBody>
        </p:sp>
        <p:sp>
          <p:nvSpPr>
            <p:cNvPr id="13" name="Rectangle 12"/>
            <p:cNvSpPr/>
            <p:nvPr/>
          </p:nvSpPr>
          <p:spPr bwMode="auto">
            <a:xfrm>
              <a:off x="9541513" y="3545976"/>
              <a:ext cx="1993900" cy="12673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Code</a:t>
              </a:r>
            </a:p>
          </p:txBody>
        </p:sp>
        <p:sp>
          <p:nvSpPr>
            <p:cNvPr id="15" name="Rectangle 14"/>
            <p:cNvSpPr/>
            <p:nvPr/>
          </p:nvSpPr>
          <p:spPr bwMode="auto">
            <a:xfrm>
              <a:off x="9541513" y="4927600"/>
              <a:ext cx="1993900" cy="13901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Config</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7734320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idx="4294967295"/>
          </p:nvPr>
        </p:nvSpPr>
        <p:spPr>
          <a:xfrm>
            <a:off x="257530" y="319105"/>
            <a:ext cx="11655425" cy="900113"/>
          </a:xfrm>
        </p:spPr>
        <p:txBody>
          <a:bodyPr/>
          <a:lstStyle/>
          <a:p>
            <a:r>
              <a:rPr lang="en-US" dirty="0"/>
              <a:t>Microservice tools and approaches</a:t>
            </a:r>
          </a:p>
        </p:txBody>
      </p:sp>
      <p:grpSp>
        <p:nvGrpSpPr>
          <p:cNvPr id="2" name="Group 1"/>
          <p:cNvGrpSpPr/>
          <p:nvPr/>
        </p:nvGrpSpPr>
        <p:grpSpPr>
          <a:xfrm>
            <a:off x="449879" y="1396995"/>
            <a:ext cx="11256121" cy="5032853"/>
            <a:chOff x="288862" y="1321220"/>
            <a:chExt cx="11633900" cy="5201766"/>
          </a:xfrm>
        </p:grpSpPr>
        <p:sp>
          <p:nvSpPr>
            <p:cNvPr id="97" name="TextBox 96"/>
            <p:cNvSpPr txBox="1"/>
            <p:nvPr/>
          </p:nvSpPr>
          <p:spPr>
            <a:xfrm>
              <a:off x="288862" y="1321220"/>
              <a:ext cx="3802269" cy="5201766"/>
            </a:xfrm>
            <a:prstGeom prst="rect">
              <a:avLst/>
            </a:prstGeom>
            <a:solidFill>
              <a:schemeClr val="accent5"/>
            </a:solidFill>
          </p:spPr>
          <p:txBody>
            <a:bodyPr wrap="square" lIns="179285" tIns="143428" rIns="179285" bIns="143428" rtlCol="0">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err="1">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Microservices</a:t>
              </a:r>
              <a: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 </a:t>
              </a:r>
              <a:b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br>
              <a: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in the wild</a:t>
              </a:r>
            </a:p>
          </p:txBody>
        </p:sp>
        <p:sp>
          <p:nvSpPr>
            <p:cNvPr id="98" name="TextBox 97"/>
            <p:cNvSpPr txBox="1"/>
            <p:nvPr/>
          </p:nvSpPr>
          <p:spPr>
            <a:xfrm>
              <a:off x="4209293" y="1321220"/>
              <a:ext cx="3796114" cy="5201766"/>
            </a:xfrm>
            <a:prstGeom prst="rect">
              <a:avLst/>
            </a:prstGeom>
            <a:solidFill>
              <a:schemeClr val="accent5"/>
            </a:solidFill>
          </p:spPr>
          <p:txBody>
            <a:bodyPr wrap="square" lIns="179285" tIns="143428" rIns="179285" bIns="143428" rtlCol="0">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Azure Functions</a:t>
              </a:r>
              <a:b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br>
              <a:endPar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endParaRPr>
            </a:p>
          </p:txBody>
        </p:sp>
        <p:sp>
          <p:nvSpPr>
            <p:cNvPr id="99" name="TextBox 98"/>
            <p:cNvSpPr txBox="1"/>
            <p:nvPr/>
          </p:nvSpPr>
          <p:spPr>
            <a:xfrm>
              <a:off x="8126648" y="1321220"/>
              <a:ext cx="3796114" cy="5201766"/>
            </a:xfrm>
            <a:prstGeom prst="rect">
              <a:avLst/>
            </a:prstGeom>
            <a:solidFill>
              <a:schemeClr val="accent1"/>
            </a:solidFill>
          </p:spPr>
          <p:txBody>
            <a:bodyPr wrap="square" lIns="179285" tIns="143428" rIns="179285" bIns="143428" rtlCol="0">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Light"/>
                  <a:ea typeface="+mn-ea"/>
                  <a:cs typeface="Segoe UI" panose="020B0502040204020203" pitchFamily="34" charset="0"/>
                </a:rPr>
                <a:t>Azure Service Fabric</a:t>
              </a:r>
            </a:p>
          </p:txBody>
        </p:sp>
        <p:sp>
          <p:nvSpPr>
            <p:cNvPr id="9" name="Rectangle 8"/>
            <p:cNvSpPr/>
            <p:nvPr/>
          </p:nvSpPr>
          <p:spPr bwMode="auto">
            <a:xfrm>
              <a:off x="291940"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Implication: Build your own microservices platform</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Benefits: Customizable, pick best of breed solutions</a:t>
              </a:r>
            </a:p>
          </p:txBody>
        </p:sp>
        <p:sp>
          <p:nvSpPr>
            <p:cNvPr id="4" name="Rectangle 3"/>
            <p:cNvSpPr/>
            <p:nvPr/>
          </p:nvSpPr>
          <p:spPr bwMode="auto">
            <a:xfrm>
              <a:off x="4209293"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Implication: Serverless microservices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Benefits: Quick ramp up, sub second metering, zero ops</a:t>
              </a:r>
            </a:p>
          </p:txBody>
        </p:sp>
        <p:sp>
          <p:nvSpPr>
            <p:cNvPr id="102" name="Rectangle 101"/>
            <p:cNvSpPr/>
            <p:nvPr/>
          </p:nvSpPr>
          <p:spPr bwMode="auto">
            <a:xfrm>
              <a:off x="359796"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 name="Rectangle 15"/>
            <p:cNvSpPr/>
            <p:nvPr/>
          </p:nvSpPr>
          <p:spPr bwMode="auto">
            <a:xfrm>
              <a:off x="8126648"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Implication: Prescriptive microservices platform</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59062">
                        <a:srgbClr val="FFFFFF"/>
                      </a:gs>
                      <a:gs pos="53000">
                        <a:srgbClr val="FFFFFF"/>
                      </a:gs>
                    </a:gsLst>
                    <a:lin ang="5400000" scaled="0"/>
                  </a:gradFill>
                  <a:effectLst/>
                  <a:uLnTx/>
                  <a:uFillTx/>
                  <a:latin typeface="Segoe UI"/>
                  <a:ea typeface="+mn-ea"/>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76" y="4504345"/>
              <a:ext cx="3491841" cy="1872953"/>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194505"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52" name="Rectangle 2051"/>
            <p:cNvSpPr/>
            <p:nvPr/>
          </p:nvSpPr>
          <p:spPr bwMode="auto">
            <a:xfrm>
              <a:off x="4280429"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051" name="Picture 2050"/>
            <p:cNvPicPr>
              <a:picLocks noChangeAspect="1"/>
            </p:cNvPicPr>
            <p:nvPr/>
          </p:nvPicPr>
          <p:blipFill>
            <a:blip r:embed="rId4"/>
            <a:stretch>
              <a:fillRect/>
            </a:stretch>
          </p:blipFill>
          <p:spPr>
            <a:xfrm>
              <a:off x="8890510" y="4692094"/>
              <a:ext cx="2268390" cy="1763661"/>
            </a:xfrm>
            <a:prstGeom prst="rect">
              <a:avLst/>
            </a:prstGeom>
          </p:spPr>
        </p:pic>
        <p:sp>
          <p:nvSpPr>
            <p:cNvPr id="34" name="Rectangle: Rounded Corners 33"/>
            <p:cNvSpPr/>
            <p:nvPr/>
          </p:nvSpPr>
          <p:spPr bwMode="auto">
            <a:xfrm>
              <a:off x="4675225" y="4563907"/>
              <a:ext cx="2798720" cy="1783218"/>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4" name="TextBox 43"/>
            <p:cNvSpPr txBox="1"/>
            <p:nvPr/>
          </p:nvSpPr>
          <p:spPr>
            <a:xfrm>
              <a:off x="4900767" y="5837364"/>
              <a:ext cx="998211" cy="416383"/>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45" name="Picture 44"/>
            <p:cNvPicPr>
              <a:picLocks noChangeAspect="1"/>
            </p:cNvPicPr>
            <p:nvPr/>
          </p:nvPicPr>
          <p:blipFill rotWithShape="1">
            <a:blip r:embed="rId5">
              <a:duotone>
                <a:schemeClr val="accent1">
                  <a:shade val="45000"/>
                  <a:satMod val="135000"/>
                </a:schemeClr>
                <a:prstClr val="white"/>
              </a:duotone>
              <a:lum contrast="25000"/>
            </a:blip>
            <a:srcRect l="24332" r="23006"/>
            <a:stretch/>
          </p:blipFill>
          <p:spPr>
            <a:xfrm>
              <a:off x="5045062" y="4573883"/>
              <a:ext cx="677428" cy="1381055"/>
            </a:xfrm>
            <a:prstGeom prst="rect">
              <a:avLst/>
            </a:prstGeom>
          </p:spPr>
        </p:pic>
        <p:grpSp>
          <p:nvGrpSpPr>
            <p:cNvPr id="35" name="Group 34"/>
            <p:cNvGrpSpPr/>
            <p:nvPr/>
          </p:nvGrpSpPr>
          <p:grpSpPr>
            <a:xfrm>
              <a:off x="6310748" y="4804554"/>
              <a:ext cx="745484" cy="1000981"/>
              <a:chOff x="14373203" y="2018937"/>
              <a:chExt cx="1233549" cy="1646564"/>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quot;Not Allowed&quot; Symbol 52"/>
              <p:cNvSpPr/>
              <p:nvPr/>
            </p:nvSpPr>
            <p:spPr bwMode="auto">
              <a:xfrm>
                <a:off x="14373203" y="2018937"/>
                <a:ext cx="1233549" cy="1233548"/>
              </a:xfrm>
              <a:prstGeom prst="noSmoking">
                <a:avLst>
                  <a:gd name="adj" fmla="val 8694"/>
                </a:avLst>
              </a:prstGeom>
              <a:solidFill>
                <a:srgbClr val="FFFFFF"/>
              </a:solidFill>
              <a:ln w="412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7" name="TextBox 46"/>
            <p:cNvSpPr txBox="1"/>
            <p:nvPr/>
          </p:nvSpPr>
          <p:spPr>
            <a:xfrm>
              <a:off x="6320107" y="5954938"/>
              <a:ext cx="680770" cy="25345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No Ops</a:t>
              </a:r>
            </a:p>
          </p:txBody>
        </p:sp>
      </p:grpSp>
    </p:spTree>
    <p:extLst>
      <p:ext uri="{BB962C8B-B14F-4D97-AF65-F5344CB8AC3E}">
        <p14:creationId xmlns:p14="http://schemas.microsoft.com/office/powerpoint/2010/main" val="1670594450"/>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abstraction</a:t>
            </a:r>
          </a:p>
        </p:txBody>
      </p:sp>
      <p:sp>
        <p:nvSpPr>
          <p:cNvPr id="3" name="Text Placeholder 2"/>
          <p:cNvSpPr>
            <a:spLocks noGrp="1"/>
          </p:cNvSpPr>
          <p:nvPr>
            <p:ph type="body" sz="quarter" idx="10"/>
          </p:nvPr>
        </p:nvSpPr>
        <p:spPr>
          <a:xfrm>
            <a:off x="269239" y="1189177"/>
            <a:ext cx="11653523" cy="1934440"/>
          </a:xfrm>
        </p:spPr>
        <p:txBody>
          <a:bodyPr/>
          <a:lstStyle/>
          <a:p>
            <a:pPr marL="571500" indent="-571500">
              <a:buFont typeface="Arial" panose="020B0604020202020204" pitchFamily="34" charset="0"/>
              <a:buChar char="•"/>
            </a:pPr>
            <a:r>
              <a:rPr lang="en-US" dirty="0" err="1"/>
              <a:t>Serverless</a:t>
            </a:r>
            <a:r>
              <a:rPr lang="en-US" dirty="0"/>
              <a:t> compute abstracts away the compute</a:t>
            </a:r>
          </a:p>
          <a:p>
            <a:pPr marL="571500" indent="-571500">
              <a:buFont typeface="Arial" panose="020B0604020202020204" pitchFamily="34" charset="0"/>
              <a:buChar char="•"/>
            </a:pPr>
            <a:r>
              <a:rPr lang="en-US" dirty="0"/>
              <a:t>Bindings abstract away the services you interact with</a:t>
            </a:r>
          </a:p>
        </p:txBody>
      </p:sp>
      <p:sp>
        <p:nvSpPr>
          <p:cNvPr id="4" name="Rectangle 3"/>
          <p:cNvSpPr/>
          <p:nvPr/>
        </p:nvSpPr>
        <p:spPr bwMode="auto">
          <a:xfrm>
            <a:off x="4377519" y="4254582"/>
            <a:ext cx="3417705" cy="9529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Business Logic</a:t>
            </a:r>
          </a:p>
        </p:txBody>
      </p:sp>
      <p:sp>
        <p:nvSpPr>
          <p:cNvPr id="5" name="Rectangle 4"/>
          <p:cNvSpPr/>
          <p:nvPr/>
        </p:nvSpPr>
        <p:spPr bwMode="auto">
          <a:xfrm>
            <a:off x="4377518" y="5380953"/>
            <a:ext cx="3417705" cy="9529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PaaS</a:t>
            </a:r>
          </a:p>
        </p:txBody>
      </p:sp>
      <p:sp>
        <p:nvSpPr>
          <p:cNvPr id="6" name="Rectangle 5"/>
          <p:cNvSpPr/>
          <p:nvPr/>
        </p:nvSpPr>
        <p:spPr bwMode="auto">
          <a:xfrm>
            <a:off x="4377521" y="3206216"/>
            <a:ext cx="3417705" cy="87489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Other Services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8424" y="4468497"/>
            <a:ext cx="610548" cy="525071"/>
          </a:xfrm>
          <a:prstGeom prst="rect">
            <a:avLst/>
          </a:prstGeom>
        </p:spPr>
      </p:pic>
    </p:spTree>
    <p:extLst>
      <p:ext uri="{BB962C8B-B14F-4D97-AF65-F5344CB8AC3E}">
        <p14:creationId xmlns:p14="http://schemas.microsoft.com/office/powerpoint/2010/main" val="142413800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dirty="0"/>
              <a:t>App Service offers dedicated and dynamic tiers.</a:t>
            </a:r>
          </a:p>
          <a:p>
            <a:pPr marL="571500" indent="-571500">
              <a:buFont typeface="Arial" panose="020B0604020202020204" pitchFamily="34" charset="0"/>
              <a:buChar char="•"/>
            </a:pPr>
            <a:r>
              <a:rPr lang="en-US" dirty="0"/>
              <a:t>Dedicated is the existing App Service plan tiers</a:t>
            </a:r>
          </a:p>
          <a:p>
            <a:pPr marL="1371600" indent="-457200">
              <a:buFont typeface="Arial" panose="020B0604020202020204" pitchFamily="34" charset="0"/>
              <a:buChar char="•"/>
            </a:pPr>
            <a:r>
              <a:rPr lang="en-US" dirty="0"/>
              <a:t>Basic, Standard, Premium</a:t>
            </a:r>
          </a:p>
          <a:p>
            <a:pPr marL="1371600" indent="-457200">
              <a:buFont typeface="Arial" panose="020B0604020202020204" pitchFamily="34" charset="0"/>
              <a:buChar char="•"/>
            </a:pPr>
            <a:r>
              <a:rPr lang="en-US" dirty="0"/>
              <a:t>Pay based on # of reserved VMs</a:t>
            </a:r>
          </a:p>
          <a:p>
            <a:pPr marL="1371600" indent="-457200">
              <a:buFont typeface="Arial" panose="020B0604020202020204" pitchFamily="34" charset="0"/>
              <a:buChar char="•"/>
            </a:pPr>
            <a:r>
              <a:rPr lang="en-US" dirty="0"/>
              <a:t>You’re responsible for scale</a:t>
            </a:r>
          </a:p>
          <a:p>
            <a:pPr marL="571500" indent="-571500">
              <a:buFont typeface="Arial" panose="020B0604020202020204" pitchFamily="34" charset="0"/>
              <a:buChar char="•"/>
            </a:pPr>
            <a:r>
              <a:rPr lang="en-US" dirty="0"/>
              <a:t>Dynamic </a:t>
            </a:r>
          </a:p>
          <a:p>
            <a:pPr marL="1371600" indent="-457200">
              <a:buFont typeface="Arial" panose="020B0604020202020204" pitchFamily="34" charset="0"/>
              <a:buChar char="•"/>
            </a:pPr>
            <a:r>
              <a:rPr lang="en-US" dirty="0"/>
              <a:t>Pay on number of executions</a:t>
            </a:r>
          </a:p>
          <a:p>
            <a:pPr marL="1371600" indent="-457200">
              <a:buFont typeface="Arial" panose="020B0604020202020204" pitchFamily="34" charset="0"/>
              <a:buChar char="•"/>
            </a:pPr>
            <a:r>
              <a:rPr lang="en-US" dirty="0"/>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tier pricing</a:t>
            </a:r>
          </a:p>
        </p:txBody>
      </p:sp>
      <p:sp>
        <p:nvSpPr>
          <p:cNvPr id="3" name="Text Placeholder 2"/>
          <p:cNvSpPr>
            <a:spLocks noGrp="1"/>
          </p:cNvSpPr>
          <p:nvPr>
            <p:ph type="body" sz="quarter" idx="10"/>
          </p:nvPr>
        </p:nvSpPr>
        <p:spPr>
          <a:xfrm>
            <a:off x="269239" y="1189177"/>
            <a:ext cx="11653523" cy="4709944"/>
          </a:xfrm>
        </p:spPr>
        <p:txBody>
          <a:bodyPr/>
          <a:lstStyle/>
          <a:p>
            <a:r>
              <a:rPr lang="en-US" dirty="0"/>
              <a:t>Pay per execution model - two meters, three units</a:t>
            </a:r>
          </a:p>
          <a:p>
            <a:pPr marL="571500" indent="-571500">
              <a:buFont typeface="Arial" panose="020B0604020202020204" pitchFamily="34" charset="0"/>
              <a:buChar char="•"/>
            </a:pPr>
            <a:r>
              <a:rPr lang="en-US" u="sng" dirty="0"/>
              <a:t>Number of executions</a:t>
            </a:r>
          </a:p>
          <a:p>
            <a:pPr marL="571500" indent="-571500">
              <a:buFont typeface="Arial" panose="020B0604020202020204" pitchFamily="34" charset="0"/>
              <a:buChar char="•"/>
            </a:pPr>
            <a:r>
              <a:rPr lang="en-US" u="sng" dirty="0"/>
              <a:t>Duration of execution</a:t>
            </a:r>
            <a:r>
              <a:rPr lang="en-US" dirty="0"/>
              <a:t> x </a:t>
            </a:r>
            <a:r>
              <a:rPr lang="en-US" u="sng" dirty="0"/>
              <a:t>reserved memory</a:t>
            </a:r>
          </a:p>
          <a:p>
            <a:pPr marL="571500" indent="-571500">
              <a:buFont typeface="Arial" panose="020B0604020202020204" pitchFamily="34" charset="0"/>
              <a:buChar char="•"/>
            </a:pPr>
            <a:endParaRPr lang="en-US" dirty="0"/>
          </a:p>
          <a:p>
            <a:r>
              <a:rPr lang="en-US" dirty="0"/>
              <a:t>First million executions free.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71927495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00263" y="1189176"/>
            <a:ext cx="7991475" cy="5097779"/>
            <a:chOff x="1773004" y="1189176"/>
            <a:chExt cx="7991475" cy="5097779"/>
          </a:xfrm>
        </p:grpSpPr>
        <p:grpSp>
          <p:nvGrpSpPr>
            <p:cNvPr id="9" name="Group 8"/>
            <p:cNvGrpSpPr/>
            <p:nvPr/>
          </p:nvGrpSpPr>
          <p:grpSpPr>
            <a:xfrm>
              <a:off x="1773004" y="1189176"/>
              <a:ext cx="7991475" cy="5097779"/>
              <a:chOff x="2100262" y="880110"/>
              <a:chExt cx="7991475" cy="5097779"/>
            </a:xfrm>
          </p:grpSpPr>
          <p:pic>
            <p:nvPicPr>
              <p:cNvPr id="5" name="Picture 4"/>
              <p:cNvPicPr>
                <a:picLocks noChangeAspect="1"/>
              </p:cNvPicPr>
              <p:nvPr/>
            </p:nvPicPr>
            <p:blipFill>
              <a:blip r:embed="rId2"/>
              <a:stretch>
                <a:fillRect/>
              </a:stretch>
            </p:blipFill>
            <p:spPr>
              <a:xfrm>
                <a:off x="2100262" y="2767012"/>
                <a:ext cx="7991475" cy="1323975"/>
              </a:xfrm>
              <a:prstGeom prst="rect">
                <a:avLst/>
              </a:prstGeom>
            </p:spPr>
          </p:pic>
          <p:sp>
            <p:nvSpPr>
              <p:cNvPr id="3" name="Line Callout 1 2"/>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Trigger</a:t>
                </a:r>
              </a:p>
            </p:txBody>
          </p:sp>
          <p:sp>
            <p:nvSpPr>
              <p:cNvPr id="6" name="Line Callout 1 5"/>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Input</a:t>
                </a:r>
              </a:p>
            </p:txBody>
          </p:sp>
          <p:sp>
            <p:nvSpPr>
              <p:cNvPr id="7" name="Line Callout 1 6"/>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Output</a:t>
                </a:r>
              </a:p>
            </p:txBody>
          </p:sp>
          <p:sp>
            <p:nvSpPr>
              <p:cNvPr id="8" name="Line Callout 1 7"/>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Code</a:t>
                </a:r>
              </a:p>
            </p:txBody>
          </p:sp>
        </p:grpSp>
        <p:cxnSp>
          <p:nvCxnSpPr>
            <p:cNvPr id="4" name="Straight Arrow Connector 3"/>
            <p:cNvCxnSpPr>
              <a:stCxn id="3"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6" name="Title 15"/>
          <p:cNvSpPr>
            <a:spLocks noGrp="1"/>
          </p:cNvSpPr>
          <p:nvPr>
            <p:ph type="title"/>
          </p:nvPr>
        </p:nvSpPr>
        <p:spPr/>
        <p:txBody>
          <a:bodyPr/>
          <a:lstStyle/>
          <a:p>
            <a:r>
              <a:rPr lang="en-US" dirty="0"/>
              <a:t>Functions programming concepts</a:t>
            </a:r>
          </a:p>
        </p:txBody>
      </p:sp>
    </p:spTree>
    <p:extLst>
      <p:ext uri="{BB962C8B-B14F-4D97-AF65-F5344CB8AC3E}">
        <p14:creationId xmlns:p14="http://schemas.microsoft.com/office/powerpoint/2010/main" val="20897118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515320" y="1205317"/>
            <a:ext cx="11161360" cy="5148542"/>
            <a:chOff x="518698" y="1205317"/>
            <a:chExt cx="11161360" cy="5148542"/>
          </a:xfrm>
        </p:grpSpPr>
        <p:sp>
          <p:nvSpPr>
            <p:cNvPr id="75" name="Right Arrow 74"/>
            <p:cNvSpPr/>
            <p:nvPr/>
          </p:nvSpPr>
          <p:spPr>
            <a:xfrm rot="10800000">
              <a:off x="6946561" y="4812901"/>
              <a:ext cx="546608"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1" name="Right Arrow 70"/>
            <p:cNvSpPr/>
            <p:nvPr/>
          </p:nvSpPr>
          <p:spPr>
            <a:xfrm rot="13394679">
              <a:off x="6035743" y="3703114"/>
              <a:ext cx="1721472"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ight Arrow 73"/>
            <p:cNvSpPr/>
            <p:nvPr/>
          </p:nvSpPr>
          <p:spPr>
            <a:xfrm rot="5400000">
              <a:off x="7707860" y="3318438"/>
              <a:ext cx="1090106"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ight Arrow 67"/>
            <p:cNvSpPr/>
            <p:nvPr/>
          </p:nvSpPr>
          <p:spPr>
            <a:xfrm>
              <a:off x="2103736" y="2000307"/>
              <a:ext cx="8631024"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ounded Rectangle 65"/>
            <p:cNvSpPr/>
            <p:nvPr/>
          </p:nvSpPr>
          <p:spPr>
            <a:xfrm>
              <a:off x="534104" y="1711117"/>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4" name="TextBox 12"/>
            <p:cNvSpPr txBox="1"/>
            <p:nvPr/>
          </p:nvSpPr>
          <p:spPr>
            <a:xfrm>
              <a:off x="518698" y="1240673"/>
              <a:ext cx="1203421" cy="380946"/>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1) Trigger</a:t>
              </a:r>
            </a:p>
          </p:txBody>
        </p:sp>
        <p:sp>
          <p:nvSpPr>
            <p:cNvPr id="5" name="TextBox 24"/>
            <p:cNvSpPr txBox="1"/>
            <p:nvPr/>
          </p:nvSpPr>
          <p:spPr>
            <a:xfrm>
              <a:off x="4583706" y="5486449"/>
              <a:ext cx="1855096" cy="380946"/>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7) Develop Locally</a:t>
              </a:r>
            </a:p>
          </p:txBody>
        </p:sp>
        <p:sp>
          <p:nvSpPr>
            <p:cNvPr id="6" name="TextBox 25"/>
            <p:cNvSpPr txBox="1"/>
            <p:nvPr/>
          </p:nvSpPr>
          <p:spPr>
            <a:xfrm>
              <a:off x="4583706" y="1240673"/>
              <a:ext cx="1980919" cy="380946"/>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3) Develop</a:t>
              </a:r>
            </a:p>
          </p:txBody>
        </p:sp>
        <p:sp>
          <p:nvSpPr>
            <p:cNvPr id="7" name="TextBox 30"/>
            <p:cNvSpPr txBox="1"/>
            <p:nvPr/>
          </p:nvSpPr>
          <p:spPr>
            <a:xfrm>
              <a:off x="7452926" y="1205317"/>
              <a:ext cx="1607606" cy="380946"/>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4) Execute</a:t>
              </a:r>
            </a:p>
          </p:txBody>
        </p:sp>
        <p:sp>
          <p:nvSpPr>
            <p:cNvPr id="11" name="TextBox 10"/>
            <p:cNvSpPr txBox="1"/>
            <p:nvPr/>
          </p:nvSpPr>
          <p:spPr>
            <a:xfrm>
              <a:off x="7180370" y="5972913"/>
              <a:ext cx="2447018" cy="380946"/>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6) Monitor and Improve</a:t>
              </a:r>
            </a:p>
          </p:txBody>
        </p:sp>
        <p:sp>
          <p:nvSpPr>
            <p:cNvPr id="12" name="Rounded Rectangle 11"/>
            <p:cNvSpPr/>
            <p:nvPr/>
          </p:nvSpPr>
          <p:spPr>
            <a:xfrm>
              <a:off x="7493169" y="4385531"/>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40" name="Rounded Rectangle 39"/>
            <p:cNvSpPr/>
            <p:nvPr/>
          </p:nvSpPr>
          <p:spPr>
            <a:xfrm>
              <a:off x="4685456" y="1698389"/>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41" name="Rounded Rectangle 40"/>
            <p:cNvSpPr/>
            <p:nvPr/>
          </p:nvSpPr>
          <p:spPr>
            <a:xfrm>
              <a:off x="7452926" y="1672251"/>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45" name="Rounded Rectangle 44"/>
            <p:cNvSpPr/>
            <p:nvPr/>
          </p:nvSpPr>
          <p:spPr>
            <a:xfrm>
              <a:off x="2536286" y="1695454"/>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56" name="TextBox 55"/>
            <p:cNvSpPr txBox="1"/>
            <p:nvPr/>
          </p:nvSpPr>
          <p:spPr>
            <a:xfrm>
              <a:off x="2492408" y="1231455"/>
              <a:ext cx="1678801" cy="380946"/>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5336" y="3369788"/>
              <a:ext cx="9525" cy="9525"/>
            </a:xfrm>
            <a:prstGeom prst="rect">
              <a:avLst/>
            </a:prstGeom>
          </p:spPr>
        </p:pic>
        <p:grpSp>
          <p:nvGrpSpPr>
            <p:cNvPr id="15" name="Group 14"/>
            <p:cNvGrpSpPr/>
            <p:nvPr/>
          </p:nvGrpSpPr>
          <p:grpSpPr>
            <a:xfrm>
              <a:off x="4750345" y="1800062"/>
              <a:ext cx="1507362" cy="1328386"/>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a:extLst>
                    <a:ext uri="{28A0092B-C50C-407E-A947-70E740481C1C}">
                      <a14:useLocalDpi xmlns:a14="http://schemas.microsoft.com/office/drawing/2010/main" val="0"/>
                    </a:ext>
                  </a:extLst>
                </a:blip>
                <a:srcRect l="15981" t="20881" r="52709" b="41924"/>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a:stretch>
                <a:fillRect/>
              </a:stretch>
            </p:blipFill>
            <p:spPr>
              <a:xfrm>
                <a:off x="6259051" y="1370854"/>
                <a:ext cx="610110" cy="610109"/>
              </a:xfrm>
              <a:prstGeom prst="rect">
                <a:avLst/>
              </a:prstGeom>
            </p:spPr>
          </p:pic>
        </p:grpSp>
        <p:sp>
          <p:nvSpPr>
            <p:cNvPr id="72" name="TextBox 71"/>
            <p:cNvSpPr txBox="1"/>
            <p:nvPr/>
          </p:nvSpPr>
          <p:spPr>
            <a:xfrm>
              <a:off x="9866743" y="1215730"/>
              <a:ext cx="1813315" cy="380946"/>
            </a:xfrm>
            <a:prstGeom prst="rect">
              <a:avLst/>
            </a:prstGeom>
          </p:spPr>
          <p:txBody>
            <a:bodyPr vert="horz" wrap="square" lIns="91427" tIns="91427" rIns="91427" bIns="91427"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5) Output Binding</a:t>
              </a:r>
            </a:p>
          </p:txBody>
        </p:sp>
        <p:sp>
          <p:nvSpPr>
            <p:cNvPr id="73" name="Rounded Rectangle 72"/>
            <p:cNvSpPr/>
            <p:nvPr/>
          </p:nvSpPr>
          <p:spPr>
            <a:xfrm>
              <a:off x="9965905" y="1683240"/>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grpSp>
          <p:nvGrpSpPr>
            <p:cNvPr id="47" name="Group 46"/>
            <p:cNvGrpSpPr/>
            <p:nvPr/>
          </p:nvGrpSpPr>
          <p:grpSpPr>
            <a:xfrm>
              <a:off x="3992036" y="3374550"/>
              <a:ext cx="2939666" cy="2169945"/>
              <a:chOff x="4161075" y="3745154"/>
              <a:chExt cx="2939666" cy="2169945"/>
            </a:xfrm>
          </p:grpSpPr>
          <p:grpSp>
            <p:nvGrpSpPr>
              <p:cNvPr id="44" name="Group 43"/>
              <p:cNvGrpSpPr/>
              <p:nvPr/>
            </p:nvGrpSpPr>
            <p:grpSpPr>
              <a:xfrm>
                <a:off x="4161075" y="3745154"/>
                <a:ext cx="2939666" cy="2169945"/>
                <a:chOff x="4577261" y="2941066"/>
                <a:chExt cx="2939666" cy="2169945"/>
              </a:xfrm>
            </p:grpSpPr>
            <p:grpSp>
              <p:nvGrpSpPr>
                <p:cNvPr id="43" name="Group 42"/>
                <p:cNvGrpSpPr/>
                <p:nvPr/>
              </p:nvGrpSpPr>
              <p:grpSpPr>
                <a:xfrm>
                  <a:off x="4577261" y="2941066"/>
                  <a:ext cx="2939666" cy="2169945"/>
                  <a:chOff x="4577261" y="2941066"/>
                  <a:chExt cx="2939666" cy="2169945"/>
                </a:xfrm>
              </p:grpSpPr>
              <p:grpSp>
                <p:nvGrpSpPr>
                  <p:cNvPr id="33" name="Group 32"/>
                  <p:cNvGrpSpPr/>
                  <p:nvPr/>
                </p:nvGrpSpPr>
                <p:grpSpPr>
                  <a:xfrm>
                    <a:off x="4577261" y="2941066"/>
                    <a:ext cx="2939666" cy="2169945"/>
                    <a:chOff x="4577261" y="2941066"/>
                    <a:chExt cx="2939666" cy="2169945"/>
                  </a:xfrm>
                </p:grpSpPr>
                <p:sp>
                  <p:nvSpPr>
                    <p:cNvPr id="65" name="Rounded Rectangle 64"/>
                    <p:cNvSpPr/>
                    <p:nvPr/>
                  </p:nvSpPr>
                  <p:spPr>
                    <a:xfrm>
                      <a:off x="4577261" y="3952047"/>
                      <a:ext cx="2939666" cy="1158964"/>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19" name="Right Arrow 18"/>
                    <p:cNvSpPr/>
                    <p:nvPr/>
                  </p:nvSpPr>
                  <p:spPr>
                    <a:xfrm rot="16200000">
                      <a:off x="5343692" y="3765936"/>
                      <a:ext cx="2044456"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sp>
                  <p:nvSpPr>
                    <p:cNvPr id="20" name="Right Arrow 19"/>
                    <p:cNvSpPr/>
                    <p:nvPr/>
                  </p:nvSpPr>
                  <p:spPr>
                    <a:xfrm rot="16200000">
                      <a:off x="4724612" y="3719195"/>
                      <a:ext cx="1950974"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505050"/>
                        </a:solidFill>
                        <a:effectLst/>
                        <a:uLnTx/>
                        <a:uFillTx/>
                        <a:latin typeface="Segoe UI"/>
                        <a:ea typeface="+mn-ea"/>
                        <a:cs typeface="+mn-cs"/>
                      </a:endParaRPr>
                    </a:p>
                  </p:txBody>
                </p:sp>
              </p:grpSp>
              <p:pic>
                <p:nvPicPr>
                  <p:cNvPr id="22" name="Picture 21"/>
                  <p:cNvPicPr>
                    <a:picLocks noChangeAspect="1"/>
                  </p:cNvPicPr>
                  <p:nvPr/>
                </p:nvPicPr>
                <p:blipFill>
                  <a:blip r:embed="rId7"/>
                  <a:stretch>
                    <a:fillRect/>
                  </a:stretch>
                </p:blipFill>
                <p:spPr>
                  <a:xfrm>
                    <a:off x="4647332" y="4039954"/>
                    <a:ext cx="2784565" cy="945568"/>
                  </a:xfrm>
                  <a:prstGeom prst="rect">
                    <a:avLst/>
                  </a:prstGeom>
                  <a:solidFill>
                    <a:schemeClr val="accent1">
                      <a:lumMod val="60000"/>
                      <a:lumOff val="40000"/>
                    </a:schemeClr>
                  </a:solidFill>
                </p:spPr>
              </p:pic>
            </p:grpSp>
            <p:pic>
              <p:nvPicPr>
                <p:cNvPr id="42" name="Picture 41"/>
                <p:cNvPicPr>
                  <a:picLocks noChangeAspect="1"/>
                </p:cNvPicPr>
                <p:nvPr/>
              </p:nvPicPr>
              <p:blipFill>
                <a:blip r:embed="rId8"/>
                <a:stretch>
                  <a:fillRect/>
                </a:stretch>
              </p:blipFill>
              <p:spPr>
                <a:xfrm>
                  <a:off x="6136751" y="3671631"/>
                  <a:ext cx="492565" cy="515475"/>
                </a:xfrm>
                <a:prstGeom prst="rect">
                  <a:avLst/>
                </a:prstGeom>
                <a:ln>
                  <a:solidFill>
                    <a:schemeClr val="tx1">
                      <a:lumMod val="50000"/>
                    </a:schemeClr>
                  </a:solidFill>
                </a:ln>
              </p:spPr>
            </p:pic>
            <p:pic>
              <p:nvPicPr>
                <p:cNvPr id="21" name="Picture 20"/>
                <p:cNvPicPr>
                  <a:picLocks noChangeAspect="1"/>
                </p:cNvPicPr>
                <p:nvPr/>
              </p:nvPicPr>
              <p:blipFill>
                <a:blip r:embed="rId8"/>
                <a:stretch>
                  <a:fillRect/>
                </a:stretch>
              </p:blipFill>
              <p:spPr>
                <a:xfrm>
                  <a:off x="5465621" y="3671631"/>
                  <a:ext cx="492565" cy="515475"/>
                </a:xfrm>
                <a:prstGeom prst="rect">
                  <a:avLst/>
                </a:prstGeom>
                <a:ln>
                  <a:solidFill>
                    <a:schemeClr val="tx1">
                      <a:lumMod val="50000"/>
                    </a:schemeClr>
                  </a:solid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84" name="Group 83"/>
            <p:cNvGrpSpPr/>
            <p:nvPr/>
          </p:nvGrpSpPr>
          <p:grpSpPr>
            <a:xfrm>
              <a:off x="1349356" y="1798133"/>
              <a:ext cx="929095" cy="562678"/>
              <a:chOff x="1542307" y="1978562"/>
              <a:chExt cx="929095" cy="562678"/>
            </a:xfrm>
          </p:grpSpPr>
          <p:pic>
            <p:nvPicPr>
              <p:cNvPr id="50" name="Picture 49"/>
              <p:cNvPicPr>
                <a:picLocks noChangeAspect="1"/>
              </p:cNvPicPr>
              <p:nvPr/>
            </p:nvPicPr>
            <p:blipFill rotWithShape="1">
              <a:blip r:embed="rId11"/>
              <a:srcRect t="9057"/>
              <a:stretch/>
            </p:blipFill>
            <p:spPr>
              <a:xfrm>
                <a:off x="1804190" y="1978562"/>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Web </a:t>
                </a:r>
              </a:p>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Hooks</a:t>
                </a:r>
              </a:p>
            </p:txBody>
          </p:sp>
        </p:grpSp>
        <p:grpSp>
          <p:nvGrpSpPr>
            <p:cNvPr id="88" name="Group 87"/>
            <p:cNvGrpSpPr/>
            <p:nvPr/>
          </p:nvGrpSpPr>
          <p:grpSpPr>
            <a:xfrm>
              <a:off x="543700" y="1819576"/>
              <a:ext cx="1085684" cy="1422476"/>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955490" y="1476192"/>
                    <a:ext cx="361147" cy="361148"/>
                  </a:xfrm>
                  <a:prstGeom prst="rect">
                    <a:avLst/>
                  </a:prstGeom>
                  <a:solidFill>
                    <a:schemeClr val="bg2">
                      <a:lumMod val="75000"/>
                    </a:schemeClr>
                  </a:solidFill>
                </p:spPr>
              </p:pic>
              <p:pic>
                <p:nvPicPr>
                  <p:cNvPr id="79" name="Picture 78"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5490" y="1887456"/>
                    <a:ext cx="367455" cy="367457"/>
                  </a:xfrm>
                  <a:prstGeom prst="rect">
                    <a:avLst/>
                  </a:prstGeom>
                  <a:solidFill>
                    <a:srgbClr val="005AA1"/>
                  </a:solidFill>
                </p:spPr>
              </p:pic>
              <p:pic>
                <p:nvPicPr>
                  <p:cNvPr id="80" name="Picture 7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82572" y="1872954"/>
                    <a:ext cx="373934" cy="373934"/>
                  </a:xfrm>
                  <a:prstGeom prst="rect">
                    <a:avLst/>
                  </a:prstGeom>
                  <a:solidFill>
                    <a:srgbClr val="005AA1"/>
                  </a:solidFill>
                </p:spPr>
              </p:pic>
              <p:pic>
                <p:nvPicPr>
                  <p:cNvPr id="81" name="Picture 80"/>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398871" y="1460989"/>
                    <a:ext cx="357634" cy="362902"/>
                  </a:xfrm>
                  <a:prstGeom prst="rect">
                    <a:avLst/>
                  </a:prstGeom>
                  <a:solidFill>
                    <a:srgbClr val="005AA1"/>
                  </a:solidFill>
                </p:spPr>
              </p:pic>
            </p:grpSp>
            <p:sp>
              <p:nvSpPr>
                <p:cNvPr id="85" name="TextBox 84"/>
                <p:cNvSpPr txBox="1"/>
                <p:nvPr/>
              </p:nvSpPr>
              <p:spPr>
                <a:xfrm>
                  <a:off x="746014" y="2180527"/>
                  <a:ext cx="1085684" cy="287464"/>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3367" y="1495706"/>
                <a:ext cx="370431" cy="370431"/>
              </a:xfrm>
              <a:prstGeom prst="rect">
                <a:avLst/>
              </a:prstGeom>
              <a:solidFill>
                <a:srgbClr val="005AA1"/>
              </a:solidFill>
            </p:spPr>
          </p:pic>
        </p:grpSp>
        <p:grpSp>
          <p:nvGrpSpPr>
            <p:cNvPr id="114" name="Group 113"/>
            <p:cNvGrpSpPr/>
            <p:nvPr/>
          </p:nvGrpSpPr>
          <p:grpSpPr>
            <a:xfrm>
              <a:off x="2785607" y="1798133"/>
              <a:ext cx="1085684" cy="1440947"/>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93" name="Picture 92"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94" name="Picture 9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96" name="Picture 95"/>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00" name="Picture 99"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grpSp>
          <p:nvGrpSpPr>
            <p:cNvPr id="101" name="Group 100"/>
            <p:cNvGrpSpPr/>
            <p:nvPr/>
          </p:nvGrpSpPr>
          <p:grpSpPr>
            <a:xfrm>
              <a:off x="7651112" y="1902222"/>
              <a:ext cx="1085684" cy="1040130"/>
              <a:chOff x="9695591" y="3636098"/>
              <a:chExt cx="1085684" cy="1040130"/>
            </a:xfrm>
          </p:grpSpPr>
          <p:grpSp>
            <p:nvGrpSpPr>
              <p:cNvPr id="103" name="Group 102"/>
              <p:cNvGrpSpPr/>
              <p:nvPr/>
            </p:nvGrpSpPr>
            <p:grpSpPr>
              <a:xfrm>
                <a:off x="9807936" y="3636098"/>
                <a:ext cx="918421" cy="846402"/>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13" name="TextBox 112"/>
              <p:cNvSpPr txBox="1"/>
              <p:nvPr/>
            </p:nvSpPr>
            <p:spPr>
              <a:xfrm>
                <a:off x="9695591" y="4388764"/>
                <a:ext cx="1085684" cy="287464"/>
              </a:xfrm>
              <a:prstGeom prst="rect">
                <a:avLst/>
              </a:prstGeom>
            </p:spPr>
            <p:txBody>
              <a:bodyPr vert="horz" wrap="square" lIns="91427" tIns="91427" rIns="91427" bIns="91427" rtlCol="0" anchor="t">
                <a:noAutofit/>
              </a:bodyPr>
              <a:lstStyle/>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Services</a:t>
                </a:r>
              </a:p>
              <a:p>
                <a:pPr marL="233318" marR="0" lvl="0" indent="-233318"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Hosting Plans</a:t>
                </a:r>
              </a:p>
            </p:txBody>
          </p:sp>
        </p:grpSp>
        <p:grpSp>
          <p:nvGrpSpPr>
            <p:cNvPr id="116" name="Group 115"/>
            <p:cNvGrpSpPr/>
            <p:nvPr/>
          </p:nvGrpSpPr>
          <p:grpSpPr>
            <a:xfrm>
              <a:off x="9986779" y="1790629"/>
              <a:ext cx="1085684" cy="1440947"/>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1427" tIns="91427" rIns="91427" bIns="91427" rtlCol="0" anchor="t">
                <a:noAutofit/>
              </a:bodyPr>
              <a:lstStyle/>
              <a:p>
                <a:pPr marL="233318" marR="0" lvl="0" indent="-233318"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120" name="Picture 119"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121" name="Picture 12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122" name="Picture 12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123" name="Picture 122"/>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24" name="Picture 123"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pic>
          <p:nvPicPr>
            <p:cNvPr id="125" name="Picture 124"/>
            <p:cNvPicPr>
              <a:picLocks noChangeAspect="1"/>
            </p:cNvPicPr>
            <p:nvPr/>
          </p:nvPicPr>
          <p:blipFill>
            <a:blip r:embed="rId20"/>
            <a:stretch>
              <a:fillRect/>
            </a:stretch>
          </p:blipFill>
          <p:spPr>
            <a:xfrm rot="19807083">
              <a:off x="10978974" y="2243927"/>
              <a:ext cx="610838" cy="305419"/>
            </a:xfrm>
            <a:prstGeom prst="rect">
              <a:avLst/>
            </a:prstGeom>
          </p:spPr>
        </p:pic>
        <p:pic>
          <p:nvPicPr>
            <p:cNvPr id="127" name="Picture 126"/>
            <p:cNvPicPr>
              <a:picLocks noChangeAspect="1"/>
            </p:cNvPicPr>
            <p:nvPr/>
          </p:nvPicPr>
          <p:blipFill>
            <a:blip r:embed="rId20"/>
            <a:stretch>
              <a:fillRect/>
            </a:stretch>
          </p:blipFill>
          <p:spPr>
            <a:xfrm rot="20391909">
              <a:off x="1471452" y="2645211"/>
              <a:ext cx="610838" cy="305419"/>
            </a:xfrm>
            <a:prstGeom prst="rect">
              <a:avLst/>
            </a:prstGeom>
          </p:spPr>
        </p:pic>
        <p:pic>
          <p:nvPicPr>
            <p:cNvPr id="130" name="Picture 129"/>
            <p:cNvPicPr>
              <a:picLocks noChangeAspect="1"/>
            </p:cNvPicPr>
            <p:nvPr/>
          </p:nvPicPr>
          <p:blipFill>
            <a:blip r:embed="rId4"/>
            <a:stretch>
              <a:fillRect/>
            </a:stretch>
          </p:blipFill>
          <p:spPr>
            <a:xfrm>
              <a:off x="7523944" y="4455150"/>
              <a:ext cx="1586914" cy="1523310"/>
            </a:xfrm>
            <a:prstGeom prst="rect">
              <a:avLst/>
            </a:prstGeom>
            <a:ln>
              <a:noFill/>
            </a:ln>
          </p:spPr>
        </p:pic>
      </p:grpSp>
    </p:spTree>
    <p:extLst>
      <p:ext uri="{BB962C8B-B14F-4D97-AF65-F5344CB8AC3E}">
        <p14:creationId xmlns:p14="http://schemas.microsoft.com/office/powerpoint/2010/main" val="268774638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a:t>
            </a:r>
          </a:p>
        </p:txBody>
      </p:sp>
      <p:sp>
        <p:nvSpPr>
          <p:cNvPr id="3" name="Text Placeholder 2"/>
          <p:cNvSpPr>
            <a:spLocks noGrp="1"/>
          </p:cNvSpPr>
          <p:nvPr>
            <p:ph type="body" sz="quarter" idx="10"/>
          </p:nvPr>
        </p:nvSpPr>
        <p:spPr>
          <a:xfrm>
            <a:off x="269239" y="1189177"/>
            <a:ext cx="11653523" cy="1934440"/>
          </a:xfrm>
        </p:spPr>
        <p:txBody>
          <a:bodyPr/>
          <a:lstStyle/>
          <a:p>
            <a:r>
              <a:rPr lang="en-US" dirty="0"/>
              <a:t>Module 4 – (</a:t>
            </a:r>
            <a:r>
              <a:rPr lang="en-US" dirty="0">
                <a:hlinkClick r:id="rId2"/>
              </a:rPr>
              <a:t>https://github.com/AzureCAT-GSI/azure-serverless-workshop/tree/master/05_functions</a:t>
            </a:r>
            <a:r>
              <a:rPr lang="en-US" dirty="0"/>
              <a:t>)</a:t>
            </a:r>
          </a:p>
          <a:p>
            <a:endParaRPr lang="en-US" dirty="0"/>
          </a:p>
        </p:txBody>
      </p:sp>
      <p:pic>
        <p:nvPicPr>
          <p:cNvPr id="5" name="Picture 6"/>
          <p:cNvPicPr>
            <a:picLocks noChangeAspect="1"/>
          </p:cNvPicPr>
          <p:nvPr/>
        </p:nvPicPr>
        <p:blipFill>
          <a:blip r:embed="rId3"/>
          <a:stretch>
            <a:fillRect/>
          </a:stretch>
        </p:blipFill>
        <p:spPr>
          <a:xfrm>
            <a:off x="1435409" y="2711872"/>
            <a:ext cx="4266582" cy="3765128"/>
          </a:xfrm>
          <a:prstGeom prst="rect">
            <a:avLst/>
          </a:prstGeom>
        </p:spPr>
      </p:pic>
      <p:grpSp>
        <p:nvGrpSpPr>
          <p:cNvPr id="7" name="Group 6"/>
          <p:cNvGrpSpPr/>
          <p:nvPr/>
        </p:nvGrpSpPr>
        <p:grpSpPr>
          <a:xfrm>
            <a:off x="6868161" y="3003972"/>
            <a:ext cx="3341396" cy="3079328"/>
            <a:chOff x="827088" y="-3463925"/>
            <a:chExt cx="3833812" cy="3816350"/>
          </a:xfrm>
          <a:solidFill>
            <a:srgbClr val="00B0F0"/>
          </a:solidFill>
        </p:grpSpPr>
        <p:sp>
          <p:nvSpPr>
            <p:cNvPr id="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1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sp>
          <p:nvSpPr>
            <p:cNvPr id="1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charset="0"/>
                <a:ea typeface="+mn-ea"/>
                <a:cs typeface="+mn-cs"/>
              </a:endParaRPr>
            </a:p>
          </p:txBody>
        </p:sp>
      </p:grpSp>
    </p:spTree>
    <p:extLst>
      <p:ext uri="{BB962C8B-B14F-4D97-AF65-F5344CB8AC3E}">
        <p14:creationId xmlns:p14="http://schemas.microsoft.com/office/powerpoint/2010/main" val="361950281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2358497"/>
            <a:ext cx="12109623" cy="2387600"/>
          </a:xfrm>
        </p:spPr>
        <p:txBody>
          <a:bodyPr lIns="731520">
            <a:normAutofit fontScale="90000"/>
          </a:bodyPr>
          <a:lstStyle/>
          <a:p>
            <a:pPr algn="l"/>
            <a:r>
              <a:rPr lang="en-US" sz="6700" dirty="0">
                <a:solidFill>
                  <a:schemeClr val="accent3"/>
                </a:solidFill>
                <a:latin typeface="Segoe UI Semilight" charset="0"/>
                <a:ea typeface="Segoe UI Semilight" charset="0"/>
                <a:cs typeface="Segoe UI Semilight" charset="0"/>
              </a:rPr>
              <a:t>Azure Cosmos DB</a:t>
            </a:r>
            <a:br>
              <a:rPr lang="en-US" sz="6700" dirty="0">
                <a:solidFill>
                  <a:schemeClr val="accent3"/>
                </a:solidFill>
                <a:latin typeface="Segoe UI Semilight" charset="0"/>
                <a:ea typeface="Segoe UI Semilight" charset="0"/>
                <a:cs typeface="Segoe UI Semilight" charset="0"/>
              </a:rPr>
            </a:br>
            <a:r>
              <a:rPr lang="en-US" sz="4400" dirty="0">
                <a:solidFill>
                  <a:schemeClr val="accent3"/>
                </a:solidFill>
                <a:latin typeface="Segoe UI Semilight" charset="0"/>
                <a:ea typeface="Segoe UI Semilight" charset="0"/>
                <a:cs typeface="Segoe UI Semilight" charset="0"/>
              </a:rPr>
              <a:t>Globally distributed, multi-model database service</a:t>
            </a:r>
            <a:br>
              <a:rPr lang="en-US" sz="4900" dirty="0">
                <a:solidFill>
                  <a:schemeClr val="accent3"/>
                </a:solidFill>
                <a:latin typeface="Segoe UI Semilight" charset="0"/>
                <a:ea typeface="Segoe UI Semilight" charset="0"/>
                <a:cs typeface="Segoe UI Semilight" charset="0"/>
              </a:rPr>
            </a:br>
            <a:endParaRPr lang="en-US" dirty="0">
              <a:solidFill>
                <a:schemeClr val="accent3"/>
              </a:solidFill>
              <a:latin typeface="Segoe UI Semilight" charset="0"/>
              <a:ea typeface="Segoe UI Semilight" charset="0"/>
              <a:cs typeface="Segoe UI Semilight" charset="0"/>
            </a:endParaRPr>
          </a:p>
        </p:txBody>
      </p:sp>
      <p:sp>
        <p:nvSpPr>
          <p:cNvPr id="3" name="Subtitle 2"/>
          <p:cNvSpPr>
            <a:spLocks noGrp="1"/>
          </p:cNvSpPr>
          <p:nvPr>
            <p:ph type="subTitle" idx="4294967295"/>
          </p:nvPr>
        </p:nvSpPr>
        <p:spPr>
          <a:xfrm>
            <a:off x="0" y="4457172"/>
            <a:ext cx="9144000" cy="1655762"/>
          </a:xfrm>
        </p:spPr>
        <p:txBody>
          <a:bodyPr lIns="731520">
            <a:normAutofit/>
          </a:bodyPr>
          <a:lstStyle/>
          <a:p>
            <a:pPr marL="0" indent="0" algn="l">
              <a:buNone/>
            </a:pPr>
            <a:r>
              <a:rPr lang="en-US" sz="2000" dirty="0">
                <a:solidFill>
                  <a:schemeClr val="accent3"/>
                </a:solidFill>
                <a:latin typeface="Segoe UI Semilight" charset="0"/>
                <a:ea typeface="Segoe UI Semilight" charset="0"/>
                <a:cs typeface="Segoe UI Semilight" charset="0"/>
              </a:rPr>
              <a:t>Ali Hussain</a:t>
            </a:r>
          </a:p>
          <a:p>
            <a:pPr marL="0" indent="0" algn="l">
              <a:buNone/>
            </a:pPr>
            <a:r>
              <a:rPr lang="en-US" sz="2000" dirty="0">
                <a:solidFill>
                  <a:schemeClr val="accent3"/>
                </a:solidFill>
                <a:latin typeface="Segoe UI Semilight" charset="0"/>
                <a:ea typeface="Segoe UI Semilight" charset="0"/>
                <a:cs typeface="Segoe UI Semilight" charset="0"/>
              </a:rPr>
              <a:t>CSA, One Commercial Partner – Application and Infrastructure</a:t>
            </a:r>
          </a:p>
        </p:txBody>
      </p:sp>
    </p:spTree>
    <p:extLst>
      <p:ext uri="{BB962C8B-B14F-4D97-AF65-F5344CB8AC3E}">
        <p14:creationId xmlns:p14="http://schemas.microsoft.com/office/powerpoint/2010/main" val="307654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Signs that a </a:t>
            </a:r>
            <a:r>
              <a:rPr lang="en-US" dirty="0" err="1"/>
              <a:t>serverless</a:t>
            </a:r>
            <a:r>
              <a:rPr lang="en-US" dirty="0"/>
              <a:t> pattern might be useful for a given scenario</a:t>
            </a:r>
          </a:p>
        </p:txBody>
      </p:sp>
      <p:sp>
        <p:nvSpPr>
          <p:cNvPr id="3" name="Text Placeholder 2"/>
          <p:cNvSpPr>
            <a:spLocks noGrp="1"/>
          </p:cNvSpPr>
          <p:nvPr>
            <p:ph type="body" sz="quarter" idx="10"/>
          </p:nvPr>
        </p:nvSpPr>
        <p:spPr>
          <a:xfrm>
            <a:off x="269240" y="1835948"/>
            <a:ext cx="11653523" cy="3382529"/>
          </a:xfrm>
        </p:spPr>
        <p:txBody>
          <a:bodyPr/>
          <a:lstStyle/>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p:txBody>
      </p:sp>
    </p:spTree>
    <p:extLst>
      <p:ext uri="{BB962C8B-B14F-4D97-AF65-F5344CB8AC3E}">
        <p14:creationId xmlns:p14="http://schemas.microsoft.com/office/powerpoint/2010/main" val="4043472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989" y="1995715"/>
            <a:ext cx="5076406" cy="2866570"/>
          </a:xfrm>
        </p:spPr>
        <p:txBody>
          <a:bodyPr>
            <a:normAutofit/>
          </a:bodyPr>
          <a:lstStyle/>
          <a:p>
            <a:r>
              <a:rPr lang="en-US" sz="3200" dirty="0"/>
              <a:t>Developing planet-scale apps comes with </a:t>
            </a:r>
            <a:br>
              <a:rPr lang="en-US" sz="3200" dirty="0"/>
            </a:br>
            <a:r>
              <a:rPr lang="en-US" sz="3200" dirty="0"/>
              <a:t>planet-scale challenges</a:t>
            </a:r>
          </a:p>
        </p:txBody>
      </p:sp>
      <p:sp>
        <p:nvSpPr>
          <p:cNvPr id="17" name="Rectangle 16"/>
          <p:cNvSpPr/>
          <p:nvPr/>
        </p:nvSpPr>
        <p:spPr>
          <a:xfrm>
            <a:off x="6597004" y="2983736"/>
            <a:ext cx="5457344" cy="307777"/>
          </a:xfrm>
          <a:prstGeom prst="rect">
            <a:avLst/>
          </a:prstGeom>
        </p:spPr>
        <p:txBody>
          <a:bodyPr wrap="square">
            <a:spAutoFit/>
          </a:bodyPr>
          <a:lstStyle/>
          <a:p>
            <a:r>
              <a:rPr lang="en-US" sz="1400" b="1" dirty="0">
                <a:ea typeface="Segoe UI Semilight" charset="0"/>
                <a:cs typeface="Segoe UI Semilight" charset="0"/>
              </a:rPr>
              <a:t>Scaling both throughput and storage based on global demand</a:t>
            </a:r>
          </a:p>
        </p:txBody>
      </p:sp>
      <p:sp>
        <p:nvSpPr>
          <p:cNvPr id="18" name="Rectangle 17"/>
          <p:cNvSpPr/>
          <p:nvPr/>
        </p:nvSpPr>
        <p:spPr>
          <a:xfrm>
            <a:off x="6597003" y="4446898"/>
            <a:ext cx="5457345" cy="307777"/>
          </a:xfrm>
          <a:prstGeom prst="rect">
            <a:avLst/>
          </a:prstGeom>
        </p:spPr>
        <p:txBody>
          <a:bodyPr wrap="square">
            <a:spAutoFit/>
          </a:bodyPr>
          <a:lstStyle/>
          <a:p>
            <a:r>
              <a:rPr lang="en-US" sz="1400" b="1" dirty="0">
                <a:ea typeface="Segoe UI Semilight" charset="0"/>
                <a:cs typeface="Segoe UI Semilight" charset="0"/>
              </a:rPr>
              <a:t>Delivering highly-responsive experiences</a:t>
            </a:r>
          </a:p>
        </p:txBody>
      </p:sp>
      <p:sp>
        <p:nvSpPr>
          <p:cNvPr id="19" name="Rectangle 18"/>
          <p:cNvSpPr/>
          <p:nvPr/>
        </p:nvSpPr>
        <p:spPr>
          <a:xfrm>
            <a:off x="6597003" y="5178481"/>
            <a:ext cx="3068101" cy="307777"/>
          </a:xfrm>
          <a:prstGeom prst="rect">
            <a:avLst/>
          </a:prstGeom>
        </p:spPr>
        <p:txBody>
          <a:bodyPr wrap="square">
            <a:spAutoFit/>
          </a:bodyPr>
          <a:lstStyle/>
          <a:p>
            <a:r>
              <a:rPr lang="en-US" sz="1400" b="1" dirty="0">
                <a:ea typeface="Segoe UI Semilight" charset="0"/>
                <a:cs typeface="Segoe UI Semilight" charset="0"/>
              </a:rPr>
              <a:t>Ensuring an always-on system</a:t>
            </a:r>
          </a:p>
        </p:txBody>
      </p:sp>
      <p:sp>
        <p:nvSpPr>
          <p:cNvPr id="20" name="Rectangle 19"/>
          <p:cNvSpPr/>
          <p:nvPr/>
        </p:nvSpPr>
        <p:spPr>
          <a:xfrm>
            <a:off x="6597003" y="1520574"/>
            <a:ext cx="5457345" cy="307777"/>
          </a:xfrm>
          <a:prstGeom prst="rect">
            <a:avLst/>
          </a:prstGeom>
        </p:spPr>
        <p:txBody>
          <a:bodyPr wrap="square">
            <a:spAutoFit/>
          </a:bodyPr>
          <a:lstStyle/>
          <a:p>
            <a:r>
              <a:rPr lang="en-US" sz="1400" b="1" dirty="0">
                <a:ea typeface="Segoe UI Semilight" charset="0"/>
                <a:cs typeface="Segoe UI Semilight" charset="0"/>
              </a:rPr>
              <a:t>Write accurate, globally distributed apps</a:t>
            </a:r>
          </a:p>
        </p:txBody>
      </p:sp>
      <p:sp>
        <p:nvSpPr>
          <p:cNvPr id="21" name="Rectangle 20"/>
          <p:cNvSpPr/>
          <p:nvPr/>
        </p:nvSpPr>
        <p:spPr>
          <a:xfrm>
            <a:off x="6597003" y="2252155"/>
            <a:ext cx="5457345" cy="307777"/>
          </a:xfrm>
          <a:prstGeom prst="rect">
            <a:avLst/>
          </a:prstGeom>
        </p:spPr>
        <p:txBody>
          <a:bodyPr wrap="square">
            <a:spAutoFit/>
          </a:bodyPr>
          <a:lstStyle/>
          <a:p>
            <a:r>
              <a:rPr lang="en-US" sz="1400" b="1" dirty="0">
                <a:ea typeface="Segoe UI Semilight" charset="0"/>
                <a:cs typeface="Segoe UI Semilight" charset="0"/>
              </a:rPr>
              <a:t>Managing and versioning complex schemas</a:t>
            </a:r>
          </a:p>
        </p:txBody>
      </p:sp>
      <p:sp>
        <p:nvSpPr>
          <p:cNvPr id="22" name="Rectangle 21"/>
          <p:cNvSpPr/>
          <p:nvPr/>
        </p:nvSpPr>
        <p:spPr>
          <a:xfrm>
            <a:off x="6597003" y="3715317"/>
            <a:ext cx="5457345" cy="307777"/>
          </a:xfrm>
          <a:prstGeom prst="rect">
            <a:avLst/>
          </a:prstGeom>
        </p:spPr>
        <p:txBody>
          <a:bodyPr wrap="square">
            <a:spAutoFit/>
          </a:bodyPr>
          <a:lstStyle/>
          <a:p>
            <a:r>
              <a:rPr lang="en-US" sz="1400" b="1" dirty="0">
                <a:ea typeface="Segoe UI Semilight" charset="0"/>
                <a:cs typeface="Segoe UI Semilight" charset="0"/>
              </a:rPr>
              <a:t>Balancing the needs for strong and eventual consistency</a:t>
            </a:r>
          </a:p>
        </p:txBody>
      </p:sp>
      <p:sp>
        <p:nvSpPr>
          <p:cNvPr id="23" name="Freeform 5"/>
          <p:cNvSpPr>
            <a:spLocks noEditPoints="1"/>
          </p:cNvSpPr>
          <p:nvPr/>
        </p:nvSpPr>
        <p:spPr bwMode="auto">
          <a:xfrm>
            <a:off x="6272976" y="1552548"/>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noEditPoints="1"/>
          </p:cNvSpPr>
          <p:nvPr/>
        </p:nvSpPr>
        <p:spPr bwMode="auto">
          <a:xfrm>
            <a:off x="6272976" y="2284129"/>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noEditPoints="1"/>
          </p:cNvSpPr>
          <p:nvPr/>
        </p:nvSpPr>
        <p:spPr bwMode="auto">
          <a:xfrm>
            <a:off x="6272976" y="3015710"/>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5"/>
          <p:cNvSpPr>
            <a:spLocks noEditPoints="1"/>
          </p:cNvSpPr>
          <p:nvPr/>
        </p:nvSpPr>
        <p:spPr bwMode="auto">
          <a:xfrm>
            <a:off x="6272975" y="3744363"/>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5"/>
          <p:cNvSpPr>
            <a:spLocks noEditPoints="1"/>
          </p:cNvSpPr>
          <p:nvPr/>
        </p:nvSpPr>
        <p:spPr bwMode="auto">
          <a:xfrm>
            <a:off x="6272974" y="4473016"/>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p:cNvSpPr>
            <a:spLocks noEditPoints="1"/>
          </p:cNvSpPr>
          <p:nvPr/>
        </p:nvSpPr>
        <p:spPr bwMode="auto">
          <a:xfrm>
            <a:off x="6272530" y="5210455"/>
            <a:ext cx="294531" cy="243827"/>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08943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84" name="Freeform: Shape 683"/>
          <p:cNvSpPr/>
          <p:nvPr/>
        </p:nvSpPr>
        <p:spPr>
          <a:xfrm>
            <a:off x="0" y="3749039"/>
            <a:ext cx="12192000" cy="3108961"/>
          </a:xfrm>
          <a:custGeom>
            <a:avLst/>
            <a:gdLst>
              <a:gd name="connsiteX0" fmla="*/ 6096001 w 12192000"/>
              <a:gd name="connsiteY0" fmla="*/ 0 h 3408224"/>
              <a:gd name="connsiteX1" fmla="*/ 12088516 w 12192000"/>
              <a:gd name="connsiteY1" fmla="*/ 3186195 h 3408224"/>
              <a:gd name="connsiteX2" fmla="*/ 12192000 w 12192000"/>
              <a:gd name="connsiteY2" fmla="*/ 3347614 h 3408224"/>
              <a:gd name="connsiteX3" fmla="*/ 12192000 w 12192000"/>
              <a:gd name="connsiteY3" fmla="*/ 3408224 h 3408224"/>
              <a:gd name="connsiteX4" fmla="*/ 0 w 12192000"/>
              <a:gd name="connsiteY4" fmla="*/ 3408224 h 3408224"/>
              <a:gd name="connsiteX5" fmla="*/ 0 w 12192000"/>
              <a:gd name="connsiteY5" fmla="*/ 3347618 h 3408224"/>
              <a:gd name="connsiteX6" fmla="*/ 103486 w 12192000"/>
              <a:gd name="connsiteY6" fmla="*/ 3186195 h 3408224"/>
              <a:gd name="connsiteX7" fmla="*/ 6096001 w 12192000"/>
              <a:gd name="connsiteY7" fmla="*/ 0 h 34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08224">
                <a:moveTo>
                  <a:pt x="6096001" y="0"/>
                </a:moveTo>
                <a:cubicBezTo>
                  <a:pt x="8590508" y="0"/>
                  <a:pt x="10789821" y="1263874"/>
                  <a:pt x="12088516" y="3186195"/>
                </a:cubicBezTo>
                <a:lnTo>
                  <a:pt x="12192000" y="3347614"/>
                </a:lnTo>
                <a:lnTo>
                  <a:pt x="12192000" y="3408224"/>
                </a:lnTo>
                <a:lnTo>
                  <a:pt x="0" y="3408224"/>
                </a:lnTo>
                <a:lnTo>
                  <a:pt x="0" y="3347618"/>
                </a:lnTo>
                <a:lnTo>
                  <a:pt x="103486" y="3186195"/>
                </a:lnTo>
                <a:cubicBezTo>
                  <a:pt x="1402181" y="1263874"/>
                  <a:pt x="3601494" y="0"/>
                  <a:pt x="6096001" y="0"/>
                </a:cubicBezTo>
                <a:close/>
              </a:path>
            </a:pathLst>
          </a:cu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idx="4294967295"/>
          </p:nvPr>
        </p:nvSpPr>
        <p:spPr>
          <a:xfrm>
            <a:off x="0" y="1260775"/>
            <a:ext cx="12192000" cy="902185"/>
          </a:xfrm>
        </p:spPr>
        <p:txBody>
          <a:bodyPr>
            <a:normAutofit/>
          </a:bodyPr>
          <a:lstStyle/>
          <a:p>
            <a:pPr algn="ctr"/>
            <a:r>
              <a:rPr lang="en-US" sz="4000" dirty="0">
                <a:solidFill>
                  <a:schemeClr val="bg1"/>
                </a:solidFill>
              </a:rPr>
              <a:t>Put your data where your users are </a:t>
            </a:r>
          </a:p>
        </p:txBody>
      </p:sp>
      <p:sp>
        <p:nvSpPr>
          <p:cNvPr id="687" name="Freeform: Shape 686"/>
          <p:cNvSpPr/>
          <p:nvPr/>
        </p:nvSpPr>
        <p:spPr>
          <a:xfrm>
            <a:off x="943688" y="3759695"/>
            <a:ext cx="10799257" cy="3098304"/>
          </a:xfrm>
          <a:custGeom>
            <a:avLst/>
            <a:gdLst>
              <a:gd name="connsiteX0" fmla="*/ 10721519 w 10799257"/>
              <a:gd name="connsiteY0" fmla="*/ 3066700 h 3098304"/>
              <a:gd name="connsiteX1" fmla="*/ 10776487 w 10799257"/>
              <a:gd name="connsiteY1" fmla="*/ 3089469 h 3098304"/>
              <a:gd name="connsiteX2" fmla="*/ 10782444 w 10799257"/>
              <a:gd name="connsiteY2" fmla="*/ 3098304 h 3098304"/>
              <a:gd name="connsiteX3" fmla="*/ 10660594 w 10799257"/>
              <a:gd name="connsiteY3" fmla="*/ 3098304 h 3098304"/>
              <a:gd name="connsiteX4" fmla="*/ 10666551 w 10799257"/>
              <a:gd name="connsiteY4" fmla="*/ 3089469 h 3098304"/>
              <a:gd name="connsiteX5" fmla="*/ 10721519 w 10799257"/>
              <a:gd name="connsiteY5" fmla="*/ 3066700 h 3098304"/>
              <a:gd name="connsiteX6" fmla="*/ 10538003 w 10799257"/>
              <a:gd name="connsiteY6" fmla="*/ 3066700 h 3098304"/>
              <a:gd name="connsiteX7" fmla="*/ 10592971 w 10799257"/>
              <a:gd name="connsiteY7" fmla="*/ 3089469 h 3098304"/>
              <a:gd name="connsiteX8" fmla="*/ 10598928 w 10799257"/>
              <a:gd name="connsiteY8" fmla="*/ 3098304 h 3098304"/>
              <a:gd name="connsiteX9" fmla="*/ 10477078 w 10799257"/>
              <a:gd name="connsiteY9" fmla="*/ 3098304 h 3098304"/>
              <a:gd name="connsiteX10" fmla="*/ 10483035 w 10799257"/>
              <a:gd name="connsiteY10" fmla="*/ 3089469 h 3098304"/>
              <a:gd name="connsiteX11" fmla="*/ 10538003 w 10799257"/>
              <a:gd name="connsiteY11" fmla="*/ 3066700 h 3098304"/>
              <a:gd name="connsiteX12" fmla="*/ 9978043 w 10799257"/>
              <a:gd name="connsiteY12" fmla="*/ 3066700 h 3098304"/>
              <a:gd name="connsiteX13" fmla="*/ 10033011 w 10799257"/>
              <a:gd name="connsiteY13" fmla="*/ 3089469 h 3098304"/>
              <a:gd name="connsiteX14" fmla="*/ 10038968 w 10799257"/>
              <a:gd name="connsiteY14" fmla="*/ 3098304 h 3098304"/>
              <a:gd name="connsiteX15" fmla="*/ 9917118 w 10799257"/>
              <a:gd name="connsiteY15" fmla="*/ 3098304 h 3098304"/>
              <a:gd name="connsiteX16" fmla="*/ 9923075 w 10799257"/>
              <a:gd name="connsiteY16" fmla="*/ 3089469 h 3098304"/>
              <a:gd name="connsiteX17" fmla="*/ 9978043 w 10799257"/>
              <a:gd name="connsiteY17" fmla="*/ 3066700 h 3098304"/>
              <a:gd name="connsiteX18" fmla="*/ 9789822 w 10799257"/>
              <a:gd name="connsiteY18" fmla="*/ 3066700 h 3098304"/>
              <a:gd name="connsiteX19" fmla="*/ 9844790 w 10799257"/>
              <a:gd name="connsiteY19" fmla="*/ 3089469 h 3098304"/>
              <a:gd name="connsiteX20" fmla="*/ 9850746 w 10799257"/>
              <a:gd name="connsiteY20" fmla="*/ 3098304 h 3098304"/>
              <a:gd name="connsiteX21" fmla="*/ 9728897 w 10799257"/>
              <a:gd name="connsiteY21" fmla="*/ 3098304 h 3098304"/>
              <a:gd name="connsiteX22" fmla="*/ 9734854 w 10799257"/>
              <a:gd name="connsiteY22" fmla="*/ 3089469 h 3098304"/>
              <a:gd name="connsiteX23" fmla="*/ 9789822 w 10799257"/>
              <a:gd name="connsiteY23" fmla="*/ 3066700 h 3098304"/>
              <a:gd name="connsiteX24" fmla="*/ 9606306 w 10799257"/>
              <a:gd name="connsiteY24" fmla="*/ 3066700 h 3098304"/>
              <a:gd name="connsiteX25" fmla="*/ 9661274 w 10799257"/>
              <a:gd name="connsiteY25" fmla="*/ 3089469 h 3098304"/>
              <a:gd name="connsiteX26" fmla="*/ 9667231 w 10799257"/>
              <a:gd name="connsiteY26" fmla="*/ 3098304 h 3098304"/>
              <a:gd name="connsiteX27" fmla="*/ 9545381 w 10799257"/>
              <a:gd name="connsiteY27" fmla="*/ 3098304 h 3098304"/>
              <a:gd name="connsiteX28" fmla="*/ 9551338 w 10799257"/>
              <a:gd name="connsiteY28" fmla="*/ 3089469 h 3098304"/>
              <a:gd name="connsiteX29" fmla="*/ 9606306 w 10799257"/>
              <a:gd name="connsiteY29" fmla="*/ 3066700 h 3098304"/>
              <a:gd name="connsiteX30" fmla="*/ 9413378 w 10799257"/>
              <a:gd name="connsiteY30" fmla="*/ 3066700 h 3098304"/>
              <a:gd name="connsiteX31" fmla="*/ 9468346 w 10799257"/>
              <a:gd name="connsiteY31" fmla="*/ 3089469 h 3098304"/>
              <a:gd name="connsiteX32" fmla="*/ 9474303 w 10799257"/>
              <a:gd name="connsiteY32" fmla="*/ 3098304 h 3098304"/>
              <a:gd name="connsiteX33" fmla="*/ 9352453 w 10799257"/>
              <a:gd name="connsiteY33" fmla="*/ 3098304 h 3098304"/>
              <a:gd name="connsiteX34" fmla="*/ 9358410 w 10799257"/>
              <a:gd name="connsiteY34" fmla="*/ 3089469 h 3098304"/>
              <a:gd name="connsiteX35" fmla="*/ 9413378 w 10799257"/>
              <a:gd name="connsiteY35" fmla="*/ 3066700 h 3098304"/>
              <a:gd name="connsiteX36" fmla="*/ 9234567 w 10799257"/>
              <a:gd name="connsiteY36" fmla="*/ 3066700 h 3098304"/>
              <a:gd name="connsiteX37" fmla="*/ 9289535 w 10799257"/>
              <a:gd name="connsiteY37" fmla="*/ 3089469 h 3098304"/>
              <a:gd name="connsiteX38" fmla="*/ 9295492 w 10799257"/>
              <a:gd name="connsiteY38" fmla="*/ 3098304 h 3098304"/>
              <a:gd name="connsiteX39" fmla="*/ 9173643 w 10799257"/>
              <a:gd name="connsiteY39" fmla="*/ 3098304 h 3098304"/>
              <a:gd name="connsiteX40" fmla="*/ 9179599 w 10799257"/>
              <a:gd name="connsiteY40" fmla="*/ 3089469 h 3098304"/>
              <a:gd name="connsiteX41" fmla="*/ 9234567 w 10799257"/>
              <a:gd name="connsiteY41" fmla="*/ 3066700 h 3098304"/>
              <a:gd name="connsiteX42" fmla="*/ 9036936 w 10799257"/>
              <a:gd name="connsiteY42" fmla="*/ 3066700 h 3098304"/>
              <a:gd name="connsiteX43" fmla="*/ 9091904 w 10799257"/>
              <a:gd name="connsiteY43" fmla="*/ 3089469 h 3098304"/>
              <a:gd name="connsiteX44" fmla="*/ 9097861 w 10799257"/>
              <a:gd name="connsiteY44" fmla="*/ 3098304 h 3098304"/>
              <a:gd name="connsiteX45" fmla="*/ 8976011 w 10799257"/>
              <a:gd name="connsiteY45" fmla="*/ 3098304 h 3098304"/>
              <a:gd name="connsiteX46" fmla="*/ 8981968 w 10799257"/>
              <a:gd name="connsiteY46" fmla="*/ 3089469 h 3098304"/>
              <a:gd name="connsiteX47" fmla="*/ 9036936 w 10799257"/>
              <a:gd name="connsiteY47" fmla="*/ 3066700 h 3098304"/>
              <a:gd name="connsiteX48" fmla="*/ 8853419 w 10799257"/>
              <a:gd name="connsiteY48" fmla="*/ 3066700 h 3098304"/>
              <a:gd name="connsiteX49" fmla="*/ 8908387 w 10799257"/>
              <a:gd name="connsiteY49" fmla="*/ 3089469 h 3098304"/>
              <a:gd name="connsiteX50" fmla="*/ 8914344 w 10799257"/>
              <a:gd name="connsiteY50" fmla="*/ 3098304 h 3098304"/>
              <a:gd name="connsiteX51" fmla="*/ 8792494 w 10799257"/>
              <a:gd name="connsiteY51" fmla="*/ 3098304 h 3098304"/>
              <a:gd name="connsiteX52" fmla="*/ 8798451 w 10799257"/>
              <a:gd name="connsiteY52" fmla="*/ 3089469 h 3098304"/>
              <a:gd name="connsiteX53" fmla="*/ 8853419 w 10799257"/>
              <a:gd name="connsiteY53" fmla="*/ 3066700 h 3098304"/>
              <a:gd name="connsiteX54" fmla="*/ 8669907 w 10799257"/>
              <a:gd name="connsiteY54" fmla="*/ 3066700 h 3098304"/>
              <a:gd name="connsiteX55" fmla="*/ 8724875 w 10799257"/>
              <a:gd name="connsiteY55" fmla="*/ 3089469 h 3098304"/>
              <a:gd name="connsiteX56" fmla="*/ 8730832 w 10799257"/>
              <a:gd name="connsiteY56" fmla="*/ 3098304 h 3098304"/>
              <a:gd name="connsiteX57" fmla="*/ 8608982 w 10799257"/>
              <a:gd name="connsiteY57" fmla="*/ 3098304 h 3098304"/>
              <a:gd name="connsiteX58" fmla="*/ 8614939 w 10799257"/>
              <a:gd name="connsiteY58" fmla="*/ 3089469 h 3098304"/>
              <a:gd name="connsiteX59" fmla="*/ 8669907 w 10799257"/>
              <a:gd name="connsiteY59" fmla="*/ 3066700 h 3098304"/>
              <a:gd name="connsiteX60" fmla="*/ 8481683 w 10799257"/>
              <a:gd name="connsiteY60" fmla="*/ 3066700 h 3098304"/>
              <a:gd name="connsiteX61" fmla="*/ 8536651 w 10799257"/>
              <a:gd name="connsiteY61" fmla="*/ 3089469 h 3098304"/>
              <a:gd name="connsiteX62" fmla="*/ 8542608 w 10799257"/>
              <a:gd name="connsiteY62" fmla="*/ 3098304 h 3098304"/>
              <a:gd name="connsiteX63" fmla="*/ 8420758 w 10799257"/>
              <a:gd name="connsiteY63" fmla="*/ 3098304 h 3098304"/>
              <a:gd name="connsiteX64" fmla="*/ 8426715 w 10799257"/>
              <a:gd name="connsiteY64" fmla="*/ 3089469 h 3098304"/>
              <a:gd name="connsiteX65" fmla="*/ 8481683 w 10799257"/>
              <a:gd name="connsiteY65" fmla="*/ 3066700 h 3098304"/>
              <a:gd name="connsiteX66" fmla="*/ 8298167 w 10799257"/>
              <a:gd name="connsiteY66" fmla="*/ 3066700 h 3098304"/>
              <a:gd name="connsiteX67" fmla="*/ 8353135 w 10799257"/>
              <a:gd name="connsiteY67" fmla="*/ 3089469 h 3098304"/>
              <a:gd name="connsiteX68" fmla="*/ 8359092 w 10799257"/>
              <a:gd name="connsiteY68" fmla="*/ 3098304 h 3098304"/>
              <a:gd name="connsiteX69" fmla="*/ 8237242 w 10799257"/>
              <a:gd name="connsiteY69" fmla="*/ 3098304 h 3098304"/>
              <a:gd name="connsiteX70" fmla="*/ 8243199 w 10799257"/>
              <a:gd name="connsiteY70" fmla="*/ 3089469 h 3098304"/>
              <a:gd name="connsiteX71" fmla="*/ 8298167 w 10799257"/>
              <a:gd name="connsiteY71" fmla="*/ 3066700 h 3098304"/>
              <a:gd name="connsiteX72" fmla="*/ 8109949 w 10799257"/>
              <a:gd name="connsiteY72" fmla="*/ 3066700 h 3098304"/>
              <a:gd name="connsiteX73" fmla="*/ 8164917 w 10799257"/>
              <a:gd name="connsiteY73" fmla="*/ 3089469 h 3098304"/>
              <a:gd name="connsiteX74" fmla="*/ 8170874 w 10799257"/>
              <a:gd name="connsiteY74" fmla="*/ 3098304 h 3098304"/>
              <a:gd name="connsiteX75" fmla="*/ 8049024 w 10799257"/>
              <a:gd name="connsiteY75" fmla="*/ 3098304 h 3098304"/>
              <a:gd name="connsiteX76" fmla="*/ 8054981 w 10799257"/>
              <a:gd name="connsiteY76" fmla="*/ 3089469 h 3098304"/>
              <a:gd name="connsiteX77" fmla="*/ 8109949 w 10799257"/>
              <a:gd name="connsiteY77" fmla="*/ 3066700 h 3098304"/>
              <a:gd name="connsiteX78" fmla="*/ 7926432 w 10799257"/>
              <a:gd name="connsiteY78" fmla="*/ 3066700 h 3098304"/>
              <a:gd name="connsiteX79" fmla="*/ 7981400 w 10799257"/>
              <a:gd name="connsiteY79" fmla="*/ 3089469 h 3098304"/>
              <a:gd name="connsiteX80" fmla="*/ 7987357 w 10799257"/>
              <a:gd name="connsiteY80" fmla="*/ 3098304 h 3098304"/>
              <a:gd name="connsiteX81" fmla="*/ 7865507 w 10799257"/>
              <a:gd name="connsiteY81" fmla="*/ 3098304 h 3098304"/>
              <a:gd name="connsiteX82" fmla="*/ 7871464 w 10799257"/>
              <a:gd name="connsiteY82" fmla="*/ 3089469 h 3098304"/>
              <a:gd name="connsiteX83" fmla="*/ 7926432 w 10799257"/>
              <a:gd name="connsiteY83" fmla="*/ 3066700 h 3098304"/>
              <a:gd name="connsiteX84" fmla="*/ 7738211 w 10799257"/>
              <a:gd name="connsiteY84" fmla="*/ 3066700 h 3098304"/>
              <a:gd name="connsiteX85" fmla="*/ 7793179 w 10799257"/>
              <a:gd name="connsiteY85" fmla="*/ 3089469 h 3098304"/>
              <a:gd name="connsiteX86" fmla="*/ 7799135 w 10799257"/>
              <a:gd name="connsiteY86" fmla="*/ 3098304 h 3098304"/>
              <a:gd name="connsiteX87" fmla="*/ 7677286 w 10799257"/>
              <a:gd name="connsiteY87" fmla="*/ 3098304 h 3098304"/>
              <a:gd name="connsiteX88" fmla="*/ 7683243 w 10799257"/>
              <a:gd name="connsiteY88" fmla="*/ 3089469 h 3098304"/>
              <a:gd name="connsiteX89" fmla="*/ 7738211 w 10799257"/>
              <a:gd name="connsiteY89" fmla="*/ 3066700 h 3098304"/>
              <a:gd name="connsiteX90" fmla="*/ 7554693 w 10799257"/>
              <a:gd name="connsiteY90" fmla="*/ 3066700 h 3098304"/>
              <a:gd name="connsiteX91" fmla="*/ 7609661 w 10799257"/>
              <a:gd name="connsiteY91" fmla="*/ 3089469 h 3098304"/>
              <a:gd name="connsiteX92" fmla="*/ 7615618 w 10799257"/>
              <a:gd name="connsiteY92" fmla="*/ 3098304 h 3098304"/>
              <a:gd name="connsiteX93" fmla="*/ 7493769 w 10799257"/>
              <a:gd name="connsiteY93" fmla="*/ 3098304 h 3098304"/>
              <a:gd name="connsiteX94" fmla="*/ 7499725 w 10799257"/>
              <a:gd name="connsiteY94" fmla="*/ 3089469 h 3098304"/>
              <a:gd name="connsiteX95" fmla="*/ 7554693 w 10799257"/>
              <a:gd name="connsiteY95" fmla="*/ 3066700 h 3098304"/>
              <a:gd name="connsiteX96" fmla="*/ 7366472 w 10799257"/>
              <a:gd name="connsiteY96" fmla="*/ 3066700 h 3098304"/>
              <a:gd name="connsiteX97" fmla="*/ 7421441 w 10799257"/>
              <a:gd name="connsiteY97" fmla="*/ 3089469 h 3098304"/>
              <a:gd name="connsiteX98" fmla="*/ 7427397 w 10799257"/>
              <a:gd name="connsiteY98" fmla="*/ 3098304 h 3098304"/>
              <a:gd name="connsiteX99" fmla="*/ 7305548 w 10799257"/>
              <a:gd name="connsiteY99" fmla="*/ 3098304 h 3098304"/>
              <a:gd name="connsiteX100" fmla="*/ 7311505 w 10799257"/>
              <a:gd name="connsiteY100" fmla="*/ 3089469 h 3098304"/>
              <a:gd name="connsiteX101" fmla="*/ 7366472 w 10799257"/>
              <a:gd name="connsiteY101" fmla="*/ 3066700 h 3098304"/>
              <a:gd name="connsiteX102" fmla="*/ 7178251 w 10799257"/>
              <a:gd name="connsiteY102" fmla="*/ 3066700 h 3098304"/>
              <a:gd name="connsiteX103" fmla="*/ 7233220 w 10799257"/>
              <a:gd name="connsiteY103" fmla="*/ 3089469 h 3098304"/>
              <a:gd name="connsiteX104" fmla="*/ 7239176 w 10799257"/>
              <a:gd name="connsiteY104" fmla="*/ 3098304 h 3098304"/>
              <a:gd name="connsiteX105" fmla="*/ 7117326 w 10799257"/>
              <a:gd name="connsiteY105" fmla="*/ 3098304 h 3098304"/>
              <a:gd name="connsiteX106" fmla="*/ 7123283 w 10799257"/>
              <a:gd name="connsiteY106" fmla="*/ 3089469 h 3098304"/>
              <a:gd name="connsiteX107" fmla="*/ 7178251 w 10799257"/>
              <a:gd name="connsiteY107" fmla="*/ 3066700 h 3098304"/>
              <a:gd name="connsiteX108" fmla="*/ 6985327 w 10799257"/>
              <a:gd name="connsiteY108" fmla="*/ 3066700 h 3098304"/>
              <a:gd name="connsiteX109" fmla="*/ 7040295 w 10799257"/>
              <a:gd name="connsiteY109" fmla="*/ 3089469 h 3098304"/>
              <a:gd name="connsiteX110" fmla="*/ 7046252 w 10799257"/>
              <a:gd name="connsiteY110" fmla="*/ 3098304 h 3098304"/>
              <a:gd name="connsiteX111" fmla="*/ 6924402 w 10799257"/>
              <a:gd name="connsiteY111" fmla="*/ 3098304 h 3098304"/>
              <a:gd name="connsiteX112" fmla="*/ 6930358 w 10799257"/>
              <a:gd name="connsiteY112" fmla="*/ 3089469 h 3098304"/>
              <a:gd name="connsiteX113" fmla="*/ 6985327 w 10799257"/>
              <a:gd name="connsiteY113" fmla="*/ 3066700 h 3098304"/>
              <a:gd name="connsiteX114" fmla="*/ 6801807 w 10799257"/>
              <a:gd name="connsiteY114" fmla="*/ 3066700 h 3098304"/>
              <a:gd name="connsiteX115" fmla="*/ 6856775 w 10799257"/>
              <a:gd name="connsiteY115" fmla="*/ 3089469 h 3098304"/>
              <a:gd name="connsiteX116" fmla="*/ 6862732 w 10799257"/>
              <a:gd name="connsiteY116" fmla="*/ 3098304 h 3098304"/>
              <a:gd name="connsiteX117" fmla="*/ 6740882 w 10799257"/>
              <a:gd name="connsiteY117" fmla="*/ 3098304 h 3098304"/>
              <a:gd name="connsiteX118" fmla="*/ 6746839 w 10799257"/>
              <a:gd name="connsiteY118" fmla="*/ 3089469 h 3098304"/>
              <a:gd name="connsiteX119" fmla="*/ 6801807 w 10799257"/>
              <a:gd name="connsiteY119" fmla="*/ 3066700 h 3098304"/>
              <a:gd name="connsiteX120" fmla="*/ 5681918 w 10799257"/>
              <a:gd name="connsiteY120" fmla="*/ 3066700 h 3098304"/>
              <a:gd name="connsiteX121" fmla="*/ 5736863 w 10799257"/>
              <a:gd name="connsiteY121" fmla="*/ 3089469 h 3098304"/>
              <a:gd name="connsiteX122" fmla="*/ 5742818 w 10799257"/>
              <a:gd name="connsiteY122" fmla="*/ 3098304 h 3098304"/>
              <a:gd name="connsiteX123" fmla="*/ 5620982 w 10799257"/>
              <a:gd name="connsiteY123" fmla="*/ 3098304 h 3098304"/>
              <a:gd name="connsiteX124" fmla="*/ 5626940 w 10799257"/>
              <a:gd name="connsiteY124" fmla="*/ 3089469 h 3098304"/>
              <a:gd name="connsiteX125" fmla="*/ 5681918 w 10799257"/>
              <a:gd name="connsiteY125" fmla="*/ 3066700 h 3098304"/>
              <a:gd name="connsiteX126" fmla="*/ 5498376 w 10799257"/>
              <a:gd name="connsiteY126" fmla="*/ 3066700 h 3098304"/>
              <a:gd name="connsiteX127" fmla="*/ 5553349 w 10799257"/>
              <a:gd name="connsiteY127" fmla="*/ 3089469 h 3098304"/>
              <a:gd name="connsiteX128" fmla="*/ 5559307 w 10799257"/>
              <a:gd name="connsiteY128" fmla="*/ 3098304 h 3098304"/>
              <a:gd name="connsiteX129" fmla="*/ 5437452 w 10799257"/>
              <a:gd name="connsiteY129" fmla="*/ 3098304 h 3098304"/>
              <a:gd name="connsiteX130" fmla="*/ 5443409 w 10799257"/>
              <a:gd name="connsiteY130" fmla="*/ 3089469 h 3098304"/>
              <a:gd name="connsiteX131" fmla="*/ 5498376 w 10799257"/>
              <a:gd name="connsiteY131" fmla="*/ 3066700 h 3098304"/>
              <a:gd name="connsiteX132" fmla="*/ 5310161 w 10799257"/>
              <a:gd name="connsiteY132" fmla="*/ 3066700 h 3098304"/>
              <a:gd name="connsiteX133" fmla="*/ 5365128 w 10799257"/>
              <a:gd name="connsiteY133" fmla="*/ 3089469 h 3098304"/>
              <a:gd name="connsiteX134" fmla="*/ 5371085 w 10799257"/>
              <a:gd name="connsiteY134" fmla="*/ 3098304 h 3098304"/>
              <a:gd name="connsiteX135" fmla="*/ 5249241 w 10799257"/>
              <a:gd name="connsiteY135" fmla="*/ 3098304 h 3098304"/>
              <a:gd name="connsiteX136" fmla="*/ 5255197 w 10799257"/>
              <a:gd name="connsiteY136" fmla="*/ 3089469 h 3098304"/>
              <a:gd name="connsiteX137" fmla="*/ 5310161 w 10799257"/>
              <a:gd name="connsiteY137" fmla="*/ 3066700 h 3098304"/>
              <a:gd name="connsiteX138" fmla="*/ 5126649 w 10799257"/>
              <a:gd name="connsiteY138" fmla="*/ 3066700 h 3098304"/>
              <a:gd name="connsiteX139" fmla="*/ 5181620 w 10799257"/>
              <a:gd name="connsiteY139" fmla="*/ 3089469 h 3098304"/>
              <a:gd name="connsiteX140" fmla="*/ 5187576 w 10799257"/>
              <a:gd name="connsiteY140" fmla="*/ 3098304 h 3098304"/>
              <a:gd name="connsiteX141" fmla="*/ 5065733 w 10799257"/>
              <a:gd name="connsiteY141" fmla="*/ 3098304 h 3098304"/>
              <a:gd name="connsiteX142" fmla="*/ 5071690 w 10799257"/>
              <a:gd name="connsiteY142" fmla="*/ 3089469 h 3098304"/>
              <a:gd name="connsiteX143" fmla="*/ 5126649 w 10799257"/>
              <a:gd name="connsiteY143" fmla="*/ 3066700 h 3098304"/>
              <a:gd name="connsiteX144" fmla="*/ 2129305 w 10799257"/>
              <a:gd name="connsiteY144" fmla="*/ 3066700 h 3098304"/>
              <a:gd name="connsiteX145" fmla="*/ 2184268 w 10799257"/>
              <a:gd name="connsiteY145" fmla="*/ 3089469 h 3098304"/>
              <a:gd name="connsiteX146" fmla="*/ 2190224 w 10799257"/>
              <a:gd name="connsiteY146" fmla="*/ 3098304 h 3098304"/>
              <a:gd name="connsiteX147" fmla="*/ 2068384 w 10799257"/>
              <a:gd name="connsiteY147" fmla="*/ 3098304 h 3098304"/>
              <a:gd name="connsiteX148" fmla="*/ 2074340 w 10799257"/>
              <a:gd name="connsiteY148" fmla="*/ 3089469 h 3098304"/>
              <a:gd name="connsiteX149" fmla="*/ 2129305 w 10799257"/>
              <a:gd name="connsiteY149" fmla="*/ 3066700 h 3098304"/>
              <a:gd name="connsiteX150" fmla="*/ 1941099 w 10799257"/>
              <a:gd name="connsiteY150" fmla="*/ 3066700 h 3098304"/>
              <a:gd name="connsiteX151" fmla="*/ 1996064 w 10799257"/>
              <a:gd name="connsiteY151" fmla="*/ 3089469 h 3098304"/>
              <a:gd name="connsiteX152" fmla="*/ 2002020 w 10799257"/>
              <a:gd name="connsiteY152" fmla="*/ 3098304 h 3098304"/>
              <a:gd name="connsiteX153" fmla="*/ 1880181 w 10799257"/>
              <a:gd name="connsiteY153" fmla="*/ 3098304 h 3098304"/>
              <a:gd name="connsiteX154" fmla="*/ 1886137 w 10799257"/>
              <a:gd name="connsiteY154" fmla="*/ 3089469 h 3098304"/>
              <a:gd name="connsiteX155" fmla="*/ 1941099 w 10799257"/>
              <a:gd name="connsiteY155" fmla="*/ 3066700 h 3098304"/>
              <a:gd name="connsiteX156" fmla="*/ 1757600 w 10799257"/>
              <a:gd name="connsiteY156" fmla="*/ 3066700 h 3098304"/>
              <a:gd name="connsiteX157" fmla="*/ 1812565 w 10799257"/>
              <a:gd name="connsiteY157" fmla="*/ 3089469 h 3098304"/>
              <a:gd name="connsiteX158" fmla="*/ 1818521 w 10799257"/>
              <a:gd name="connsiteY158" fmla="*/ 3098304 h 3098304"/>
              <a:gd name="connsiteX159" fmla="*/ 1696678 w 10799257"/>
              <a:gd name="connsiteY159" fmla="*/ 3098304 h 3098304"/>
              <a:gd name="connsiteX160" fmla="*/ 1702633 w 10799257"/>
              <a:gd name="connsiteY160" fmla="*/ 3089469 h 3098304"/>
              <a:gd name="connsiteX161" fmla="*/ 1757600 w 10799257"/>
              <a:gd name="connsiteY161" fmla="*/ 3066700 h 3098304"/>
              <a:gd name="connsiteX162" fmla="*/ 1569376 w 10799257"/>
              <a:gd name="connsiteY162" fmla="*/ 3066700 h 3098304"/>
              <a:gd name="connsiteX163" fmla="*/ 1624355 w 10799257"/>
              <a:gd name="connsiteY163" fmla="*/ 3089469 h 3098304"/>
              <a:gd name="connsiteX164" fmla="*/ 1630311 w 10799257"/>
              <a:gd name="connsiteY164" fmla="*/ 3098304 h 3098304"/>
              <a:gd name="connsiteX165" fmla="*/ 1508459 w 10799257"/>
              <a:gd name="connsiteY165" fmla="*/ 3098304 h 3098304"/>
              <a:gd name="connsiteX166" fmla="*/ 1514416 w 10799257"/>
              <a:gd name="connsiteY166" fmla="*/ 3089469 h 3098304"/>
              <a:gd name="connsiteX167" fmla="*/ 1569376 w 10799257"/>
              <a:gd name="connsiteY167" fmla="*/ 3066700 h 3098304"/>
              <a:gd name="connsiteX168" fmla="*/ 1385849 w 10799257"/>
              <a:gd name="connsiteY168" fmla="*/ 3066700 h 3098304"/>
              <a:gd name="connsiteX169" fmla="*/ 1440826 w 10799257"/>
              <a:gd name="connsiteY169" fmla="*/ 3089469 h 3098304"/>
              <a:gd name="connsiteX170" fmla="*/ 1446784 w 10799257"/>
              <a:gd name="connsiteY170" fmla="*/ 3098304 h 3098304"/>
              <a:gd name="connsiteX171" fmla="*/ 1324913 w 10799257"/>
              <a:gd name="connsiteY171" fmla="*/ 3098304 h 3098304"/>
              <a:gd name="connsiteX172" fmla="*/ 1330871 w 10799257"/>
              <a:gd name="connsiteY172" fmla="*/ 3089469 h 3098304"/>
              <a:gd name="connsiteX173" fmla="*/ 1385849 w 10799257"/>
              <a:gd name="connsiteY173" fmla="*/ 3066700 h 3098304"/>
              <a:gd name="connsiteX174" fmla="*/ 1202313 w 10799257"/>
              <a:gd name="connsiteY174" fmla="*/ 3066700 h 3098304"/>
              <a:gd name="connsiteX175" fmla="*/ 1257283 w 10799257"/>
              <a:gd name="connsiteY175" fmla="*/ 3089469 h 3098304"/>
              <a:gd name="connsiteX176" fmla="*/ 1263240 w 10799257"/>
              <a:gd name="connsiteY176" fmla="*/ 3098304 h 3098304"/>
              <a:gd name="connsiteX177" fmla="*/ 1141397 w 10799257"/>
              <a:gd name="connsiteY177" fmla="*/ 3098304 h 3098304"/>
              <a:gd name="connsiteX178" fmla="*/ 1147351 w 10799257"/>
              <a:gd name="connsiteY178" fmla="*/ 3089469 h 3098304"/>
              <a:gd name="connsiteX179" fmla="*/ 1202313 w 10799257"/>
              <a:gd name="connsiteY179" fmla="*/ 3066700 h 3098304"/>
              <a:gd name="connsiteX180" fmla="*/ 1014085 w 10799257"/>
              <a:gd name="connsiteY180" fmla="*/ 3066700 h 3098304"/>
              <a:gd name="connsiteX181" fmla="*/ 1069068 w 10799257"/>
              <a:gd name="connsiteY181" fmla="*/ 3089469 h 3098304"/>
              <a:gd name="connsiteX182" fmla="*/ 1075026 w 10799257"/>
              <a:gd name="connsiteY182" fmla="*/ 3098304 h 3098304"/>
              <a:gd name="connsiteX183" fmla="*/ 953182 w 10799257"/>
              <a:gd name="connsiteY183" fmla="*/ 3098304 h 3098304"/>
              <a:gd name="connsiteX184" fmla="*/ 959138 w 10799257"/>
              <a:gd name="connsiteY184" fmla="*/ 3089469 h 3098304"/>
              <a:gd name="connsiteX185" fmla="*/ 1014085 w 10799257"/>
              <a:gd name="connsiteY185" fmla="*/ 3066700 h 3098304"/>
              <a:gd name="connsiteX186" fmla="*/ 830577 w 10799257"/>
              <a:gd name="connsiteY186" fmla="*/ 3066700 h 3098304"/>
              <a:gd name="connsiteX187" fmla="*/ 885549 w 10799257"/>
              <a:gd name="connsiteY187" fmla="*/ 3089469 h 3098304"/>
              <a:gd name="connsiteX188" fmla="*/ 891508 w 10799257"/>
              <a:gd name="connsiteY188" fmla="*/ 3098304 h 3098304"/>
              <a:gd name="connsiteX189" fmla="*/ 769649 w 10799257"/>
              <a:gd name="connsiteY189" fmla="*/ 3098304 h 3098304"/>
              <a:gd name="connsiteX190" fmla="*/ 775607 w 10799257"/>
              <a:gd name="connsiteY190" fmla="*/ 3089469 h 3098304"/>
              <a:gd name="connsiteX191" fmla="*/ 830577 w 10799257"/>
              <a:gd name="connsiteY191" fmla="*/ 3066700 h 3098304"/>
              <a:gd name="connsiteX192" fmla="*/ 642348 w 10799257"/>
              <a:gd name="connsiteY192" fmla="*/ 3066700 h 3098304"/>
              <a:gd name="connsiteX193" fmla="*/ 697320 w 10799257"/>
              <a:gd name="connsiteY193" fmla="*/ 3089469 h 3098304"/>
              <a:gd name="connsiteX194" fmla="*/ 703276 w 10799257"/>
              <a:gd name="connsiteY194" fmla="*/ 3098304 h 3098304"/>
              <a:gd name="connsiteX195" fmla="*/ 581426 w 10799257"/>
              <a:gd name="connsiteY195" fmla="*/ 3098304 h 3098304"/>
              <a:gd name="connsiteX196" fmla="*/ 587383 w 10799257"/>
              <a:gd name="connsiteY196" fmla="*/ 3089469 h 3098304"/>
              <a:gd name="connsiteX197" fmla="*/ 642348 w 10799257"/>
              <a:gd name="connsiteY197" fmla="*/ 3066700 h 3098304"/>
              <a:gd name="connsiteX198" fmla="*/ 10721519 w 10799257"/>
              <a:gd name="connsiteY198" fmla="*/ 2902009 h 3098304"/>
              <a:gd name="connsiteX199" fmla="*/ 10799256 w 10799257"/>
              <a:gd name="connsiteY199" fmla="*/ 2979747 h 3098304"/>
              <a:gd name="connsiteX200" fmla="*/ 10721519 w 10799257"/>
              <a:gd name="connsiteY200" fmla="*/ 3057483 h 3098304"/>
              <a:gd name="connsiteX201" fmla="*/ 10643782 w 10799257"/>
              <a:gd name="connsiteY201" fmla="*/ 2979747 h 3098304"/>
              <a:gd name="connsiteX202" fmla="*/ 10721519 w 10799257"/>
              <a:gd name="connsiteY202" fmla="*/ 2902009 h 3098304"/>
              <a:gd name="connsiteX203" fmla="*/ 10349781 w 10799257"/>
              <a:gd name="connsiteY203" fmla="*/ 2902009 h 3098304"/>
              <a:gd name="connsiteX204" fmla="*/ 10427518 w 10799257"/>
              <a:gd name="connsiteY204" fmla="*/ 2979747 h 3098304"/>
              <a:gd name="connsiteX205" fmla="*/ 10349781 w 10799257"/>
              <a:gd name="connsiteY205" fmla="*/ 3057483 h 3098304"/>
              <a:gd name="connsiteX206" fmla="*/ 10272044 w 10799257"/>
              <a:gd name="connsiteY206" fmla="*/ 2979747 h 3098304"/>
              <a:gd name="connsiteX207" fmla="*/ 10349781 w 10799257"/>
              <a:gd name="connsiteY207" fmla="*/ 2902009 h 3098304"/>
              <a:gd name="connsiteX208" fmla="*/ 9978043 w 10799257"/>
              <a:gd name="connsiteY208" fmla="*/ 2902009 h 3098304"/>
              <a:gd name="connsiteX209" fmla="*/ 10055780 w 10799257"/>
              <a:gd name="connsiteY209" fmla="*/ 2979747 h 3098304"/>
              <a:gd name="connsiteX210" fmla="*/ 9978043 w 10799257"/>
              <a:gd name="connsiteY210" fmla="*/ 3057483 h 3098304"/>
              <a:gd name="connsiteX211" fmla="*/ 9900306 w 10799257"/>
              <a:gd name="connsiteY211" fmla="*/ 2979747 h 3098304"/>
              <a:gd name="connsiteX212" fmla="*/ 9978043 w 10799257"/>
              <a:gd name="connsiteY212" fmla="*/ 2902009 h 3098304"/>
              <a:gd name="connsiteX213" fmla="*/ 9789822 w 10799257"/>
              <a:gd name="connsiteY213" fmla="*/ 2902009 h 3098304"/>
              <a:gd name="connsiteX214" fmla="*/ 9867558 w 10799257"/>
              <a:gd name="connsiteY214" fmla="*/ 2979747 h 3098304"/>
              <a:gd name="connsiteX215" fmla="*/ 9789822 w 10799257"/>
              <a:gd name="connsiteY215" fmla="*/ 3057483 h 3098304"/>
              <a:gd name="connsiteX216" fmla="*/ 9712085 w 10799257"/>
              <a:gd name="connsiteY216" fmla="*/ 2979747 h 3098304"/>
              <a:gd name="connsiteX217" fmla="*/ 9789822 w 10799257"/>
              <a:gd name="connsiteY217" fmla="*/ 2902009 h 3098304"/>
              <a:gd name="connsiteX218" fmla="*/ 9606306 w 10799257"/>
              <a:gd name="connsiteY218" fmla="*/ 2902009 h 3098304"/>
              <a:gd name="connsiteX219" fmla="*/ 9684043 w 10799257"/>
              <a:gd name="connsiteY219" fmla="*/ 2979747 h 3098304"/>
              <a:gd name="connsiteX220" fmla="*/ 9606306 w 10799257"/>
              <a:gd name="connsiteY220" fmla="*/ 3057483 h 3098304"/>
              <a:gd name="connsiteX221" fmla="*/ 9528569 w 10799257"/>
              <a:gd name="connsiteY221" fmla="*/ 2979747 h 3098304"/>
              <a:gd name="connsiteX222" fmla="*/ 9606306 w 10799257"/>
              <a:gd name="connsiteY222" fmla="*/ 2902009 h 3098304"/>
              <a:gd name="connsiteX223" fmla="*/ 9413381 w 10799257"/>
              <a:gd name="connsiteY223" fmla="*/ 2902009 h 3098304"/>
              <a:gd name="connsiteX224" fmla="*/ 9491118 w 10799257"/>
              <a:gd name="connsiteY224" fmla="*/ 2979747 h 3098304"/>
              <a:gd name="connsiteX225" fmla="*/ 9413381 w 10799257"/>
              <a:gd name="connsiteY225" fmla="*/ 3057483 h 3098304"/>
              <a:gd name="connsiteX226" fmla="*/ 9335644 w 10799257"/>
              <a:gd name="connsiteY226" fmla="*/ 2979747 h 3098304"/>
              <a:gd name="connsiteX227" fmla="*/ 9413381 w 10799257"/>
              <a:gd name="connsiteY227" fmla="*/ 2902009 h 3098304"/>
              <a:gd name="connsiteX228" fmla="*/ 9234570 w 10799257"/>
              <a:gd name="connsiteY228" fmla="*/ 2902009 h 3098304"/>
              <a:gd name="connsiteX229" fmla="*/ 9312307 w 10799257"/>
              <a:gd name="connsiteY229" fmla="*/ 2979747 h 3098304"/>
              <a:gd name="connsiteX230" fmla="*/ 9234570 w 10799257"/>
              <a:gd name="connsiteY230" fmla="*/ 3057483 h 3098304"/>
              <a:gd name="connsiteX231" fmla="*/ 9156833 w 10799257"/>
              <a:gd name="connsiteY231" fmla="*/ 2979747 h 3098304"/>
              <a:gd name="connsiteX232" fmla="*/ 9234570 w 10799257"/>
              <a:gd name="connsiteY232" fmla="*/ 2902009 h 3098304"/>
              <a:gd name="connsiteX233" fmla="*/ 9036939 w 10799257"/>
              <a:gd name="connsiteY233" fmla="*/ 2902009 h 3098304"/>
              <a:gd name="connsiteX234" fmla="*/ 9114675 w 10799257"/>
              <a:gd name="connsiteY234" fmla="*/ 2979747 h 3098304"/>
              <a:gd name="connsiteX235" fmla="*/ 9036939 w 10799257"/>
              <a:gd name="connsiteY235" fmla="*/ 3057483 h 3098304"/>
              <a:gd name="connsiteX236" fmla="*/ 8959202 w 10799257"/>
              <a:gd name="connsiteY236" fmla="*/ 2979747 h 3098304"/>
              <a:gd name="connsiteX237" fmla="*/ 9036939 w 10799257"/>
              <a:gd name="connsiteY237" fmla="*/ 2902009 h 3098304"/>
              <a:gd name="connsiteX238" fmla="*/ 8853421 w 10799257"/>
              <a:gd name="connsiteY238" fmla="*/ 2902009 h 3098304"/>
              <a:gd name="connsiteX239" fmla="*/ 8931158 w 10799257"/>
              <a:gd name="connsiteY239" fmla="*/ 2979747 h 3098304"/>
              <a:gd name="connsiteX240" fmla="*/ 8853421 w 10799257"/>
              <a:gd name="connsiteY240" fmla="*/ 3057483 h 3098304"/>
              <a:gd name="connsiteX241" fmla="*/ 8775685 w 10799257"/>
              <a:gd name="connsiteY241" fmla="*/ 2979747 h 3098304"/>
              <a:gd name="connsiteX242" fmla="*/ 8853421 w 10799257"/>
              <a:gd name="connsiteY242" fmla="*/ 2902009 h 3098304"/>
              <a:gd name="connsiteX243" fmla="*/ 8669908 w 10799257"/>
              <a:gd name="connsiteY243" fmla="*/ 2902009 h 3098304"/>
              <a:gd name="connsiteX244" fmla="*/ 8747645 w 10799257"/>
              <a:gd name="connsiteY244" fmla="*/ 2979747 h 3098304"/>
              <a:gd name="connsiteX245" fmla="*/ 8669908 w 10799257"/>
              <a:gd name="connsiteY245" fmla="*/ 3057483 h 3098304"/>
              <a:gd name="connsiteX246" fmla="*/ 8592171 w 10799257"/>
              <a:gd name="connsiteY246" fmla="*/ 2979747 h 3098304"/>
              <a:gd name="connsiteX247" fmla="*/ 8669908 w 10799257"/>
              <a:gd name="connsiteY247" fmla="*/ 2902009 h 3098304"/>
              <a:gd name="connsiteX248" fmla="*/ 8481684 w 10799257"/>
              <a:gd name="connsiteY248" fmla="*/ 2902009 h 3098304"/>
              <a:gd name="connsiteX249" fmla="*/ 8559421 w 10799257"/>
              <a:gd name="connsiteY249" fmla="*/ 2979747 h 3098304"/>
              <a:gd name="connsiteX250" fmla="*/ 8481684 w 10799257"/>
              <a:gd name="connsiteY250" fmla="*/ 3057483 h 3098304"/>
              <a:gd name="connsiteX251" fmla="*/ 8403948 w 10799257"/>
              <a:gd name="connsiteY251" fmla="*/ 2979747 h 3098304"/>
              <a:gd name="connsiteX252" fmla="*/ 8481684 w 10799257"/>
              <a:gd name="connsiteY252" fmla="*/ 2902009 h 3098304"/>
              <a:gd name="connsiteX253" fmla="*/ 8298167 w 10799257"/>
              <a:gd name="connsiteY253" fmla="*/ 2902009 h 3098304"/>
              <a:gd name="connsiteX254" fmla="*/ 8375904 w 10799257"/>
              <a:gd name="connsiteY254" fmla="*/ 2979747 h 3098304"/>
              <a:gd name="connsiteX255" fmla="*/ 8298167 w 10799257"/>
              <a:gd name="connsiteY255" fmla="*/ 3057483 h 3098304"/>
              <a:gd name="connsiteX256" fmla="*/ 8220430 w 10799257"/>
              <a:gd name="connsiteY256" fmla="*/ 2979747 h 3098304"/>
              <a:gd name="connsiteX257" fmla="*/ 8298167 w 10799257"/>
              <a:gd name="connsiteY257" fmla="*/ 2902009 h 3098304"/>
              <a:gd name="connsiteX258" fmla="*/ 8109949 w 10799257"/>
              <a:gd name="connsiteY258" fmla="*/ 2902009 h 3098304"/>
              <a:gd name="connsiteX259" fmla="*/ 8187686 w 10799257"/>
              <a:gd name="connsiteY259" fmla="*/ 2979747 h 3098304"/>
              <a:gd name="connsiteX260" fmla="*/ 8109949 w 10799257"/>
              <a:gd name="connsiteY260" fmla="*/ 3057483 h 3098304"/>
              <a:gd name="connsiteX261" fmla="*/ 8032212 w 10799257"/>
              <a:gd name="connsiteY261" fmla="*/ 2979747 h 3098304"/>
              <a:gd name="connsiteX262" fmla="*/ 8109949 w 10799257"/>
              <a:gd name="connsiteY262" fmla="*/ 2902009 h 3098304"/>
              <a:gd name="connsiteX263" fmla="*/ 7926434 w 10799257"/>
              <a:gd name="connsiteY263" fmla="*/ 2902009 h 3098304"/>
              <a:gd name="connsiteX264" fmla="*/ 8004171 w 10799257"/>
              <a:gd name="connsiteY264" fmla="*/ 2979747 h 3098304"/>
              <a:gd name="connsiteX265" fmla="*/ 7926434 w 10799257"/>
              <a:gd name="connsiteY265" fmla="*/ 3057483 h 3098304"/>
              <a:gd name="connsiteX266" fmla="*/ 7848697 w 10799257"/>
              <a:gd name="connsiteY266" fmla="*/ 2979747 h 3098304"/>
              <a:gd name="connsiteX267" fmla="*/ 7926434 w 10799257"/>
              <a:gd name="connsiteY267" fmla="*/ 2902009 h 3098304"/>
              <a:gd name="connsiteX268" fmla="*/ 7738213 w 10799257"/>
              <a:gd name="connsiteY268" fmla="*/ 2902009 h 3098304"/>
              <a:gd name="connsiteX269" fmla="*/ 7815950 w 10799257"/>
              <a:gd name="connsiteY269" fmla="*/ 2979747 h 3098304"/>
              <a:gd name="connsiteX270" fmla="*/ 7738213 w 10799257"/>
              <a:gd name="connsiteY270" fmla="*/ 3057483 h 3098304"/>
              <a:gd name="connsiteX271" fmla="*/ 7660476 w 10799257"/>
              <a:gd name="connsiteY271" fmla="*/ 2979747 h 3098304"/>
              <a:gd name="connsiteX272" fmla="*/ 7738213 w 10799257"/>
              <a:gd name="connsiteY272" fmla="*/ 2902009 h 3098304"/>
              <a:gd name="connsiteX273" fmla="*/ 7554696 w 10799257"/>
              <a:gd name="connsiteY273" fmla="*/ 2902009 h 3098304"/>
              <a:gd name="connsiteX274" fmla="*/ 7632433 w 10799257"/>
              <a:gd name="connsiteY274" fmla="*/ 2979747 h 3098304"/>
              <a:gd name="connsiteX275" fmla="*/ 7554696 w 10799257"/>
              <a:gd name="connsiteY275" fmla="*/ 3057483 h 3098304"/>
              <a:gd name="connsiteX276" fmla="*/ 7476959 w 10799257"/>
              <a:gd name="connsiteY276" fmla="*/ 2979747 h 3098304"/>
              <a:gd name="connsiteX277" fmla="*/ 7554696 w 10799257"/>
              <a:gd name="connsiteY277" fmla="*/ 2902009 h 3098304"/>
              <a:gd name="connsiteX278" fmla="*/ 7178251 w 10799257"/>
              <a:gd name="connsiteY278" fmla="*/ 2902009 h 3098304"/>
              <a:gd name="connsiteX279" fmla="*/ 7255988 w 10799257"/>
              <a:gd name="connsiteY279" fmla="*/ 2979747 h 3098304"/>
              <a:gd name="connsiteX280" fmla="*/ 7178251 w 10799257"/>
              <a:gd name="connsiteY280" fmla="*/ 3057483 h 3098304"/>
              <a:gd name="connsiteX281" fmla="*/ 7100514 w 10799257"/>
              <a:gd name="connsiteY281" fmla="*/ 2979747 h 3098304"/>
              <a:gd name="connsiteX282" fmla="*/ 7178251 w 10799257"/>
              <a:gd name="connsiteY282" fmla="*/ 2902009 h 3098304"/>
              <a:gd name="connsiteX283" fmla="*/ 6985327 w 10799257"/>
              <a:gd name="connsiteY283" fmla="*/ 2902009 h 3098304"/>
              <a:gd name="connsiteX284" fmla="*/ 7063064 w 10799257"/>
              <a:gd name="connsiteY284" fmla="*/ 2979747 h 3098304"/>
              <a:gd name="connsiteX285" fmla="*/ 6985327 w 10799257"/>
              <a:gd name="connsiteY285" fmla="*/ 3057483 h 3098304"/>
              <a:gd name="connsiteX286" fmla="*/ 6907590 w 10799257"/>
              <a:gd name="connsiteY286" fmla="*/ 2979747 h 3098304"/>
              <a:gd name="connsiteX287" fmla="*/ 6985327 w 10799257"/>
              <a:gd name="connsiteY287" fmla="*/ 2902009 h 3098304"/>
              <a:gd name="connsiteX288" fmla="*/ 6801810 w 10799257"/>
              <a:gd name="connsiteY288" fmla="*/ 2902009 h 3098304"/>
              <a:gd name="connsiteX289" fmla="*/ 6879546 w 10799257"/>
              <a:gd name="connsiteY289" fmla="*/ 2979747 h 3098304"/>
              <a:gd name="connsiteX290" fmla="*/ 6801810 w 10799257"/>
              <a:gd name="connsiteY290" fmla="*/ 3057483 h 3098304"/>
              <a:gd name="connsiteX291" fmla="*/ 6724073 w 10799257"/>
              <a:gd name="connsiteY291" fmla="*/ 2979747 h 3098304"/>
              <a:gd name="connsiteX292" fmla="*/ 6801810 w 10799257"/>
              <a:gd name="connsiteY292" fmla="*/ 2902009 h 3098304"/>
              <a:gd name="connsiteX293" fmla="*/ 6613588 w 10799257"/>
              <a:gd name="connsiteY293" fmla="*/ 2902009 h 3098304"/>
              <a:gd name="connsiteX294" fmla="*/ 6691325 w 10799257"/>
              <a:gd name="connsiteY294" fmla="*/ 2979747 h 3098304"/>
              <a:gd name="connsiteX295" fmla="*/ 6613588 w 10799257"/>
              <a:gd name="connsiteY295" fmla="*/ 3057483 h 3098304"/>
              <a:gd name="connsiteX296" fmla="*/ 6535852 w 10799257"/>
              <a:gd name="connsiteY296" fmla="*/ 2979747 h 3098304"/>
              <a:gd name="connsiteX297" fmla="*/ 6613588 w 10799257"/>
              <a:gd name="connsiteY297" fmla="*/ 2902009 h 3098304"/>
              <a:gd name="connsiteX298" fmla="*/ 6425367 w 10799257"/>
              <a:gd name="connsiteY298" fmla="*/ 2902009 h 3098304"/>
              <a:gd name="connsiteX299" fmla="*/ 6503104 w 10799257"/>
              <a:gd name="connsiteY299" fmla="*/ 2979747 h 3098304"/>
              <a:gd name="connsiteX300" fmla="*/ 6425367 w 10799257"/>
              <a:gd name="connsiteY300" fmla="*/ 3057483 h 3098304"/>
              <a:gd name="connsiteX301" fmla="*/ 6347631 w 10799257"/>
              <a:gd name="connsiteY301" fmla="*/ 2979747 h 3098304"/>
              <a:gd name="connsiteX302" fmla="*/ 6425367 w 10799257"/>
              <a:gd name="connsiteY302" fmla="*/ 2902009 h 3098304"/>
              <a:gd name="connsiteX303" fmla="*/ 6241850 w 10799257"/>
              <a:gd name="connsiteY303" fmla="*/ 2902009 h 3098304"/>
              <a:gd name="connsiteX304" fmla="*/ 6319587 w 10799257"/>
              <a:gd name="connsiteY304" fmla="*/ 2979747 h 3098304"/>
              <a:gd name="connsiteX305" fmla="*/ 6241850 w 10799257"/>
              <a:gd name="connsiteY305" fmla="*/ 3057483 h 3098304"/>
              <a:gd name="connsiteX306" fmla="*/ 6164113 w 10799257"/>
              <a:gd name="connsiteY306" fmla="*/ 2979747 h 3098304"/>
              <a:gd name="connsiteX307" fmla="*/ 6241850 w 10799257"/>
              <a:gd name="connsiteY307" fmla="*/ 2902009 h 3098304"/>
              <a:gd name="connsiteX308" fmla="*/ 5870113 w 10799257"/>
              <a:gd name="connsiteY308" fmla="*/ 2902009 h 3098304"/>
              <a:gd name="connsiteX309" fmla="*/ 5947850 w 10799257"/>
              <a:gd name="connsiteY309" fmla="*/ 2979747 h 3098304"/>
              <a:gd name="connsiteX310" fmla="*/ 5870113 w 10799257"/>
              <a:gd name="connsiteY310" fmla="*/ 3057483 h 3098304"/>
              <a:gd name="connsiteX311" fmla="*/ 5792376 w 10799257"/>
              <a:gd name="connsiteY311" fmla="*/ 2979747 h 3098304"/>
              <a:gd name="connsiteX312" fmla="*/ 5870113 w 10799257"/>
              <a:gd name="connsiteY312" fmla="*/ 2902009 h 3098304"/>
              <a:gd name="connsiteX313" fmla="*/ 5126655 w 10799257"/>
              <a:gd name="connsiteY313" fmla="*/ 2902009 h 3098304"/>
              <a:gd name="connsiteX314" fmla="*/ 5204389 w 10799257"/>
              <a:gd name="connsiteY314" fmla="*/ 2979747 h 3098304"/>
              <a:gd name="connsiteX315" fmla="*/ 5126655 w 10799257"/>
              <a:gd name="connsiteY315" fmla="*/ 3057483 h 3098304"/>
              <a:gd name="connsiteX316" fmla="*/ 5048921 w 10799257"/>
              <a:gd name="connsiteY316" fmla="*/ 2979747 h 3098304"/>
              <a:gd name="connsiteX317" fmla="*/ 5126655 w 10799257"/>
              <a:gd name="connsiteY317" fmla="*/ 2902009 h 3098304"/>
              <a:gd name="connsiteX318" fmla="*/ 4938438 w 10799257"/>
              <a:gd name="connsiteY318" fmla="*/ 2902009 h 3098304"/>
              <a:gd name="connsiteX319" fmla="*/ 5016170 w 10799257"/>
              <a:gd name="connsiteY319" fmla="*/ 2979747 h 3098304"/>
              <a:gd name="connsiteX320" fmla="*/ 4938438 w 10799257"/>
              <a:gd name="connsiteY320" fmla="*/ 3057483 h 3098304"/>
              <a:gd name="connsiteX321" fmla="*/ 4860700 w 10799257"/>
              <a:gd name="connsiteY321" fmla="*/ 2979747 h 3098304"/>
              <a:gd name="connsiteX322" fmla="*/ 4938438 w 10799257"/>
              <a:gd name="connsiteY322" fmla="*/ 2902009 h 3098304"/>
              <a:gd name="connsiteX323" fmla="*/ 2317516 w 10799257"/>
              <a:gd name="connsiteY323" fmla="*/ 2902009 h 3098304"/>
              <a:gd name="connsiteX324" fmla="*/ 2395256 w 10799257"/>
              <a:gd name="connsiteY324" fmla="*/ 2979747 h 3098304"/>
              <a:gd name="connsiteX325" fmla="*/ 2317516 w 10799257"/>
              <a:gd name="connsiteY325" fmla="*/ 3057483 h 3098304"/>
              <a:gd name="connsiteX326" fmla="*/ 2239787 w 10799257"/>
              <a:gd name="connsiteY326" fmla="*/ 2979747 h 3098304"/>
              <a:gd name="connsiteX327" fmla="*/ 2317516 w 10799257"/>
              <a:gd name="connsiteY327" fmla="*/ 2902009 h 3098304"/>
              <a:gd name="connsiteX328" fmla="*/ 2129311 w 10799257"/>
              <a:gd name="connsiteY328" fmla="*/ 2902009 h 3098304"/>
              <a:gd name="connsiteX329" fmla="*/ 2207040 w 10799257"/>
              <a:gd name="connsiteY329" fmla="*/ 2979747 h 3098304"/>
              <a:gd name="connsiteX330" fmla="*/ 2129311 w 10799257"/>
              <a:gd name="connsiteY330" fmla="*/ 3057483 h 3098304"/>
              <a:gd name="connsiteX331" fmla="*/ 2051581 w 10799257"/>
              <a:gd name="connsiteY331" fmla="*/ 2979747 h 3098304"/>
              <a:gd name="connsiteX332" fmla="*/ 2129311 w 10799257"/>
              <a:gd name="connsiteY332" fmla="*/ 2902009 h 3098304"/>
              <a:gd name="connsiteX333" fmla="*/ 1941108 w 10799257"/>
              <a:gd name="connsiteY333" fmla="*/ 2902009 h 3098304"/>
              <a:gd name="connsiteX334" fmla="*/ 2018839 w 10799257"/>
              <a:gd name="connsiteY334" fmla="*/ 2979747 h 3098304"/>
              <a:gd name="connsiteX335" fmla="*/ 1941108 w 10799257"/>
              <a:gd name="connsiteY335" fmla="*/ 3057483 h 3098304"/>
              <a:gd name="connsiteX336" fmla="*/ 1863379 w 10799257"/>
              <a:gd name="connsiteY336" fmla="*/ 2979747 h 3098304"/>
              <a:gd name="connsiteX337" fmla="*/ 1941108 w 10799257"/>
              <a:gd name="connsiteY337" fmla="*/ 2902009 h 3098304"/>
              <a:gd name="connsiteX338" fmla="*/ 1757610 w 10799257"/>
              <a:gd name="connsiteY338" fmla="*/ 2902009 h 3098304"/>
              <a:gd name="connsiteX339" fmla="*/ 1835341 w 10799257"/>
              <a:gd name="connsiteY339" fmla="*/ 2979747 h 3098304"/>
              <a:gd name="connsiteX340" fmla="*/ 1757610 w 10799257"/>
              <a:gd name="connsiteY340" fmla="*/ 3057483 h 3098304"/>
              <a:gd name="connsiteX341" fmla="*/ 1679879 w 10799257"/>
              <a:gd name="connsiteY341" fmla="*/ 2979747 h 3098304"/>
              <a:gd name="connsiteX342" fmla="*/ 1757610 w 10799257"/>
              <a:gd name="connsiteY342" fmla="*/ 2902009 h 3098304"/>
              <a:gd name="connsiteX343" fmla="*/ 1569376 w 10799257"/>
              <a:gd name="connsiteY343" fmla="*/ 2902009 h 3098304"/>
              <a:gd name="connsiteX344" fmla="*/ 1647137 w 10799257"/>
              <a:gd name="connsiteY344" fmla="*/ 2979747 h 3098304"/>
              <a:gd name="connsiteX345" fmla="*/ 1569376 w 10799257"/>
              <a:gd name="connsiteY345" fmla="*/ 3057483 h 3098304"/>
              <a:gd name="connsiteX346" fmla="*/ 1491657 w 10799257"/>
              <a:gd name="connsiteY346" fmla="*/ 2979747 h 3098304"/>
              <a:gd name="connsiteX347" fmla="*/ 1569376 w 10799257"/>
              <a:gd name="connsiteY347" fmla="*/ 2902009 h 3098304"/>
              <a:gd name="connsiteX348" fmla="*/ 1385857 w 10799257"/>
              <a:gd name="connsiteY348" fmla="*/ 2902009 h 3098304"/>
              <a:gd name="connsiteX349" fmla="*/ 1463610 w 10799257"/>
              <a:gd name="connsiteY349" fmla="*/ 2979747 h 3098304"/>
              <a:gd name="connsiteX350" fmla="*/ 1385857 w 10799257"/>
              <a:gd name="connsiteY350" fmla="*/ 3057483 h 3098304"/>
              <a:gd name="connsiteX351" fmla="*/ 1308106 w 10799257"/>
              <a:gd name="connsiteY351" fmla="*/ 2979747 h 3098304"/>
              <a:gd name="connsiteX352" fmla="*/ 1385857 w 10799257"/>
              <a:gd name="connsiteY352" fmla="*/ 2902009 h 3098304"/>
              <a:gd name="connsiteX353" fmla="*/ 1202320 w 10799257"/>
              <a:gd name="connsiteY353" fmla="*/ 2902009 h 3098304"/>
              <a:gd name="connsiteX354" fmla="*/ 1280058 w 10799257"/>
              <a:gd name="connsiteY354" fmla="*/ 2979747 h 3098304"/>
              <a:gd name="connsiteX355" fmla="*/ 1202320 w 10799257"/>
              <a:gd name="connsiteY355" fmla="*/ 3057483 h 3098304"/>
              <a:gd name="connsiteX356" fmla="*/ 1124603 w 10799257"/>
              <a:gd name="connsiteY356" fmla="*/ 2979747 h 3098304"/>
              <a:gd name="connsiteX357" fmla="*/ 1202320 w 10799257"/>
              <a:gd name="connsiteY357" fmla="*/ 2902009 h 3098304"/>
              <a:gd name="connsiteX358" fmla="*/ 1014100 w 10799257"/>
              <a:gd name="connsiteY358" fmla="*/ 2902009 h 3098304"/>
              <a:gd name="connsiteX359" fmla="*/ 1091847 w 10799257"/>
              <a:gd name="connsiteY359" fmla="*/ 2979747 h 3098304"/>
              <a:gd name="connsiteX360" fmla="*/ 1014100 w 10799257"/>
              <a:gd name="connsiteY360" fmla="*/ 3057483 h 3098304"/>
              <a:gd name="connsiteX361" fmla="*/ 936381 w 10799257"/>
              <a:gd name="connsiteY361" fmla="*/ 2979747 h 3098304"/>
              <a:gd name="connsiteX362" fmla="*/ 1014100 w 10799257"/>
              <a:gd name="connsiteY362" fmla="*/ 2902009 h 3098304"/>
              <a:gd name="connsiteX363" fmla="*/ 830585 w 10799257"/>
              <a:gd name="connsiteY363" fmla="*/ 2902009 h 3098304"/>
              <a:gd name="connsiteX364" fmla="*/ 908338 w 10799257"/>
              <a:gd name="connsiteY364" fmla="*/ 2979747 h 3098304"/>
              <a:gd name="connsiteX365" fmla="*/ 830585 w 10799257"/>
              <a:gd name="connsiteY365" fmla="*/ 3057483 h 3098304"/>
              <a:gd name="connsiteX366" fmla="*/ 752846 w 10799257"/>
              <a:gd name="connsiteY366" fmla="*/ 2979747 h 3098304"/>
              <a:gd name="connsiteX367" fmla="*/ 830585 w 10799257"/>
              <a:gd name="connsiteY367" fmla="*/ 2902009 h 3098304"/>
              <a:gd name="connsiteX368" fmla="*/ 642357 w 10799257"/>
              <a:gd name="connsiteY368" fmla="*/ 2902009 h 3098304"/>
              <a:gd name="connsiteX369" fmla="*/ 720097 w 10799257"/>
              <a:gd name="connsiteY369" fmla="*/ 2979747 h 3098304"/>
              <a:gd name="connsiteX370" fmla="*/ 642357 w 10799257"/>
              <a:gd name="connsiteY370" fmla="*/ 3057483 h 3098304"/>
              <a:gd name="connsiteX371" fmla="*/ 564622 w 10799257"/>
              <a:gd name="connsiteY371" fmla="*/ 2979747 h 3098304"/>
              <a:gd name="connsiteX372" fmla="*/ 642357 w 10799257"/>
              <a:gd name="connsiteY372" fmla="*/ 2902009 h 3098304"/>
              <a:gd name="connsiteX373" fmla="*/ 458842 w 10799257"/>
              <a:gd name="connsiteY373" fmla="*/ 2902009 h 3098304"/>
              <a:gd name="connsiteX374" fmla="*/ 536579 w 10799257"/>
              <a:gd name="connsiteY374" fmla="*/ 2979747 h 3098304"/>
              <a:gd name="connsiteX375" fmla="*/ 458842 w 10799257"/>
              <a:gd name="connsiteY375" fmla="*/ 3057483 h 3098304"/>
              <a:gd name="connsiteX376" fmla="*/ 381108 w 10799257"/>
              <a:gd name="connsiteY376" fmla="*/ 2979747 h 3098304"/>
              <a:gd name="connsiteX377" fmla="*/ 458842 w 10799257"/>
              <a:gd name="connsiteY377" fmla="*/ 2902009 h 3098304"/>
              <a:gd name="connsiteX378" fmla="*/ 458849 w 10799257"/>
              <a:gd name="connsiteY378" fmla="*/ 2727907 h 3098304"/>
              <a:gd name="connsiteX379" fmla="*/ 536586 w 10799257"/>
              <a:gd name="connsiteY379" fmla="*/ 2805643 h 3098304"/>
              <a:gd name="connsiteX380" fmla="*/ 458849 w 10799257"/>
              <a:gd name="connsiteY380" fmla="*/ 2883380 h 3098304"/>
              <a:gd name="connsiteX381" fmla="*/ 381115 w 10799257"/>
              <a:gd name="connsiteY381" fmla="*/ 2805643 h 3098304"/>
              <a:gd name="connsiteX382" fmla="*/ 458849 w 10799257"/>
              <a:gd name="connsiteY382" fmla="*/ 2727907 h 3098304"/>
              <a:gd name="connsiteX383" fmla="*/ 1202330 w 10799257"/>
              <a:gd name="connsiteY383" fmla="*/ 2727904 h 3098304"/>
              <a:gd name="connsiteX384" fmla="*/ 1280065 w 10799257"/>
              <a:gd name="connsiteY384" fmla="*/ 2805641 h 3098304"/>
              <a:gd name="connsiteX385" fmla="*/ 1202330 w 10799257"/>
              <a:gd name="connsiteY385" fmla="*/ 2883379 h 3098304"/>
              <a:gd name="connsiteX386" fmla="*/ 1124612 w 10799257"/>
              <a:gd name="connsiteY386" fmla="*/ 2805641 h 3098304"/>
              <a:gd name="connsiteX387" fmla="*/ 1202330 w 10799257"/>
              <a:gd name="connsiteY387" fmla="*/ 2727904 h 3098304"/>
              <a:gd name="connsiteX388" fmla="*/ 1014100 w 10799257"/>
              <a:gd name="connsiteY388" fmla="*/ 2727904 h 3098304"/>
              <a:gd name="connsiteX389" fmla="*/ 1091855 w 10799257"/>
              <a:gd name="connsiteY389" fmla="*/ 2805641 h 3098304"/>
              <a:gd name="connsiteX390" fmla="*/ 1014100 w 10799257"/>
              <a:gd name="connsiteY390" fmla="*/ 2883379 h 3098304"/>
              <a:gd name="connsiteX391" fmla="*/ 936391 w 10799257"/>
              <a:gd name="connsiteY391" fmla="*/ 2805641 h 3098304"/>
              <a:gd name="connsiteX392" fmla="*/ 1014100 w 10799257"/>
              <a:gd name="connsiteY392" fmla="*/ 2727904 h 3098304"/>
              <a:gd name="connsiteX393" fmla="*/ 830594 w 10799257"/>
              <a:gd name="connsiteY393" fmla="*/ 2727904 h 3098304"/>
              <a:gd name="connsiteX394" fmla="*/ 908346 w 10799257"/>
              <a:gd name="connsiteY394" fmla="*/ 2805641 h 3098304"/>
              <a:gd name="connsiteX395" fmla="*/ 830594 w 10799257"/>
              <a:gd name="connsiteY395" fmla="*/ 2883379 h 3098304"/>
              <a:gd name="connsiteX396" fmla="*/ 752853 w 10799257"/>
              <a:gd name="connsiteY396" fmla="*/ 2805641 h 3098304"/>
              <a:gd name="connsiteX397" fmla="*/ 830594 w 10799257"/>
              <a:gd name="connsiteY397" fmla="*/ 2727904 h 3098304"/>
              <a:gd name="connsiteX398" fmla="*/ 642364 w 10799257"/>
              <a:gd name="connsiteY398" fmla="*/ 2727904 h 3098304"/>
              <a:gd name="connsiteX399" fmla="*/ 720105 w 10799257"/>
              <a:gd name="connsiteY399" fmla="*/ 2805641 h 3098304"/>
              <a:gd name="connsiteX400" fmla="*/ 642364 w 10799257"/>
              <a:gd name="connsiteY400" fmla="*/ 2883379 h 3098304"/>
              <a:gd name="connsiteX401" fmla="*/ 564631 w 10799257"/>
              <a:gd name="connsiteY401" fmla="*/ 2805641 h 3098304"/>
              <a:gd name="connsiteX402" fmla="*/ 642364 w 10799257"/>
              <a:gd name="connsiteY402" fmla="*/ 2727904 h 3098304"/>
              <a:gd name="connsiteX403" fmla="*/ 10721520 w 10799257"/>
              <a:gd name="connsiteY403" fmla="*/ 2727902 h 3098304"/>
              <a:gd name="connsiteX404" fmla="*/ 10799257 w 10799257"/>
              <a:gd name="connsiteY404" fmla="*/ 2805639 h 3098304"/>
              <a:gd name="connsiteX405" fmla="*/ 10721520 w 10799257"/>
              <a:gd name="connsiteY405" fmla="*/ 2883377 h 3098304"/>
              <a:gd name="connsiteX406" fmla="*/ 10643783 w 10799257"/>
              <a:gd name="connsiteY406" fmla="*/ 2805639 h 3098304"/>
              <a:gd name="connsiteX407" fmla="*/ 10721520 w 10799257"/>
              <a:gd name="connsiteY407" fmla="*/ 2727902 h 3098304"/>
              <a:gd name="connsiteX408" fmla="*/ 10349782 w 10799257"/>
              <a:gd name="connsiteY408" fmla="*/ 2727902 h 3098304"/>
              <a:gd name="connsiteX409" fmla="*/ 10427519 w 10799257"/>
              <a:gd name="connsiteY409" fmla="*/ 2805639 h 3098304"/>
              <a:gd name="connsiteX410" fmla="*/ 10349782 w 10799257"/>
              <a:gd name="connsiteY410" fmla="*/ 2883377 h 3098304"/>
              <a:gd name="connsiteX411" fmla="*/ 10272045 w 10799257"/>
              <a:gd name="connsiteY411" fmla="*/ 2805639 h 3098304"/>
              <a:gd name="connsiteX412" fmla="*/ 10349782 w 10799257"/>
              <a:gd name="connsiteY412" fmla="*/ 2727902 h 3098304"/>
              <a:gd name="connsiteX413" fmla="*/ 10166265 w 10799257"/>
              <a:gd name="connsiteY413" fmla="*/ 2727902 h 3098304"/>
              <a:gd name="connsiteX414" fmla="*/ 10244002 w 10799257"/>
              <a:gd name="connsiteY414" fmla="*/ 2805639 h 3098304"/>
              <a:gd name="connsiteX415" fmla="*/ 10166265 w 10799257"/>
              <a:gd name="connsiteY415" fmla="*/ 2883377 h 3098304"/>
              <a:gd name="connsiteX416" fmla="*/ 10088528 w 10799257"/>
              <a:gd name="connsiteY416" fmla="*/ 2805639 h 3098304"/>
              <a:gd name="connsiteX417" fmla="*/ 10166265 w 10799257"/>
              <a:gd name="connsiteY417" fmla="*/ 2727902 h 3098304"/>
              <a:gd name="connsiteX418" fmla="*/ 9978044 w 10799257"/>
              <a:gd name="connsiteY418" fmla="*/ 2727902 h 3098304"/>
              <a:gd name="connsiteX419" fmla="*/ 10055781 w 10799257"/>
              <a:gd name="connsiteY419" fmla="*/ 2805639 h 3098304"/>
              <a:gd name="connsiteX420" fmla="*/ 9978044 w 10799257"/>
              <a:gd name="connsiteY420" fmla="*/ 2883377 h 3098304"/>
              <a:gd name="connsiteX421" fmla="*/ 9900307 w 10799257"/>
              <a:gd name="connsiteY421" fmla="*/ 2805639 h 3098304"/>
              <a:gd name="connsiteX422" fmla="*/ 9978044 w 10799257"/>
              <a:gd name="connsiteY422" fmla="*/ 2727902 h 3098304"/>
              <a:gd name="connsiteX423" fmla="*/ 9789823 w 10799257"/>
              <a:gd name="connsiteY423" fmla="*/ 2727902 h 3098304"/>
              <a:gd name="connsiteX424" fmla="*/ 9867560 w 10799257"/>
              <a:gd name="connsiteY424" fmla="*/ 2805639 h 3098304"/>
              <a:gd name="connsiteX425" fmla="*/ 9789823 w 10799257"/>
              <a:gd name="connsiteY425" fmla="*/ 2883377 h 3098304"/>
              <a:gd name="connsiteX426" fmla="*/ 9712086 w 10799257"/>
              <a:gd name="connsiteY426" fmla="*/ 2805639 h 3098304"/>
              <a:gd name="connsiteX427" fmla="*/ 9789823 w 10799257"/>
              <a:gd name="connsiteY427" fmla="*/ 2727902 h 3098304"/>
              <a:gd name="connsiteX428" fmla="*/ 9606308 w 10799257"/>
              <a:gd name="connsiteY428" fmla="*/ 2727902 h 3098304"/>
              <a:gd name="connsiteX429" fmla="*/ 9684045 w 10799257"/>
              <a:gd name="connsiteY429" fmla="*/ 2805639 h 3098304"/>
              <a:gd name="connsiteX430" fmla="*/ 9606308 w 10799257"/>
              <a:gd name="connsiteY430" fmla="*/ 2883377 h 3098304"/>
              <a:gd name="connsiteX431" fmla="*/ 9528571 w 10799257"/>
              <a:gd name="connsiteY431" fmla="*/ 2805639 h 3098304"/>
              <a:gd name="connsiteX432" fmla="*/ 9606308 w 10799257"/>
              <a:gd name="connsiteY432" fmla="*/ 2727902 h 3098304"/>
              <a:gd name="connsiteX433" fmla="*/ 9413381 w 10799257"/>
              <a:gd name="connsiteY433" fmla="*/ 2727902 h 3098304"/>
              <a:gd name="connsiteX434" fmla="*/ 9491118 w 10799257"/>
              <a:gd name="connsiteY434" fmla="*/ 2805639 h 3098304"/>
              <a:gd name="connsiteX435" fmla="*/ 9413381 w 10799257"/>
              <a:gd name="connsiteY435" fmla="*/ 2883377 h 3098304"/>
              <a:gd name="connsiteX436" fmla="*/ 9335644 w 10799257"/>
              <a:gd name="connsiteY436" fmla="*/ 2805639 h 3098304"/>
              <a:gd name="connsiteX437" fmla="*/ 9413381 w 10799257"/>
              <a:gd name="connsiteY437" fmla="*/ 2727902 h 3098304"/>
              <a:gd name="connsiteX438" fmla="*/ 9234570 w 10799257"/>
              <a:gd name="connsiteY438" fmla="*/ 2727902 h 3098304"/>
              <a:gd name="connsiteX439" fmla="*/ 9312307 w 10799257"/>
              <a:gd name="connsiteY439" fmla="*/ 2805639 h 3098304"/>
              <a:gd name="connsiteX440" fmla="*/ 9234570 w 10799257"/>
              <a:gd name="connsiteY440" fmla="*/ 2883377 h 3098304"/>
              <a:gd name="connsiteX441" fmla="*/ 9156833 w 10799257"/>
              <a:gd name="connsiteY441" fmla="*/ 2805639 h 3098304"/>
              <a:gd name="connsiteX442" fmla="*/ 9234570 w 10799257"/>
              <a:gd name="connsiteY442" fmla="*/ 2727902 h 3098304"/>
              <a:gd name="connsiteX443" fmla="*/ 9036939 w 10799257"/>
              <a:gd name="connsiteY443" fmla="*/ 2727902 h 3098304"/>
              <a:gd name="connsiteX444" fmla="*/ 9114675 w 10799257"/>
              <a:gd name="connsiteY444" fmla="*/ 2805639 h 3098304"/>
              <a:gd name="connsiteX445" fmla="*/ 9036939 w 10799257"/>
              <a:gd name="connsiteY445" fmla="*/ 2883377 h 3098304"/>
              <a:gd name="connsiteX446" fmla="*/ 8959202 w 10799257"/>
              <a:gd name="connsiteY446" fmla="*/ 2805639 h 3098304"/>
              <a:gd name="connsiteX447" fmla="*/ 9036939 w 10799257"/>
              <a:gd name="connsiteY447" fmla="*/ 2727902 h 3098304"/>
              <a:gd name="connsiteX448" fmla="*/ 8853421 w 10799257"/>
              <a:gd name="connsiteY448" fmla="*/ 2727902 h 3098304"/>
              <a:gd name="connsiteX449" fmla="*/ 8931158 w 10799257"/>
              <a:gd name="connsiteY449" fmla="*/ 2805639 h 3098304"/>
              <a:gd name="connsiteX450" fmla="*/ 8853421 w 10799257"/>
              <a:gd name="connsiteY450" fmla="*/ 2883377 h 3098304"/>
              <a:gd name="connsiteX451" fmla="*/ 8775685 w 10799257"/>
              <a:gd name="connsiteY451" fmla="*/ 2805639 h 3098304"/>
              <a:gd name="connsiteX452" fmla="*/ 8853421 w 10799257"/>
              <a:gd name="connsiteY452" fmla="*/ 2727902 h 3098304"/>
              <a:gd name="connsiteX453" fmla="*/ 8669908 w 10799257"/>
              <a:gd name="connsiteY453" fmla="*/ 2727902 h 3098304"/>
              <a:gd name="connsiteX454" fmla="*/ 8747645 w 10799257"/>
              <a:gd name="connsiteY454" fmla="*/ 2805639 h 3098304"/>
              <a:gd name="connsiteX455" fmla="*/ 8669908 w 10799257"/>
              <a:gd name="connsiteY455" fmla="*/ 2883377 h 3098304"/>
              <a:gd name="connsiteX456" fmla="*/ 8592171 w 10799257"/>
              <a:gd name="connsiteY456" fmla="*/ 2805639 h 3098304"/>
              <a:gd name="connsiteX457" fmla="*/ 8669908 w 10799257"/>
              <a:gd name="connsiteY457" fmla="*/ 2727902 h 3098304"/>
              <a:gd name="connsiteX458" fmla="*/ 8481684 w 10799257"/>
              <a:gd name="connsiteY458" fmla="*/ 2727902 h 3098304"/>
              <a:gd name="connsiteX459" fmla="*/ 8559421 w 10799257"/>
              <a:gd name="connsiteY459" fmla="*/ 2805639 h 3098304"/>
              <a:gd name="connsiteX460" fmla="*/ 8481684 w 10799257"/>
              <a:gd name="connsiteY460" fmla="*/ 2883377 h 3098304"/>
              <a:gd name="connsiteX461" fmla="*/ 8403948 w 10799257"/>
              <a:gd name="connsiteY461" fmla="*/ 2805639 h 3098304"/>
              <a:gd name="connsiteX462" fmla="*/ 8481684 w 10799257"/>
              <a:gd name="connsiteY462" fmla="*/ 2727902 h 3098304"/>
              <a:gd name="connsiteX463" fmla="*/ 8298167 w 10799257"/>
              <a:gd name="connsiteY463" fmla="*/ 2727902 h 3098304"/>
              <a:gd name="connsiteX464" fmla="*/ 8375904 w 10799257"/>
              <a:gd name="connsiteY464" fmla="*/ 2805639 h 3098304"/>
              <a:gd name="connsiteX465" fmla="*/ 8298167 w 10799257"/>
              <a:gd name="connsiteY465" fmla="*/ 2883377 h 3098304"/>
              <a:gd name="connsiteX466" fmla="*/ 8220430 w 10799257"/>
              <a:gd name="connsiteY466" fmla="*/ 2805639 h 3098304"/>
              <a:gd name="connsiteX467" fmla="*/ 8298167 w 10799257"/>
              <a:gd name="connsiteY467" fmla="*/ 2727902 h 3098304"/>
              <a:gd name="connsiteX468" fmla="*/ 8109949 w 10799257"/>
              <a:gd name="connsiteY468" fmla="*/ 2727902 h 3098304"/>
              <a:gd name="connsiteX469" fmla="*/ 8187686 w 10799257"/>
              <a:gd name="connsiteY469" fmla="*/ 2805639 h 3098304"/>
              <a:gd name="connsiteX470" fmla="*/ 8109949 w 10799257"/>
              <a:gd name="connsiteY470" fmla="*/ 2883377 h 3098304"/>
              <a:gd name="connsiteX471" fmla="*/ 8032212 w 10799257"/>
              <a:gd name="connsiteY471" fmla="*/ 2805639 h 3098304"/>
              <a:gd name="connsiteX472" fmla="*/ 8109949 w 10799257"/>
              <a:gd name="connsiteY472" fmla="*/ 2727902 h 3098304"/>
              <a:gd name="connsiteX473" fmla="*/ 7926434 w 10799257"/>
              <a:gd name="connsiteY473" fmla="*/ 2727902 h 3098304"/>
              <a:gd name="connsiteX474" fmla="*/ 8004171 w 10799257"/>
              <a:gd name="connsiteY474" fmla="*/ 2805639 h 3098304"/>
              <a:gd name="connsiteX475" fmla="*/ 7926434 w 10799257"/>
              <a:gd name="connsiteY475" fmla="*/ 2883377 h 3098304"/>
              <a:gd name="connsiteX476" fmla="*/ 7848697 w 10799257"/>
              <a:gd name="connsiteY476" fmla="*/ 2805639 h 3098304"/>
              <a:gd name="connsiteX477" fmla="*/ 7926434 w 10799257"/>
              <a:gd name="connsiteY477" fmla="*/ 2727902 h 3098304"/>
              <a:gd name="connsiteX478" fmla="*/ 7738213 w 10799257"/>
              <a:gd name="connsiteY478" fmla="*/ 2727902 h 3098304"/>
              <a:gd name="connsiteX479" fmla="*/ 7815950 w 10799257"/>
              <a:gd name="connsiteY479" fmla="*/ 2805639 h 3098304"/>
              <a:gd name="connsiteX480" fmla="*/ 7738213 w 10799257"/>
              <a:gd name="connsiteY480" fmla="*/ 2883377 h 3098304"/>
              <a:gd name="connsiteX481" fmla="*/ 7660476 w 10799257"/>
              <a:gd name="connsiteY481" fmla="*/ 2805639 h 3098304"/>
              <a:gd name="connsiteX482" fmla="*/ 7738213 w 10799257"/>
              <a:gd name="connsiteY482" fmla="*/ 2727902 h 3098304"/>
              <a:gd name="connsiteX483" fmla="*/ 7554696 w 10799257"/>
              <a:gd name="connsiteY483" fmla="*/ 2727902 h 3098304"/>
              <a:gd name="connsiteX484" fmla="*/ 7632433 w 10799257"/>
              <a:gd name="connsiteY484" fmla="*/ 2805639 h 3098304"/>
              <a:gd name="connsiteX485" fmla="*/ 7554696 w 10799257"/>
              <a:gd name="connsiteY485" fmla="*/ 2883377 h 3098304"/>
              <a:gd name="connsiteX486" fmla="*/ 7476959 w 10799257"/>
              <a:gd name="connsiteY486" fmla="*/ 2805639 h 3098304"/>
              <a:gd name="connsiteX487" fmla="*/ 7554696 w 10799257"/>
              <a:gd name="connsiteY487" fmla="*/ 2727902 h 3098304"/>
              <a:gd name="connsiteX488" fmla="*/ 7178251 w 10799257"/>
              <a:gd name="connsiteY488" fmla="*/ 2727902 h 3098304"/>
              <a:gd name="connsiteX489" fmla="*/ 7255988 w 10799257"/>
              <a:gd name="connsiteY489" fmla="*/ 2805639 h 3098304"/>
              <a:gd name="connsiteX490" fmla="*/ 7178251 w 10799257"/>
              <a:gd name="connsiteY490" fmla="*/ 2883377 h 3098304"/>
              <a:gd name="connsiteX491" fmla="*/ 7100514 w 10799257"/>
              <a:gd name="connsiteY491" fmla="*/ 2805639 h 3098304"/>
              <a:gd name="connsiteX492" fmla="*/ 7178251 w 10799257"/>
              <a:gd name="connsiteY492" fmla="*/ 2727902 h 3098304"/>
              <a:gd name="connsiteX493" fmla="*/ 6985327 w 10799257"/>
              <a:gd name="connsiteY493" fmla="*/ 2727902 h 3098304"/>
              <a:gd name="connsiteX494" fmla="*/ 7063064 w 10799257"/>
              <a:gd name="connsiteY494" fmla="*/ 2805639 h 3098304"/>
              <a:gd name="connsiteX495" fmla="*/ 6985327 w 10799257"/>
              <a:gd name="connsiteY495" fmla="*/ 2883377 h 3098304"/>
              <a:gd name="connsiteX496" fmla="*/ 6907590 w 10799257"/>
              <a:gd name="connsiteY496" fmla="*/ 2805639 h 3098304"/>
              <a:gd name="connsiteX497" fmla="*/ 6985327 w 10799257"/>
              <a:gd name="connsiteY497" fmla="*/ 2727902 h 3098304"/>
              <a:gd name="connsiteX498" fmla="*/ 6801810 w 10799257"/>
              <a:gd name="connsiteY498" fmla="*/ 2727902 h 3098304"/>
              <a:gd name="connsiteX499" fmla="*/ 6879546 w 10799257"/>
              <a:gd name="connsiteY499" fmla="*/ 2805639 h 3098304"/>
              <a:gd name="connsiteX500" fmla="*/ 6801810 w 10799257"/>
              <a:gd name="connsiteY500" fmla="*/ 2883377 h 3098304"/>
              <a:gd name="connsiteX501" fmla="*/ 6724073 w 10799257"/>
              <a:gd name="connsiteY501" fmla="*/ 2805639 h 3098304"/>
              <a:gd name="connsiteX502" fmla="*/ 6801810 w 10799257"/>
              <a:gd name="connsiteY502" fmla="*/ 2727902 h 3098304"/>
              <a:gd name="connsiteX503" fmla="*/ 6613588 w 10799257"/>
              <a:gd name="connsiteY503" fmla="*/ 2727902 h 3098304"/>
              <a:gd name="connsiteX504" fmla="*/ 6691325 w 10799257"/>
              <a:gd name="connsiteY504" fmla="*/ 2805639 h 3098304"/>
              <a:gd name="connsiteX505" fmla="*/ 6613588 w 10799257"/>
              <a:gd name="connsiteY505" fmla="*/ 2883377 h 3098304"/>
              <a:gd name="connsiteX506" fmla="*/ 6535852 w 10799257"/>
              <a:gd name="connsiteY506" fmla="*/ 2805639 h 3098304"/>
              <a:gd name="connsiteX507" fmla="*/ 6613588 w 10799257"/>
              <a:gd name="connsiteY507" fmla="*/ 2727902 h 3098304"/>
              <a:gd name="connsiteX508" fmla="*/ 6425367 w 10799257"/>
              <a:gd name="connsiteY508" fmla="*/ 2727902 h 3098304"/>
              <a:gd name="connsiteX509" fmla="*/ 6503104 w 10799257"/>
              <a:gd name="connsiteY509" fmla="*/ 2805639 h 3098304"/>
              <a:gd name="connsiteX510" fmla="*/ 6425367 w 10799257"/>
              <a:gd name="connsiteY510" fmla="*/ 2883377 h 3098304"/>
              <a:gd name="connsiteX511" fmla="*/ 6347631 w 10799257"/>
              <a:gd name="connsiteY511" fmla="*/ 2805639 h 3098304"/>
              <a:gd name="connsiteX512" fmla="*/ 6425367 w 10799257"/>
              <a:gd name="connsiteY512" fmla="*/ 2727902 h 3098304"/>
              <a:gd name="connsiteX513" fmla="*/ 6241850 w 10799257"/>
              <a:gd name="connsiteY513" fmla="*/ 2727902 h 3098304"/>
              <a:gd name="connsiteX514" fmla="*/ 6319587 w 10799257"/>
              <a:gd name="connsiteY514" fmla="*/ 2805639 h 3098304"/>
              <a:gd name="connsiteX515" fmla="*/ 6241850 w 10799257"/>
              <a:gd name="connsiteY515" fmla="*/ 2883377 h 3098304"/>
              <a:gd name="connsiteX516" fmla="*/ 6164113 w 10799257"/>
              <a:gd name="connsiteY516" fmla="*/ 2805639 h 3098304"/>
              <a:gd name="connsiteX517" fmla="*/ 6241850 w 10799257"/>
              <a:gd name="connsiteY517" fmla="*/ 2727902 h 3098304"/>
              <a:gd name="connsiteX518" fmla="*/ 6053630 w 10799257"/>
              <a:gd name="connsiteY518" fmla="*/ 2727902 h 3098304"/>
              <a:gd name="connsiteX519" fmla="*/ 6131367 w 10799257"/>
              <a:gd name="connsiteY519" fmla="*/ 2805639 h 3098304"/>
              <a:gd name="connsiteX520" fmla="*/ 6053630 w 10799257"/>
              <a:gd name="connsiteY520" fmla="*/ 2883377 h 3098304"/>
              <a:gd name="connsiteX521" fmla="*/ 5975894 w 10799257"/>
              <a:gd name="connsiteY521" fmla="*/ 2805639 h 3098304"/>
              <a:gd name="connsiteX522" fmla="*/ 6053630 w 10799257"/>
              <a:gd name="connsiteY522" fmla="*/ 2727902 h 3098304"/>
              <a:gd name="connsiteX523" fmla="*/ 5870113 w 10799257"/>
              <a:gd name="connsiteY523" fmla="*/ 2727902 h 3098304"/>
              <a:gd name="connsiteX524" fmla="*/ 5947850 w 10799257"/>
              <a:gd name="connsiteY524" fmla="*/ 2805639 h 3098304"/>
              <a:gd name="connsiteX525" fmla="*/ 5870113 w 10799257"/>
              <a:gd name="connsiteY525" fmla="*/ 2883377 h 3098304"/>
              <a:gd name="connsiteX526" fmla="*/ 5792376 w 10799257"/>
              <a:gd name="connsiteY526" fmla="*/ 2805639 h 3098304"/>
              <a:gd name="connsiteX527" fmla="*/ 5870113 w 10799257"/>
              <a:gd name="connsiteY527" fmla="*/ 2727902 h 3098304"/>
              <a:gd name="connsiteX528" fmla="*/ 5310163 w 10799257"/>
              <a:gd name="connsiteY528" fmla="*/ 2727902 h 3098304"/>
              <a:gd name="connsiteX529" fmla="*/ 5387896 w 10799257"/>
              <a:gd name="connsiteY529" fmla="*/ 2805639 h 3098304"/>
              <a:gd name="connsiteX530" fmla="*/ 5310163 w 10799257"/>
              <a:gd name="connsiteY530" fmla="*/ 2883377 h 3098304"/>
              <a:gd name="connsiteX531" fmla="*/ 5232434 w 10799257"/>
              <a:gd name="connsiteY531" fmla="*/ 2805639 h 3098304"/>
              <a:gd name="connsiteX532" fmla="*/ 5310163 w 10799257"/>
              <a:gd name="connsiteY532" fmla="*/ 2727902 h 3098304"/>
              <a:gd name="connsiteX533" fmla="*/ 5126655 w 10799257"/>
              <a:gd name="connsiteY533" fmla="*/ 2727902 h 3098304"/>
              <a:gd name="connsiteX534" fmla="*/ 5204391 w 10799257"/>
              <a:gd name="connsiteY534" fmla="*/ 2805639 h 3098304"/>
              <a:gd name="connsiteX535" fmla="*/ 5126655 w 10799257"/>
              <a:gd name="connsiteY535" fmla="*/ 2883377 h 3098304"/>
              <a:gd name="connsiteX536" fmla="*/ 5048924 w 10799257"/>
              <a:gd name="connsiteY536" fmla="*/ 2805639 h 3098304"/>
              <a:gd name="connsiteX537" fmla="*/ 5126655 w 10799257"/>
              <a:gd name="connsiteY537" fmla="*/ 2727902 h 3098304"/>
              <a:gd name="connsiteX538" fmla="*/ 4938438 w 10799257"/>
              <a:gd name="connsiteY538" fmla="*/ 2727902 h 3098304"/>
              <a:gd name="connsiteX539" fmla="*/ 5016170 w 10799257"/>
              <a:gd name="connsiteY539" fmla="*/ 2805639 h 3098304"/>
              <a:gd name="connsiteX540" fmla="*/ 4938438 w 10799257"/>
              <a:gd name="connsiteY540" fmla="*/ 2883377 h 3098304"/>
              <a:gd name="connsiteX541" fmla="*/ 4860701 w 10799257"/>
              <a:gd name="connsiteY541" fmla="*/ 2805639 h 3098304"/>
              <a:gd name="connsiteX542" fmla="*/ 4938438 w 10799257"/>
              <a:gd name="connsiteY542" fmla="*/ 2727902 h 3098304"/>
              <a:gd name="connsiteX543" fmla="*/ 2510472 w 10799257"/>
              <a:gd name="connsiteY543" fmla="*/ 2727902 h 3098304"/>
              <a:gd name="connsiteX544" fmla="*/ 2588214 w 10799257"/>
              <a:gd name="connsiteY544" fmla="*/ 2805639 h 3098304"/>
              <a:gd name="connsiteX545" fmla="*/ 2510472 w 10799257"/>
              <a:gd name="connsiteY545" fmla="*/ 2883377 h 3098304"/>
              <a:gd name="connsiteX546" fmla="*/ 2432721 w 10799257"/>
              <a:gd name="connsiteY546" fmla="*/ 2805639 h 3098304"/>
              <a:gd name="connsiteX547" fmla="*/ 2510472 w 10799257"/>
              <a:gd name="connsiteY547" fmla="*/ 2727902 h 3098304"/>
              <a:gd name="connsiteX548" fmla="*/ 2317522 w 10799257"/>
              <a:gd name="connsiteY548" fmla="*/ 2727902 h 3098304"/>
              <a:gd name="connsiteX549" fmla="*/ 2395263 w 10799257"/>
              <a:gd name="connsiteY549" fmla="*/ 2805639 h 3098304"/>
              <a:gd name="connsiteX550" fmla="*/ 2317522 w 10799257"/>
              <a:gd name="connsiteY550" fmla="*/ 2883377 h 3098304"/>
              <a:gd name="connsiteX551" fmla="*/ 2239793 w 10799257"/>
              <a:gd name="connsiteY551" fmla="*/ 2805639 h 3098304"/>
              <a:gd name="connsiteX552" fmla="*/ 2317522 w 10799257"/>
              <a:gd name="connsiteY552" fmla="*/ 2727902 h 3098304"/>
              <a:gd name="connsiteX553" fmla="*/ 2129319 w 10799257"/>
              <a:gd name="connsiteY553" fmla="*/ 2727902 h 3098304"/>
              <a:gd name="connsiteX554" fmla="*/ 2207048 w 10799257"/>
              <a:gd name="connsiteY554" fmla="*/ 2805639 h 3098304"/>
              <a:gd name="connsiteX555" fmla="*/ 2129319 w 10799257"/>
              <a:gd name="connsiteY555" fmla="*/ 2883377 h 3098304"/>
              <a:gd name="connsiteX556" fmla="*/ 2051590 w 10799257"/>
              <a:gd name="connsiteY556" fmla="*/ 2805639 h 3098304"/>
              <a:gd name="connsiteX557" fmla="*/ 2129319 w 10799257"/>
              <a:gd name="connsiteY557" fmla="*/ 2727902 h 3098304"/>
              <a:gd name="connsiteX558" fmla="*/ 1941117 w 10799257"/>
              <a:gd name="connsiteY558" fmla="*/ 2727902 h 3098304"/>
              <a:gd name="connsiteX559" fmla="*/ 2018846 w 10799257"/>
              <a:gd name="connsiteY559" fmla="*/ 2805639 h 3098304"/>
              <a:gd name="connsiteX560" fmla="*/ 1941117 w 10799257"/>
              <a:gd name="connsiteY560" fmla="*/ 2883377 h 3098304"/>
              <a:gd name="connsiteX561" fmla="*/ 1863389 w 10799257"/>
              <a:gd name="connsiteY561" fmla="*/ 2805639 h 3098304"/>
              <a:gd name="connsiteX562" fmla="*/ 1941117 w 10799257"/>
              <a:gd name="connsiteY562" fmla="*/ 2727902 h 3098304"/>
              <a:gd name="connsiteX563" fmla="*/ 1757621 w 10799257"/>
              <a:gd name="connsiteY563" fmla="*/ 2727902 h 3098304"/>
              <a:gd name="connsiteX564" fmla="*/ 1835350 w 10799257"/>
              <a:gd name="connsiteY564" fmla="*/ 2805639 h 3098304"/>
              <a:gd name="connsiteX565" fmla="*/ 1757621 w 10799257"/>
              <a:gd name="connsiteY565" fmla="*/ 2883377 h 3098304"/>
              <a:gd name="connsiteX566" fmla="*/ 1679891 w 10799257"/>
              <a:gd name="connsiteY566" fmla="*/ 2805639 h 3098304"/>
              <a:gd name="connsiteX567" fmla="*/ 1757621 w 10799257"/>
              <a:gd name="connsiteY567" fmla="*/ 2727902 h 3098304"/>
              <a:gd name="connsiteX568" fmla="*/ 1569401 w 10799257"/>
              <a:gd name="connsiteY568" fmla="*/ 2727902 h 3098304"/>
              <a:gd name="connsiteX569" fmla="*/ 1647145 w 10799257"/>
              <a:gd name="connsiteY569" fmla="*/ 2805639 h 3098304"/>
              <a:gd name="connsiteX570" fmla="*/ 1569401 w 10799257"/>
              <a:gd name="connsiteY570" fmla="*/ 2883377 h 3098304"/>
              <a:gd name="connsiteX571" fmla="*/ 1491668 w 10799257"/>
              <a:gd name="connsiteY571" fmla="*/ 2805639 h 3098304"/>
              <a:gd name="connsiteX572" fmla="*/ 1569401 w 10799257"/>
              <a:gd name="connsiteY572" fmla="*/ 2727902 h 3098304"/>
              <a:gd name="connsiteX573" fmla="*/ 1385867 w 10799257"/>
              <a:gd name="connsiteY573" fmla="*/ 2727902 h 3098304"/>
              <a:gd name="connsiteX574" fmla="*/ 1463620 w 10799257"/>
              <a:gd name="connsiteY574" fmla="*/ 2805639 h 3098304"/>
              <a:gd name="connsiteX575" fmla="*/ 1385867 w 10799257"/>
              <a:gd name="connsiteY575" fmla="*/ 2883377 h 3098304"/>
              <a:gd name="connsiteX576" fmla="*/ 1308114 w 10799257"/>
              <a:gd name="connsiteY576" fmla="*/ 2805639 h 3098304"/>
              <a:gd name="connsiteX577" fmla="*/ 1385867 w 10799257"/>
              <a:gd name="connsiteY577" fmla="*/ 2727902 h 3098304"/>
              <a:gd name="connsiteX578" fmla="*/ 10538005 w 10799257"/>
              <a:gd name="connsiteY578" fmla="*/ 2558507 h 3098304"/>
              <a:gd name="connsiteX579" fmla="*/ 10615742 w 10799257"/>
              <a:gd name="connsiteY579" fmla="*/ 2636244 h 3098304"/>
              <a:gd name="connsiteX580" fmla="*/ 10538005 w 10799257"/>
              <a:gd name="connsiteY580" fmla="*/ 2713981 h 3098304"/>
              <a:gd name="connsiteX581" fmla="*/ 10460268 w 10799257"/>
              <a:gd name="connsiteY581" fmla="*/ 2636244 h 3098304"/>
              <a:gd name="connsiteX582" fmla="*/ 10538005 w 10799257"/>
              <a:gd name="connsiteY582" fmla="*/ 2558507 h 3098304"/>
              <a:gd name="connsiteX583" fmla="*/ 10349782 w 10799257"/>
              <a:gd name="connsiteY583" fmla="*/ 2558507 h 3098304"/>
              <a:gd name="connsiteX584" fmla="*/ 10427519 w 10799257"/>
              <a:gd name="connsiteY584" fmla="*/ 2636244 h 3098304"/>
              <a:gd name="connsiteX585" fmla="*/ 10349782 w 10799257"/>
              <a:gd name="connsiteY585" fmla="*/ 2713981 h 3098304"/>
              <a:gd name="connsiteX586" fmla="*/ 10272045 w 10799257"/>
              <a:gd name="connsiteY586" fmla="*/ 2636244 h 3098304"/>
              <a:gd name="connsiteX587" fmla="*/ 10349782 w 10799257"/>
              <a:gd name="connsiteY587" fmla="*/ 2558507 h 3098304"/>
              <a:gd name="connsiteX588" fmla="*/ 10166265 w 10799257"/>
              <a:gd name="connsiteY588" fmla="*/ 2558507 h 3098304"/>
              <a:gd name="connsiteX589" fmla="*/ 10244002 w 10799257"/>
              <a:gd name="connsiteY589" fmla="*/ 2636244 h 3098304"/>
              <a:gd name="connsiteX590" fmla="*/ 10166265 w 10799257"/>
              <a:gd name="connsiteY590" fmla="*/ 2713981 h 3098304"/>
              <a:gd name="connsiteX591" fmla="*/ 10088528 w 10799257"/>
              <a:gd name="connsiteY591" fmla="*/ 2636244 h 3098304"/>
              <a:gd name="connsiteX592" fmla="*/ 10166265 w 10799257"/>
              <a:gd name="connsiteY592" fmla="*/ 2558507 h 3098304"/>
              <a:gd name="connsiteX593" fmla="*/ 9978044 w 10799257"/>
              <a:gd name="connsiteY593" fmla="*/ 2558507 h 3098304"/>
              <a:gd name="connsiteX594" fmla="*/ 10055781 w 10799257"/>
              <a:gd name="connsiteY594" fmla="*/ 2636244 h 3098304"/>
              <a:gd name="connsiteX595" fmla="*/ 9978044 w 10799257"/>
              <a:gd name="connsiteY595" fmla="*/ 2713981 h 3098304"/>
              <a:gd name="connsiteX596" fmla="*/ 9900307 w 10799257"/>
              <a:gd name="connsiteY596" fmla="*/ 2636244 h 3098304"/>
              <a:gd name="connsiteX597" fmla="*/ 9978044 w 10799257"/>
              <a:gd name="connsiteY597" fmla="*/ 2558507 h 3098304"/>
              <a:gd name="connsiteX598" fmla="*/ 9789823 w 10799257"/>
              <a:gd name="connsiteY598" fmla="*/ 2558507 h 3098304"/>
              <a:gd name="connsiteX599" fmla="*/ 9867560 w 10799257"/>
              <a:gd name="connsiteY599" fmla="*/ 2636244 h 3098304"/>
              <a:gd name="connsiteX600" fmla="*/ 9789823 w 10799257"/>
              <a:gd name="connsiteY600" fmla="*/ 2713981 h 3098304"/>
              <a:gd name="connsiteX601" fmla="*/ 9712086 w 10799257"/>
              <a:gd name="connsiteY601" fmla="*/ 2636244 h 3098304"/>
              <a:gd name="connsiteX602" fmla="*/ 9789823 w 10799257"/>
              <a:gd name="connsiteY602" fmla="*/ 2558507 h 3098304"/>
              <a:gd name="connsiteX603" fmla="*/ 9606308 w 10799257"/>
              <a:gd name="connsiteY603" fmla="*/ 2558507 h 3098304"/>
              <a:gd name="connsiteX604" fmla="*/ 9684045 w 10799257"/>
              <a:gd name="connsiteY604" fmla="*/ 2636244 h 3098304"/>
              <a:gd name="connsiteX605" fmla="*/ 9606308 w 10799257"/>
              <a:gd name="connsiteY605" fmla="*/ 2713981 h 3098304"/>
              <a:gd name="connsiteX606" fmla="*/ 9528571 w 10799257"/>
              <a:gd name="connsiteY606" fmla="*/ 2636244 h 3098304"/>
              <a:gd name="connsiteX607" fmla="*/ 9606308 w 10799257"/>
              <a:gd name="connsiteY607" fmla="*/ 2558507 h 3098304"/>
              <a:gd name="connsiteX608" fmla="*/ 9413381 w 10799257"/>
              <a:gd name="connsiteY608" fmla="*/ 2558507 h 3098304"/>
              <a:gd name="connsiteX609" fmla="*/ 9491118 w 10799257"/>
              <a:gd name="connsiteY609" fmla="*/ 2636244 h 3098304"/>
              <a:gd name="connsiteX610" fmla="*/ 9413381 w 10799257"/>
              <a:gd name="connsiteY610" fmla="*/ 2713981 h 3098304"/>
              <a:gd name="connsiteX611" fmla="*/ 9335644 w 10799257"/>
              <a:gd name="connsiteY611" fmla="*/ 2636244 h 3098304"/>
              <a:gd name="connsiteX612" fmla="*/ 9413381 w 10799257"/>
              <a:gd name="connsiteY612" fmla="*/ 2558507 h 3098304"/>
              <a:gd name="connsiteX613" fmla="*/ 9234570 w 10799257"/>
              <a:gd name="connsiteY613" fmla="*/ 2558507 h 3098304"/>
              <a:gd name="connsiteX614" fmla="*/ 9312307 w 10799257"/>
              <a:gd name="connsiteY614" fmla="*/ 2636244 h 3098304"/>
              <a:gd name="connsiteX615" fmla="*/ 9234570 w 10799257"/>
              <a:gd name="connsiteY615" fmla="*/ 2713981 h 3098304"/>
              <a:gd name="connsiteX616" fmla="*/ 9156833 w 10799257"/>
              <a:gd name="connsiteY616" fmla="*/ 2636244 h 3098304"/>
              <a:gd name="connsiteX617" fmla="*/ 9234570 w 10799257"/>
              <a:gd name="connsiteY617" fmla="*/ 2558507 h 3098304"/>
              <a:gd name="connsiteX618" fmla="*/ 9036939 w 10799257"/>
              <a:gd name="connsiteY618" fmla="*/ 2558507 h 3098304"/>
              <a:gd name="connsiteX619" fmla="*/ 9114675 w 10799257"/>
              <a:gd name="connsiteY619" fmla="*/ 2636244 h 3098304"/>
              <a:gd name="connsiteX620" fmla="*/ 9036939 w 10799257"/>
              <a:gd name="connsiteY620" fmla="*/ 2713981 h 3098304"/>
              <a:gd name="connsiteX621" fmla="*/ 8959202 w 10799257"/>
              <a:gd name="connsiteY621" fmla="*/ 2636244 h 3098304"/>
              <a:gd name="connsiteX622" fmla="*/ 9036939 w 10799257"/>
              <a:gd name="connsiteY622" fmla="*/ 2558507 h 3098304"/>
              <a:gd name="connsiteX623" fmla="*/ 8853421 w 10799257"/>
              <a:gd name="connsiteY623" fmla="*/ 2558507 h 3098304"/>
              <a:gd name="connsiteX624" fmla="*/ 8931158 w 10799257"/>
              <a:gd name="connsiteY624" fmla="*/ 2636244 h 3098304"/>
              <a:gd name="connsiteX625" fmla="*/ 8853421 w 10799257"/>
              <a:gd name="connsiteY625" fmla="*/ 2713981 h 3098304"/>
              <a:gd name="connsiteX626" fmla="*/ 8775685 w 10799257"/>
              <a:gd name="connsiteY626" fmla="*/ 2636244 h 3098304"/>
              <a:gd name="connsiteX627" fmla="*/ 8853421 w 10799257"/>
              <a:gd name="connsiteY627" fmla="*/ 2558507 h 3098304"/>
              <a:gd name="connsiteX628" fmla="*/ 8669908 w 10799257"/>
              <a:gd name="connsiteY628" fmla="*/ 2558507 h 3098304"/>
              <a:gd name="connsiteX629" fmla="*/ 8747645 w 10799257"/>
              <a:gd name="connsiteY629" fmla="*/ 2636244 h 3098304"/>
              <a:gd name="connsiteX630" fmla="*/ 8669908 w 10799257"/>
              <a:gd name="connsiteY630" fmla="*/ 2713981 h 3098304"/>
              <a:gd name="connsiteX631" fmla="*/ 8592171 w 10799257"/>
              <a:gd name="connsiteY631" fmla="*/ 2636244 h 3098304"/>
              <a:gd name="connsiteX632" fmla="*/ 8669908 w 10799257"/>
              <a:gd name="connsiteY632" fmla="*/ 2558507 h 3098304"/>
              <a:gd name="connsiteX633" fmla="*/ 8481684 w 10799257"/>
              <a:gd name="connsiteY633" fmla="*/ 2558507 h 3098304"/>
              <a:gd name="connsiteX634" fmla="*/ 8559421 w 10799257"/>
              <a:gd name="connsiteY634" fmla="*/ 2636244 h 3098304"/>
              <a:gd name="connsiteX635" fmla="*/ 8481684 w 10799257"/>
              <a:gd name="connsiteY635" fmla="*/ 2713981 h 3098304"/>
              <a:gd name="connsiteX636" fmla="*/ 8403948 w 10799257"/>
              <a:gd name="connsiteY636" fmla="*/ 2636244 h 3098304"/>
              <a:gd name="connsiteX637" fmla="*/ 8481684 w 10799257"/>
              <a:gd name="connsiteY637" fmla="*/ 2558507 h 3098304"/>
              <a:gd name="connsiteX638" fmla="*/ 8298167 w 10799257"/>
              <a:gd name="connsiteY638" fmla="*/ 2558507 h 3098304"/>
              <a:gd name="connsiteX639" fmla="*/ 8375904 w 10799257"/>
              <a:gd name="connsiteY639" fmla="*/ 2636244 h 3098304"/>
              <a:gd name="connsiteX640" fmla="*/ 8298167 w 10799257"/>
              <a:gd name="connsiteY640" fmla="*/ 2713981 h 3098304"/>
              <a:gd name="connsiteX641" fmla="*/ 8220430 w 10799257"/>
              <a:gd name="connsiteY641" fmla="*/ 2636244 h 3098304"/>
              <a:gd name="connsiteX642" fmla="*/ 8298167 w 10799257"/>
              <a:gd name="connsiteY642" fmla="*/ 2558507 h 3098304"/>
              <a:gd name="connsiteX643" fmla="*/ 8109949 w 10799257"/>
              <a:gd name="connsiteY643" fmla="*/ 2558507 h 3098304"/>
              <a:gd name="connsiteX644" fmla="*/ 8187686 w 10799257"/>
              <a:gd name="connsiteY644" fmla="*/ 2636244 h 3098304"/>
              <a:gd name="connsiteX645" fmla="*/ 8109949 w 10799257"/>
              <a:gd name="connsiteY645" fmla="*/ 2713981 h 3098304"/>
              <a:gd name="connsiteX646" fmla="*/ 8032212 w 10799257"/>
              <a:gd name="connsiteY646" fmla="*/ 2636244 h 3098304"/>
              <a:gd name="connsiteX647" fmla="*/ 8109949 w 10799257"/>
              <a:gd name="connsiteY647" fmla="*/ 2558507 h 3098304"/>
              <a:gd name="connsiteX648" fmla="*/ 7926434 w 10799257"/>
              <a:gd name="connsiteY648" fmla="*/ 2558507 h 3098304"/>
              <a:gd name="connsiteX649" fmla="*/ 8004171 w 10799257"/>
              <a:gd name="connsiteY649" fmla="*/ 2636244 h 3098304"/>
              <a:gd name="connsiteX650" fmla="*/ 7926434 w 10799257"/>
              <a:gd name="connsiteY650" fmla="*/ 2713981 h 3098304"/>
              <a:gd name="connsiteX651" fmla="*/ 7848697 w 10799257"/>
              <a:gd name="connsiteY651" fmla="*/ 2636244 h 3098304"/>
              <a:gd name="connsiteX652" fmla="*/ 7926434 w 10799257"/>
              <a:gd name="connsiteY652" fmla="*/ 2558507 h 3098304"/>
              <a:gd name="connsiteX653" fmla="*/ 7554693 w 10799257"/>
              <a:gd name="connsiteY653" fmla="*/ 2558507 h 3098304"/>
              <a:gd name="connsiteX654" fmla="*/ 7632430 w 10799257"/>
              <a:gd name="connsiteY654" fmla="*/ 2636244 h 3098304"/>
              <a:gd name="connsiteX655" fmla="*/ 7554693 w 10799257"/>
              <a:gd name="connsiteY655" fmla="*/ 2713981 h 3098304"/>
              <a:gd name="connsiteX656" fmla="*/ 7476957 w 10799257"/>
              <a:gd name="connsiteY656" fmla="*/ 2636244 h 3098304"/>
              <a:gd name="connsiteX657" fmla="*/ 7554693 w 10799257"/>
              <a:gd name="connsiteY657" fmla="*/ 2558507 h 3098304"/>
              <a:gd name="connsiteX658" fmla="*/ 7366472 w 10799257"/>
              <a:gd name="connsiteY658" fmla="*/ 2558507 h 3098304"/>
              <a:gd name="connsiteX659" fmla="*/ 7444209 w 10799257"/>
              <a:gd name="connsiteY659" fmla="*/ 2636244 h 3098304"/>
              <a:gd name="connsiteX660" fmla="*/ 7366472 w 10799257"/>
              <a:gd name="connsiteY660" fmla="*/ 2713981 h 3098304"/>
              <a:gd name="connsiteX661" fmla="*/ 7288736 w 10799257"/>
              <a:gd name="connsiteY661" fmla="*/ 2636244 h 3098304"/>
              <a:gd name="connsiteX662" fmla="*/ 7366472 w 10799257"/>
              <a:gd name="connsiteY662" fmla="*/ 2558507 h 3098304"/>
              <a:gd name="connsiteX663" fmla="*/ 7178251 w 10799257"/>
              <a:gd name="connsiteY663" fmla="*/ 2558507 h 3098304"/>
              <a:gd name="connsiteX664" fmla="*/ 7255988 w 10799257"/>
              <a:gd name="connsiteY664" fmla="*/ 2636244 h 3098304"/>
              <a:gd name="connsiteX665" fmla="*/ 7178251 w 10799257"/>
              <a:gd name="connsiteY665" fmla="*/ 2713981 h 3098304"/>
              <a:gd name="connsiteX666" fmla="*/ 7100514 w 10799257"/>
              <a:gd name="connsiteY666" fmla="*/ 2636244 h 3098304"/>
              <a:gd name="connsiteX667" fmla="*/ 7178251 w 10799257"/>
              <a:gd name="connsiteY667" fmla="*/ 2558507 h 3098304"/>
              <a:gd name="connsiteX668" fmla="*/ 6985327 w 10799257"/>
              <a:gd name="connsiteY668" fmla="*/ 2558507 h 3098304"/>
              <a:gd name="connsiteX669" fmla="*/ 7063064 w 10799257"/>
              <a:gd name="connsiteY669" fmla="*/ 2636244 h 3098304"/>
              <a:gd name="connsiteX670" fmla="*/ 6985327 w 10799257"/>
              <a:gd name="connsiteY670" fmla="*/ 2713981 h 3098304"/>
              <a:gd name="connsiteX671" fmla="*/ 6907590 w 10799257"/>
              <a:gd name="connsiteY671" fmla="*/ 2636244 h 3098304"/>
              <a:gd name="connsiteX672" fmla="*/ 6985327 w 10799257"/>
              <a:gd name="connsiteY672" fmla="*/ 2558507 h 3098304"/>
              <a:gd name="connsiteX673" fmla="*/ 6801810 w 10799257"/>
              <a:gd name="connsiteY673" fmla="*/ 2558507 h 3098304"/>
              <a:gd name="connsiteX674" fmla="*/ 6879546 w 10799257"/>
              <a:gd name="connsiteY674" fmla="*/ 2636244 h 3098304"/>
              <a:gd name="connsiteX675" fmla="*/ 6801810 w 10799257"/>
              <a:gd name="connsiteY675" fmla="*/ 2713981 h 3098304"/>
              <a:gd name="connsiteX676" fmla="*/ 6724073 w 10799257"/>
              <a:gd name="connsiteY676" fmla="*/ 2636244 h 3098304"/>
              <a:gd name="connsiteX677" fmla="*/ 6801810 w 10799257"/>
              <a:gd name="connsiteY677" fmla="*/ 2558507 h 3098304"/>
              <a:gd name="connsiteX678" fmla="*/ 6425367 w 10799257"/>
              <a:gd name="connsiteY678" fmla="*/ 2558507 h 3098304"/>
              <a:gd name="connsiteX679" fmla="*/ 6503104 w 10799257"/>
              <a:gd name="connsiteY679" fmla="*/ 2636244 h 3098304"/>
              <a:gd name="connsiteX680" fmla="*/ 6425367 w 10799257"/>
              <a:gd name="connsiteY680" fmla="*/ 2713981 h 3098304"/>
              <a:gd name="connsiteX681" fmla="*/ 6347631 w 10799257"/>
              <a:gd name="connsiteY681" fmla="*/ 2636244 h 3098304"/>
              <a:gd name="connsiteX682" fmla="*/ 6425367 w 10799257"/>
              <a:gd name="connsiteY682" fmla="*/ 2558507 h 3098304"/>
              <a:gd name="connsiteX683" fmla="*/ 6241850 w 10799257"/>
              <a:gd name="connsiteY683" fmla="*/ 2558507 h 3098304"/>
              <a:gd name="connsiteX684" fmla="*/ 6319587 w 10799257"/>
              <a:gd name="connsiteY684" fmla="*/ 2636244 h 3098304"/>
              <a:gd name="connsiteX685" fmla="*/ 6241850 w 10799257"/>
              <a:gd name="connsiteY685" fmla="*/ 2713981 h 3098304"/>
              <a:gd name="connsiteX686" fmla="*/ 6164113 w 10799257"/>
              <a:gd name="connsiteY686" fmla="*/ 2636244 h 3098304"/>
              <a:gd name="connsiteX687" fmla="*/ 6241850 w 10799257"/>
              <a:gd name="connsiteY687" fmla="*/ 2558507 h 3098304"/>
              <a:gd name="connsiteX688" fmla="*/ 6053630 w 10799257"/>
              <a:gd name="connsiteY688" fmla="*/ 2558507 h 3098304"/>
              <a:gd name="connsiteX689" fmla="*/ 6131367 w 10799257"/>
              <a:gd name="connsiteY689" fmla="*/ 2636244 h 3098304"/>
              <a:gd name="connsiteX690" fmla="*/ 6053630 w 10799257"/>
              <a:gd name="connsiteY690" fmla="*/ 2713981 h 3098304"/>
              <a:gd name="connsiteX691" fmla="*/ 5975894 w 10799257"/>
              <a:gd name="connsiteY691" fmla="*/ 2636244 h 3098304"/>
              <a:gd name="connsiteX692" fmla="*/ 6053630 w 10799257"/>
              <a:gd name="connsiteY692" fmla="*/ 2558507 h 3098304"/>
              <a:gd name="connsiteX693" fmla="*/ 5870113 w 10799257"/>
              <a:gd name="connsiteY693" fmla="*/ 2558507 h 3098304"/>
              <a:gd name="connsiteX694" fmla="*/ 5947850 w 10799257"/>
              <a:gd name="connsiteY694" fmla="*/ 2636244 h 3098304"/>
              <a:gd name="connsiteX695" fmla="*/ 5870113 w 10799257"/>
              <a:gd name="connsiteY695" fmla="*/ 2713981 h 3098304"/>
              <a:gd name="connsiteX696" fmla="*/ 5792376 w 10799257"/>
              <a:gd name="connsiteY696" fmla="*/ 2636244 h 3098304"/>
              <a:gd name="connsiteX697" fmla="*/ 5870113 w 10799257"/>
              <a:gd name="connsiteY697" fmla="*/ 2558507 h 3098304"/>
              <a:gd name="connsiteX698" fmla="*/ 5681926 w 10799257"/>
              <a:gd name="connsiteY698" fmla="*/ 2558507 h 3098304"/>
              <a:gd name="connsiteX699" fmla="*/ 5759629 w 10799257"/>
              <a:gd name="connsiteY699" fmla="*/ 2636244 h 3098304"/>
              <a:gd name="connsiteX700" fmla="*/ 5681926 w 10799257"/>
              <a:gd name="connsiteY700" fmla="*/ 2713981 h 3098304"/>
              <a:gd name="connsiteX701" fmla="*/ 5604173 w 10799257"/>
              <a:gd name="connsiteY701" fmla="*/ 2636244 h 3098304"/>
              <a:gd name="connsiteX702" fmla="*/ 5681926 w 10799257"/>
              <a:gd name="connsiteY702" fmla="*/ 2558507 h 3098304"/>
              <a:gd name="connsiteX703" fmla="*/ 5498378 w 10799257"/>
              <a:gd name="connsiteY703" fmla="*/ 2558507 h 3098304"/>
              <a:gd name="connsiteX704" fmla="*/ 5576123 w 10799257"/>
              <a:gd name="connsiteY704" fmla="*/ 2636244 h 3098304"/>
              <a:gd name="connsiteX705" fmla="*/ 5498378 w 10799257"/>
              <a:gd name="connsiteY705" fmla="*/ 2713981 h 3098304"/>
              <a:gd name="connsiteX706" fmla="*/ 5420640 w 10799257"/>
              <a:gd name="connsiteY706" fmla="*/ 2636244 h 3098304"/>
              <a:gd name="connsiteX707" fmla="*/ 5498378 w 10799257"/>
              <a:gd name="connsiteY707" fmla="*/ 2558507 h 3098304"/>
              <a:gd name="connsiteX708" fmla="*/ 5310163 w 10799257"/>
              <a:gd name="connsiteY708" fmla="*/ 2558507 h 3098304"/>
              <a:gd name="connsiteX709" fmla="*/ 5387897 w 10799257"/>
              <a:gd name="connsiteY709" fmla="*/ 2636244 h 3098304"/>
              <a:gd name="connsiteX710" fmla="*/ 5310163 w 10799257"/>
              <a:gd name="connsiteY710" fmla="*/ 2713981 h 3098304"/>
              <a:gd name="connsiteX711" fmla="*/ 5232437 w 10799257"/>
              <a:gd name="connsiteY711" fmla="*/ 2636244 h 3098304"/>
              <a:gd name="connsiteX712" fmla="*/ 5310163 w 10799257"/>
              <a:gd name="connsiteY712" fmla="*/ 2558507 h 3098304"/>
              <a:gd name="connsiteX713" fmla="*/ 2689303 w 10799257"/>
              <a:gd name="connsiteY713" fmla="*/ 2558507 h 3098304"/>
              <a:gd name="connsiteX714" fmla="*/ 2767023 w 10799257"/>
              <a:gd name="connsiteY714" fmla="*/ 2636244 h 3098304"/>
              <a:gd name="connsiteX715" fmla="*/ 2689303 w 10799257"/>
              <a:gd name="connsiteY715" fmla="*/ 2713981 h 3098304"/>
              <a:gd name="connsiteX716" fmla="*/ 2611568 w 10799257"/>
              <a:gd name="connsiteY716" fmla="*/ 2636244 h 3098304"/>
              <a:gd name="connsiteX717" fmla="*/ 2689303 w 10799257"/>
              <a:gd name="connsiteY717" fmla="*/ 2558507 h 3098304"/>
              <a:gd name="connsiteX718" fmla="*/ 2510482 w 10799257"/>
              <a:gd name="connsiteY718" fmla="*/ 2558507 h 3098304"/>
              <a:gd name="connsiteX719" fmla="*/ 2588226 w 10799257"/>
              <a:gd name="connsiteY719" fmla="*/ 2636244 h 3098304"/>
              <a:gd name="connsiteX720" fmla="*/ 2510482 w 10799257"/>
              <a:gd name="connsiteY720" fmla="*/ 2713981 h 3098304"/>
              <a:gd name="connsiteX721" fmla="*/ 2432727 w 10799257"/>
              <a:gd name="connsiteY721" fmla="*/ 2636244 h 3098304"/>
              <a:gd name="connsiteX722" fmla="*/ 2510482 w 10799257"/>
              <a:gd name="connsiteY722" fmla="*/ 2558507 h 3098304"/>
              <a:gd name="connsiteX723" fmla="*/ 2317528 w 10799257"/>
              <a:gd name="connsiteY723" fmla="*/ 2558507 h 3098304"/>
              <a:gd name="connsiteX724" fmla="*/ 2395269 w 10799257"/>
              <a:gd name="connsiteY724" fmla="*/ 2636244 h 3098304"/>
              <a:gd name="connsiteX725" fmla="*/ 2317528 w 10799257"/>
              <a:gd name="connsiteY725" fmla="*/ 2713981 h 3098304"/>
              <a:gd name="connsiteX726" fmla="*/ 2239801 w 10799257"/>
              <a:gd name="connsiteY726" fmla="*/ 2636244 h 3098304"/>
              <a:gd name="connsiteX727" fmla="*/ 2317528 w 10799257"/>
              <a:gd name="connsiteY727" fmla="*/ 2558507 h 3098304"/>
              <a:gd name="connsiteX728" fmla="*/ 2129326 w 10799257"/>
              <a:gd name="connsiteY728" fmla="*/ 2558507 h 3098304"/>
              <a:gd name="connsiteX729" fmla="*/ 2207055 w 10799257"/>
              <a:gd name="connsiteY729" fmla="*/ 2636244 h 3098304"/>
              <a:gd name="connsiteX730" fmla="*/ 2129326 w 10799257"/>
              <a:gd name="connsiteY730" fmla="*/ 2713981 h 3098304"/>
              <a:gd name="connsiteX731" fmla="*/ 2051598 w 10799257"/>
              <a:gd name="connsiteY731" fmla="*/ 2636244 h 3098304"/>
              <a:gd name="connsiteX732" fmla="*/ 2129326 w 10799257"/>
              <a:gd name="connsiteY732" fmla="*/ 2558507 h 3098304"/>
              <a:gd name="connsiteX733" fmla="*/ 1941126 w 10799257"/>
              <a:gd name="connsiteY733" fmla="*/ 2558507 h 3098304"/>
              <a:gd name="connsiteX734" fmla="*/ 2018854 w 10799257"/>
              <a:gd name="connsiteY734" fmla="*/ 2636244 h 3098304"/>
              <a:gd name="connsiteX735" fmla="*/ 1941126 w 10799257"/>
              <a:gd name="connsiteY735" fmla="*/ 2713981 h 3098304"/>
              <a:gd name="connsiteX736" fmla="*/ 1863399 w 10799257"/>
              <a:gd name="connsiteY736" fmla="*/ 2636244 h 3098304"/>
              <a:gd name="connsiteX737" fmla="*/ 1941126 w 10799257"/>
              <a:gd name="connsiteY737" fmla="*/ 2558507 h 3098304"/>
              <a:gd name="connsiteX738" fmla="*/ 1757630 w 10799257"/>
              <a:gd name="connsiteY738" fmla="*/ 2558507 h 3098304"/>
              <a:gd name="connsiteX739" fmla="*/ 1835361 w 10799257"/>
              <a:gd name="connsiteY739" fmla="*/ 2636244 h 3098304"/>
              <a:gd name="connsiteX740" fmla="*/ 1757630 w 10799257"/>
              <a:gd name="connsiteY740" fmla="*/ 2713981 h 3098304"/>
              <a:gd name="connsiteX741" fmla="*/ 1679901 w 10799257"/>
              <a:gd name="connsiteY741" fmla="*/ 2636244 h 3098304"/>
              <a:gd name="connsiteX742" fmla="*/ 1757630 w 10799257"/>
              <a:gd name="connsiteY742" fmla="*/ 2558507 h 3098304"/>
              <a:gd name="connsiteX743" fmla="*/ 1569401 w 10799257"/>
              <a:gd name="connsiteY743" fmla="*/ 2558507 h 3098304"/>
              <a:gd name="connsiteX744" fmla="*/ 1647158 w 10799257"/>
              <a:gd name="connsiteY744" fmla="*/ 2636244 h 3098304"/>
              <a:gd name="connsiteX745" fmla="*/ 1569401 w 10799257"/>
              <a:gd name="connsiteY745" fmla="*/ 2713981 h 3098304"/>
              <a:gd name="connsiteX746" fmla="*/ 1491678 w 10799257"/>
              <a:gd name="connsiteY746" fmla="*/ 2636244 h 3098304"/>
              <a:gd name="connsiteX747" fmla="*/ 1569401 w 10799257"/>
              <a:gd name="connsiteY747" fmla="*/ 2558507 h 3098304"/>
              <a:gd name="connsiteX748" fmla="*/ 1385875 w 10799257"/>
              <a:gd name="connsiteY748" fmla="*/ 2558507 h 3098304"/>
              <a:gd name="connsiteX749" fmla="*/ 1463629 w 10799257"/>
              <a:gd name="connsiteY749" fmla="*/ 2636244 h 3098304"/>
              <a:gd name="connsiteX750" fmla="*/ 1385875 w 10799257"/>
              <a:gd name="connsiteY750" fmla="*/ 2713981 h 3098304"/>
              <a:gd name="connsiteX751" fmla="*/ 1308122 w 10799257"/>
              <a:gd name="connsiteY751" fmla="*/ 2636244 h 3098304"/>
              <a:gd name="connsiteX752" fmla="*/ 1385875 w 10799257"/>
              <a:gd name="connsiteY752" fmla="*/ 2558507 h 3098304"/>
              <a:gd name="connsiteX753" fmla="*/ 1202337 w 10799257"/>
              <a:gd name="connsiteY753" fmla="*/ 2558507 h 3098304"/>
              <a:gd name="connsiteX754" fmla="*/ 1280074 w 10799257"/>
              <a:gd name="connsiteY754" fmla="*/ 2636244 h 3098304"/>
              <a:gd name="connsiteX755" fmla="*/ 1202337 w 10799257"/>
              <a:gd name="connsiteY755" fmla="*/ 2713981 h 3098304"/>
              <a:gd name="connsiteX756" fmla="*/ 1124620 w 10799257"/>
              <a:gd name="connsiteY756" fmla="*/ 2636244 h 3098304"/>
              <a:gd name="connsiteX757" fmla="*/ 1202337 w 10799257"/>
              <a:gd name="connsiteY757" fmla="*/ 2558507 h 3098304"/>
              <a:gd name="connsiteX758" fmla="*/ 1014100 w 10799257"/>
              <a:gd name="connsiteY758" fmla="*/ 2558507 h 3098304"/>
              <a:gd name="connsiteX759" fmla="*/ 1091865 w 10799257"/>
              <a:gd name="connsiteY759" fmla="*/ 2636244 h 3098304"/>
              <a:gd name="connsiteX760" fmla="*/ 1014100 w 10799257"/>
              <a:gd name="connsiteY760" fmla="*/ 2713981 h 3098304"/>
              <a:gd name="connsiteX761" fmla="*/ 936398 w 10799257"/>
              <a:gd name="connsiteY761" fmla="*/ 2636244 h 3098304"/>
              <a:gd name="connsiteX762" fmla="*/ 1014100 w 10799257"/>
              <a:gd name="connsiteY762" fmla="*/ 2558507 h 3098304"/>
              <a:gd name="connsiteX763" fmla="*/ 830602 w 10799257"/>
              <a:gd name="connsiteY763" fmla="*/ 2558507 h 3098304"/>
              <a:gd name="connsiteX764" fmla="*/ 908355 w 10799257"/>
              <a:gd name="connsiteY764" fmla="*/ 2636244 h 3098304"/>
              <a:gd name="connsiteX765" fmla="*/ 830602 w 10799257"/>
              <a:gd name="connsiteY765" fmla="*/ 2713981 h 3098304"/>
              <a:gd name="connsiteX766" fmla="*/ 752860 w 10799257"/>
              <a:gd name="connsiteY766" fmla="*/ 2636244 h 3098304"/>
              <a:gd name="connsiteX767" fmla="*/ 830602 w 10799257"/>
              <a:gd name="connsiteY767" fmla="*/ 2558507 h 3098304"/>
              <a:gd name="connsiteX768" fmla="*/ 642371 w 10799257"/>
              <a:gd name="connsiteY768" fmla="*/ 2558507 h 3098304"/>
              <a:gd name="connsiteX769" fmla="*/ 720112 w 10799257"/>
              <a:gd name="connsiteY769" fmla="*/ 2636244 h 3098304"/>
              <a:gd name="connsiteX770" fmla="*/ 642371 w 10799257"/>
              <a:gd name="connsiteY770" fmla="*/ 2713981 h 3098304"/>
              <a:gd name="connsiteX771" fmla="*/ 564637 w 10799257"/>
              <a:gd name="connsiteY771" fmla="*/ 2636244 h 3098304"/>
              <a:gd name="connsiteX772" fmla="*/ 642371 w 10799257"/>
              <a:gd name="connsiteY772" fmla="*/ 2558507 h 3098304"/>
              <a:gd name="connsiteX773" fmla="*/ 458857 w 10799257"/>
              <a:gd name="connsiteY773" fmla="*/ 2558507 h 3098304"/>
              <a:gd name="connsiteX774" fmla="*/ 536594 w 10799257"/>
              <a:gd name="connsiteY774" fmla="*/ 2636244 h 3098304"/>
              <a:gd name="connsiteX775" fmla="*/ 458857 w 10799257"/>
              <a:gd name="connsiteY775" fmla="*/ 2713981 h 3098304"/>
              <a:gd name="connsiteX776" fmla="*/ 381122 w 10799257"/>
              <a:gd name="connsiteY776" fmla="*/ 2636244 h 3098304"/>
              <a:gd name="connsiteX777" fmla="*/ 458857 w 10799257"/>
              <a:gd name="connsiteY777" fmla="*/ 2558507 h 3098304"/>
              <a:gd name="connsiteX778" fmla="*/ 5126663 w 10799257"/>
              <a:gd name="connsiteY778" fmla="*/ 2558503 h 3098304"/>
              <a:gd name="connsiteX779" fmla="*/ 5204402 w 10799257"/>
              <a:gd name="connsiteY779" fmla="*/ 2636239 h 3098304"/>
              <a:gd name="connsiteX780" fmla="*/ 5126663 w 10799257"/>
              <a:gd name="connsiteY780" fmla="*/ 2713978 h 3098304"/>
              <a:gd name="connsiteX781" fmla="*/ 5048937 w 10799257"/>
              <a:gd name="connsiteY781" fmla="*/ 2636239 h 3098304"/>
              <a:gd name="connsiteX782" fmla="*/ 5126663 w 10799257"/>
              <a:gd name="connsiteY782" fmla="*/ 2558503 h 3098304"/>
              <a:gd name="connsiteX783" fmla="*/ 4938418 w 10799257"/>
              <a:gd name="connsiteY783" fmla="*/ 2558503 h 3098304"/>
              <a:gd name="connsiteX784" fmla="*/ 5016155 w 10799257"/>
              <a:gd name="connsiteY784" fmla="*/ 2636239 h 3098304"/>
              <a:gd name="connsiteX785" fmla="*/ 4938418 w 10799257"/>
              <a:gd name="connsiteY785" fmla="*/ 2713976 h 3098304"/>
              <a:gd name="connsiteX786" fmla="*/ 4860682 w 10799257"/>
              <a:gd name="connsiteY786" fmla="*/ 2636239 h 3098304"/>
              <a:gd name="connsiteX787" fmla="*/ 4938418 w 10799257"/>
              <a:gd name="connsiteY787" fmla="*/ 2558503 h 3098304"/>
              <a:gd name="connsiteX788" fmla="*/ 10721520 w 10799257"/>
              <a:gd name="connsiteY788" fmla="*/ 2393812 h 3098304"/>
              <a:gd name="connsiteX789" fmla="*/ 10731545 w 10799257"/>
              <a:gd name="connsiteY789" fmla="*/ 2395836 h 3098304"/>
              <a:gd name="connsiteX790" fmla="*/ 10799249 w 10799257"/>
              <a:gd name="connsiteY790" fmla="*/ 2471590 h 3098304"/>
              <a:gd name="connsiteX791" fmla="*/ 10793148 w 10799257"/>
              <a:gd name="connsiteY791" fmla="*/ 2501808 h 3098304"/>
              <a:gd name="connsiteX792" fmla="*/ 10721520 w 10799257"/>
              <a:gd name="connsiteY792" fmla="*/ 2549287 h 3098304"/>
              <a:gd name="connsiteX793" fmla="*/ 10643783 w 10799257"/>
              <a:gd name="connsiteY793" fmla="*/ 2471549 h 3098304"/>
              <a:gd name="connsiteX794" fmla="*/ 10721520 w 10799257"/>
              <a:gd name="connsiteY794" fmla="*/ 2393812 h 3098304"/>
              <a:gd name="connsiteX795" fmla="*/ 10538005 w 10799257"/>
              <a:gd name="connsiteY795" fmla="*/ 2393812 h 3098304"/>
              <a:gd name="connsiteX796" fmla="*/ 10615742 w 10799257"/>
              <a:gd name="connsiteY796" fmla="*/ 2471549 h 3098304"/>
              <a:gd name="connsiteX797" fmla="*/ 10538005 w 10799257"/>
              <a:gd name="connsiteY797" fmla="*/ 2549287 h 3098304"/>
              <a:gd name="connsiteX798" fmla="*/ 10460268 w 10799257"/>
              <a:gd name="connsiteY798" fmla="*/ 2471549 h 3098304"/>
              <a:gd name="connsiteX799" fmla="*/ 10538005 w 10799257"/>
              <a:gd name="connsiteY799" fmla="*/ 2393812 h 3098304"/>
              <a:gd name="connsiteX800" fmla="*/ 10349782 w 10799257"/>
              <a:gd name="connsiteY800" fmla="*/ 2393812 h 3098304"/>
              <a:gd name="connsiteX801" fmla="*/ 10427519 w 10799257"/>
              <a:gd name="connsiteY801" fmla="*/ 2471549 h 3098304"/>
              <a:gd name="connsiteX802" fmla="*/ 10349782 w 10799257"/>
              <a:gd name="connsiteY802" fmla="*/ 2549287 h 3098304"/>
              <a:gd name="connsiteX803" fmla="*/ 10272045 w 10799257"/>
              <a:gd name="connsiteY803" fmla="*/ 2471549 h 3098304"/>
              <a:gd name="connsiteX804" fmla="*/ 10349782 w 10799257"/>
              <a:gd name="connsiteY804" fmla="*/ 2393812 h 3098304"/>
              <a:gd name="connsiteX805" fmla="*/ 10166265 w 10799257"/>
              <a:gd name="connsiteY805" fmla="*/ 2393812 h 3098304"/>
              <a:gd name="connsiteX806" fmla="*/ 10244002 w 10799257"/>
              <a:gd name="connsiteY806" fmla="*/ 2471549 h 3098304"/>
              <a:gd name="connsiteX807" fmla="*/ 10166265 w 10799257"/>
              <a:gd name="connsiteY807" fmla="*/ 2549287 h 3098304"/>
              <a:gd name="connsiteX808" fmla="*/ 10088528 w 10799257"/>
              <a:gd name="connsiteY808" fmla="*/ 2471549 h 3098304"/>
              <a:gd name="connsiteX809" fmla="*/ 10166265 w 10799257"/>
              <a:gd name="connsiteY809" fmla="*/ 2393812 h 3098304"/>
              <a:gd name="connsiteX810" fmla="*/ 9978044 w 10799257"/>
              <a:gd name="connsiteY810" fmla="*/ 2393812 h 3098304"/>
              <a:gd name="connsiteX811" fmla="*/ 10055781 w 10799257"/>
              <a:gd name="connsiteY811" fmla="*/ 2471549 h 3098304"/>
              <a:gd name="connsiteX812" fmla="*/ 9978044 w 10799257"/>
              <a:gd name="connsiteY812" fmla="*/ 2549287 h 3098304"/>
              <a:gd name="connsiteX813" fmla="*/ 9900307 w 10799257"/>
              <a:gd name="connsiteY813" fmla="*/ 2471549 h 3098304"/>
              <a:gd name="connsiteX814" fmla="*/ 9978044 w 10799257"/>
              <a:gd name="connsiteY814" fmla="*/ 2393812 h 3098304"/>
              <a:gd name="connsiteX815" fmla="*/ 9789823 w 10799257"/>
              <a:gd name="connsiteY815" fmla="*/ 2393812 h 3098304"/>
              <a:gd name="connsiteX816" fmla="*/ 9867560 w 10799257"/>
              <a:gd name="connsiteY816" fmla="*/ 2471549 h 3098304"/>
              <a:gd name="connsiteX817" fmla="*/ 9789823 w 10799257"/>
              <a:gd name="connsiteY817" fmla="*/ 2549287 h 3098304"/>
              <a:gd name="connsiteX818" fmla="*/ 9712086 w 10799257"/>
              <a:gd name="connsiteY818" fmla="*/ 2471549 h 3098304"/>
              <a:gd name="connsiteX819" fmla="*/ 9789823 w 10799257"/>
              <a:gd name="connsiteY819" fmla="*/ 2393812 h 3098304"/>
              <a:gd name="connsiteX820" fmla="*/ 9606308 w 10799257"/>
              <a:gd name="connsiteY820" fmla="*/ 2393812 h 3098304"/>
              <a:gd name="connsiteX821" fmla="*/ 9684045 w 10799257"/>
              <a:gd name="connsiteY821" fmla="*/ 2471549 h 3098304"/>
              <a:gd name="connsiteX822" fmla="*/ 9606308 w 10799257"/>
              <a:gd name="connsiteY822" fmla="*/ 2549287 h 3098304"/>
              <a:gd name="connsiteX823" fmla="*/ 9528571 w 10799257"/>
              <a:gd name="connsiteY823" fmla="*/ 2471549 h 3098304"/>
              <a:gd name="connsiteX824" fmla="*/ 9606308 w 10799257"/>
              <a:gd name="connsiteY824" fmla="*/ 2393812 h 3098304"/>
              <a:gd name="connsiteX825" fmla="*/ 9413381 w 10799257"/>
              <a:gd name="connsiteY825" fmla="*/ 2393812 h 3098304"/>
              <a:gd name="connsiteX826" fmla="*/ 9491118 w 10799257"/>
              <a:gd name="connsiteY826" fmla="*/ 2471549 h 3098304"/>
              <a:gd name="connsiteX827" fmla="*/ 9413381 w 10799257"/>
              <a:gd name="connsiteY827" fmla="*/ 2549287 h 3098304"/>
              <a:gd name="connsiteX828" fmla="*/ 9335644 w 10799257"/>
              <a:gd name="connsiteY828" fmla="*/ 2471549 h 3098304"/>
              <a:gd name="connsiteX829" fmla="*/ 9413381 w 10799257"/>
              <a:gd name="connsiteY829" fmla="*/ 2393812 h 3098304"/>
              <a:gd name="connsiteX830" fmla="*/ 9234570 w 10799257"/>
              <a:gd name="connsiteY830" fmla="*/ 2393812 h 3098304"/>
              <a:gd name="connsiteX831" fmla="*/ 9312307 w 10799257"/>
              <a:gd name="connsiteY831" fmla="*/ 2471549 h 3098304"/>
              <a:gd name="connsiteX832" fmla="*/ 9234570 w 10799257"/>
              <a:gd name="connsiteY832" fmla="*/ 2549287 h 3098304"/>
              <a:gd name="connsiteX833" fmla="*/ 9156833 w 10799257"/>
              <a:gd name="connsiteY833" fmla="*/ 2471549 h 3098304"/>
              <a:gd name="connsiteX834" fmla="*/ 9234570 w 10799257"/>
              <a:gd name="connsiteY834" fmla="*/ 2393812 h 3098304"/>
              <a:gd name="connsiteX835" fmla="*/ 9036939 w 10799257"/>
              <a:gd name="connsiteY835" fmla="*/ 2393812 h 3098304"/>
              <a:gd name="connsiteX836" fmla="*/ 9114675 w 10799257"/>
              <a:gd name="connsiteY836" fmla="*/ 2471549 h 3098304"/>
              <a:gd name="connsiteX837" fmla="*/ 9036939 w 10799257"/>
              <a:gd name="connsiteY837" fmla="*/ 2549287 h 3098304"/>
              <a:gd name="connsiteX838" fmla="*/ 8959202 w 10799257"/>
              <a:gd name="connsiteY838" fmla="*/ 2471549 h 3098304"/>
              <a:gd name="connsiteX839" fmla="*/ 9036939 w 10799257"/>
              <a:gd name="connsiteY839" fmla="*/ 2393812 h 3098304"/>
              <a:gd name="connsiteX840" fmla="*/ 8853421 w 10799257"/>
              <a:gd name="connsiteY840" fmla="*/ 2393812 h 3098304"/>
              <a:gd name="connsiteX841" fmla="*/ 8931158 w 10799257"/>
              <a:gd name="connsiteY841" fmla="*/ 2471549 h 3098304"/>
              <a:gd name="connsiteX842" fmla="*/ 8853421 w 10799257"/>
              <a:gd name="connsiteY842" fmla="*/ 2549287 h 3098304"/>
              <a:gd name="connsiteX843" fmla="*/ 8775685 w 10799257"/>
              <a:gd name="connsiteY843" fmla="*/ 2471549 h 3098304"/>
              <a:gd name="connsiteX844" fmla="*/ 8853421 w 10799257"/>
              <a:gd name="connsiteY844" fmla="*/ 2393812 h 3098304"/>
              <a:gd name="connsiteX845" fmla="*/ 8669908 w 10799257"/>
              <a:gd name="connsiteY845" fmla="*/ 2393812 h 3098304"/>
              <a:gd name="connsiteX846" fmla="*/ 8747645 w 10799257"/>
              <a:gd name="connsiteY846" fmla="*/ 2471549 h 3098304"/>
              <a:gd name="connsiteX847" fmla="*/ 8669908 w 10799257"/>
              <a:gd name="connsiteY847" fmla="*/ 2549287 h 3098304"/>
              <a:gd name="connsiteX848" fmla="*/ 8592171 w 10799257"/>
              <a:gd name="connsiteY848" fmla="*/ 2471549 h 3098304"/>
              <a:gd name="connsiteX849" fmla="*/ 8669908 w 10799257"/>
              <a:gd name="connsiteY849" fmla="*/ 2393812 h 3098304"/>
              <a:gd name="connsiteX850" fmla="*/ 8481684 w 10799257"/>
              <a:gd name="connsiteY850" fmla="*/ 2393812 h 3098304"/>
              <a:gd name="connsiteX851" fmla="*/ 8559421 w 10799257"/>
              <a:gd name="connsiteY851" fmla="*/ 2471549 h 3098304"/>
              <a:gd name="connsiteX852" fmla="*/ 8481684 w 10799257"/>
              <a:gd name="connsiteY852" fmla="*/ 2549287 h 3098304"/>
              <a:gd name="connsiteX853" fmla="*/ 8403948 w 10799257"/>
              <a:gd name="connsiteY853" fmla="*/ 2471549 h 3098304"/>
              <a:gd name="connsiteX854" fmla="*/ 8481684 w 10799257"/>
              <a:gd name="connsiteY854" fmla="*/ 2393812 h 3098304"/>
              <a:gd name="connsiteX855" fmla="*/ 8298167 w 10799257"/>
              <a:gd name="connsiteY855" fmla="*/ 2393812 h 3098304"/>
              <a:gd name="connsiteX856" fmla="*/ 8375904 w 10799257"/>
              <a:gd name="connsiteY856" fmla="*/ 2471549 h 3098304"/>
              <a:gd name="connsiteX857" fmla="*/ 8298167 w 10799257"/>
              <a:gd name="connsiteY857" fmla="*/ 2549287 h 3098304"/>
              <a:gd name="connsiteX858" fmla="*/ 8220430 w 10799257"/>
              <a:gd name="connsiteY858" fmla="*/ 2471549 h 3098304"/>
              <a:gd name="connsiteX859" fmla="*/ 8298167 w 10799257"/>
              <a:gd name="connsiteY859" fmla="*/ 2393812 h 3098304"/>
              <a:gd name="connsiteX860" fmla="*/ 8109949 w 10799257"/>
              <a:gd name="connsiteY860" fmla="*/ 2393812 h 3098304"/>
              <a:gd name="connsiteX861" fmla="*/ 8187686 w 10799257"/>
              <a:gd name="connsiteY861" fmla="*/ 2471549 h 3098304"/>
              <a:gd name="connsiteX862" fmla="*/ 8109949 w 10799257"/>
              <a:gd name="connsiteY862" fmla="*/ 2549287 h 3098304"/>
              <a:gd name="connsiteX863" fmla="*/ 8032212 w 10799257"/>
              <a:gd name="connsiteY863" fmla="*/ 2471549 h 3098304"/>
              <a:gd name="connsiteX864" fmla="*/ 8109949 w 10799257"/>
              <a:gd name="connsiteY864" fmla="*/ 2393812 h 3098304"/>
              <a:gd name="connsiteX865" fmla="*/ 7926434 w 10799257"/>
              <a:gd name="connsiteY865" fmla="*/ 2393812 h 3098304"/>
              <a:gd name="connsiteX866" fmla="*/ 8004171 w 10799257"/>
              <a:gd name="connsiteY866" fmla="*/ 2471549 h 3098304"/>
              <a:gd name="connsiteX867" fmla="*/ 7926434 w 10799257"/>
              <a:gd name="connsiteY867" fmla="*/ 2549287 h 3098304"/>
              <a:gd name="connsiteX868" fmla="*/ 7848697 w 10799257"/>
              <a:gd name="connsiteY868" fmla="*/ 2471549 h 3098304"/>
              <a:gd name="connsiteX869" fmla="*/ 7926434 w 10799257"/>
              <a:gd name="connsiteY869" fmla="*/ 2393812 h 3098304"/>
              <a:gd name="connsiteX870" fmla="*/ 7738213 w 10799257"/>
              <a:gd name="connsiteY870" fmla="*/ 2393812 h 3098304"/>
              <a:gd name="connsiteX871" fmla="*/ 7815950 w 10799257"/>
              <a:gd name="connsiteY871" fmla="*/ 2471549 h 3098304"/>
              <a:gd name="connsiteX872" fmla="*/ 7738213 w 10799257"/>
              <a:gd name="connsiteY872" fmla="*/ 2549287 h 3098304"/>
              <a:gd name="connsiteX873" fmla="*/ 7660476 w 10799257"/>
              <a:gd name="connsiteY873" fmla="*/ 2471549 h 3098304"/>
              <a:gd name="connsiteX874" fmla="*/ 7738213 w 10799257"/>
              <a:gd name="connsiteY874" fmla="*/ 2393812 h 3098304"/>
              <a:gd name="connsiteX875" fmla="*/ 7554693 w 10799257"/>
              <a:gd name="connsiteY875" fmla="*/ 2393812 h 3098304"/>
              <a:gd name="connsiteX876" fmla="*/ 7632430 w 10799257"/>
              <a:gd name="connsiteY876" fmla="*/ 2471549 h 3098304"/>
              <a:gd name="connsiteX877" fmla="*/ 7554693 w 10799257"/>
              <a:gd name="connsiteY877" fmla="*/ 2549287 h 3098304"/>
              <a:gd name="connsiteX878" fmla="*/ 7476957 w 10799257"/>
              <a:gd name="connsiteY878" fmla="*/ 2471549 h 3098304"/>
              <a:gd name="connsiteX879" fmla="*/ 7554693 w 10799257"/>
              <a:gd name="connsiteY879" fmla="*/ 2393812 h 3098304"/>
              <a:gd name="connsiteX880" fmla="*/ 7366472 w 10799257"/>
              <a:gd name="connsiteY880" fmla="*/ 2393812 h 3098304"/>
              <a:gd name="connsiteX881" fmla="*/ 7444209 w 10799257"/>
              <a:gd name="connsiteY881" fmla="*/ 2471549 h 3098304"/>
              <a:gd name="connsiteX882" fmla="*/ 7366472 w 10799257"/>
              <a:gd name="connsiteY882" fmla="*/ 2549287 h 3098304"/>
              <a:gd name="connsiteX883" fmla="*/ 7288736 w 10799257"/>
              <a:gd name="connsiteY883" fmla="*/ 2471549 h 3098304"/>
              <a:gd name="connsiteX884" fmla="*/ 7366472 w 10799257"/>
              <a:gd name="connsiteY884" fmla="*/ 2393812 h 3098304"/>
              <a:gd name="connsiteX885" fmla="*/ 7178251 w 10799257"/>
              <a:gd name="connsiteY885" fmla="*/ 2393812 h 3098304"/>
              <a:gd name="connsiteX886" fmla="*/ 7255988 w 10799257"/>
              <a:gd name="connsiteY886" fmla="*/ 2471549 h 3098304"/>
              <a:gd name="connsiteX887" fmla="*/ 7178251 w 10799257"/>
              <a:gd name="connsiteY887" fmla="*/ 2549287 h 3098304"/>
              <a:gd name="connsiteX888" fmla="*/ 7100514 w 10799257"/>
              <a:gd name="connsiteY888" fmla="*/ 2471549 h 3098304"/>
              <a:gd name="connsiteX889" fmla="*/ 7178251 w 10799257"/>
              <a:gd name="connsiteY889" fmla="*/ 2393812 h 3098304"/>
              <a:gd name="connsiteX890" fmla="*/ 6985327 w 10799257"/>
              <a:gd name="connsiteY890" fmla="*/ 2393812 h 3098304"/>
              <a:gd name="connsiteX891" fmla="*/ 7063064 w 10799257"/>
              <a:gd name="connsiteY891" fmla="*/ 2471549 h 3098304"/>
              <a:gd name="connsiteX892" fmla="*/ 6985327 w 10799257"/>
              <a:gd name="connsiteY892" fmla="*/ 2549287 h 3098304"/>
              <a:gd name="connsiteX893" fmla="*/ 6907590 w 10799257"/>
              <a:gd name="connsiteY893" fmla="*/ 2471549 h 3098304"/>
              <a:gd name="connsiteX894" fmla="*/ 6985327 w 10799257"/>
              <a:gd name="connsiteY894" fmla="*/ 2393812 h 3098304"/>
              <a:gd name="connsiteX895" fmla="*/ 6801810 w 10799257"/>
              <a:gd name="connsiteY895" fmla="*/ 2393812 h 3098304"/>
              <a:gd name="connsiteX896" fmla="*/ 6879546 w 10799257"/>
              <a:gd name="connsiteY896" fmla="*/ 2471549 h 3098304"/>
              <a:gd name="connsiteX897" fmla="*/ 6801810 w 10799257"/>
              <a:gd name="connsiteY897" fmla="*/ 2549287 h 3098304"/>
              <a:gd name="connsiteX898" fmla="*/ 6724073 w 10799257"/>
              <a:gd name="connsiteY898" fmla="*/ 2471549 h 3098304"/>
              <a:gd name="connsiteX899" fmla="*/ 6801810 w 10799257"/>
              <a:gd name="connsiteY899" fmla="*/ 2393812 h 3098304"/>
              <a:gd name="connsiteX900" fmla="*/ 6613588 w 10799257"/>
              <a:gd name="connsiteY900" fmla="*/ 2393812 h 3098304"/>
              <a:gd name="connsiteX901" fmla="*/ 6691325 w 10799257"/>
              <a:gd name="connsiteY901" fmla="*/ 2471549 h 3098304"/>
              <a:gd name="connsiteX902" fmla="*/ 6613588 w 10799257"/>
              <a:gd name="connsiteY902" fmla="*/ 2549287 h 3098304"/>
              <a:gd name="connsiteX903" fmla="*/ 6535852 w 10799257"/>
              <a:gd name="connsiteY903" fmla="*/ 2471549 h 3098304"/>
              <a:gd name="connsiteX904" fmla="*/ 6613588 w 10799257"/>
              <a:gd name="connsiteY904" fmla="*/ 2393812 h 3098304"/>
              <a:gd name="connsiteX905" fmla="*/ 6425367 w 10799257"/>
              <a:gd name="connsiteY905" fmla="*/ 2393812 h 3098304"/>
              <a:gd name="connsiteX906" fmla="*/ 6503104 w 10799257"/>
              <a:gd name="connsiteY906" fmla="*/ 2471549 h 3098304"/>
              <a:gd name="connsiteX907" fmla="*/ 6425367 w 10799257"/>
              <a:gd name="connsiteY907" fmla="*/ 2549287 h 3098304"/>
              <a:gd name="connsiteX908" fmla="*/ 6347631 w 10799257"/>
              <a:gd name="connsiteY908" fmla="*/ 2471549 h 3098304"/>
              <a:gd name="connsiteX909" fmla="*/ 6425367 w 10799257"/>
              <a:gd name="connsiteY909" fmla="*/ 2393812 h 3098304"/>
              <a:gd name="connsiteX910" fmla="*/ 6241850 w 10799257"/>
              <a:gd name="connsiteY910" fmla="*/ 2393812 h 3098304"/>
              <a:gd name="connsiteX911" fmla="*/ 6319587 w 10799257"/>
              <a:gd name="connsiteY911" fmla="*/ 2471549 h 3098304"/>
              <a:gd name="connsiteX912" fmla="*/ 6241850 w 10799257"/>
              <a:gd name="connsiteY912" fmla="*/ 2549287 h 3098304"/>
              <a:gd name="connsiteX913" fmla="*/ 6164113 w 10799257"/>
              <a:gd name="connsiteY913" fmla="*/ 2471549 h 3098304"/>
              <a:gd name="connsiteX914" fmla="*/ 6241850 w 10799257"/>
              <a:gd name="connsiteY914" fmla="*/ 2393812 h 3098304"/>
              <a:gd name="connsiteX915" fmla="*/ 6053630 w 10799257"/>
              <a:gd name="connsiteY915" fmla="*/ 2393812 h 3098304"/>
              <a:gd name="connsiteX916" fmla="*/ 6131367 w 10799257"/>
              <a:gd name="connsiteY916" fmla="*/ 2471549 h 3098304"/>
              <a:gd name="connsiteX917" fmla="*/ 6053630 w 10799257"/>
              <a:gd name="connsiteY917" fmla="*/ 2549287 h 3098304"/>
              <a:gd name="connsiteX918" fmla="*/ 5975894 w 10799257"/>
              <a:gd name="connsiteY918" fmla="*/ 2471549 h 3098304"/>
              <a:gd name="connsiteX919" fmla="*/ 6053630 w 10799257"/>
              <a:gd name="connsiteY919" fmla="*/ 2393812 h 3098304"/>
              <a:gd name="connsiteX920" fmla="*/ 5870113 w 10799257"/>
              <a:gd name="connsiteY920" fmla="*/ 2393812 h 3098304"/>
              <a:gd name="connsiteX921" fmla="*/ 5947850 w 10799257"/>
              <a:gd name="connsiteY921" fmla="*/ 2471549 h 3098304"/>
              <a:gd name="connsiteX922" fmla="*/ 5870113 w 10799257"/>
              <a:gd name="connsiteY922" fmla="*/ 2549287 h 3098304"/>
              <a:gd name="connsiteX923" fmla="*/ 5792376 w 10799257"/>
              <a:gd name="connsiteY923" fmla="*/ 2471549 h 3098304"/>
              <a:gd name="connsiteX924" fmla="*/ 5870113 w 10799257"/>
              <a:gd name="connsiteY924" fmla="*/ 2393812 h 3098304"/>
              <a:gd name="connsiteX925" fmla="*/ 5681928 w 10799257"/>
              <a:gd name="connsiteY925" fmla="*/ 2393812 h 3098304"/>
              <a:gd name="connsiteX926" fmla="*/ 5759629 w 10799257"/>
              <a:gd name="connsiteY926" fmla="*/ 2471549 h 3098304"/>
              <a:gd name="connsiteX927" fmla="*/ 5681928 w 10799257"/>
              <a:gd name="connsiteY927" fmla="*/ 2549287 h 3098304"/>
              <a:gd name="connsiteX928" fmla="*/ 5604173 w 10799257"/>
              <a:gd name="connsiteY928" fmla="*/ 2471549 h 3098304"/>
              <a:gd name="connsiteX929" fmla="*/ 5681928 w 10799257"/>
              <a:gd name="connsiteY929" fmla="*/ 2393812 h 3098304"/>
              <a:gd name="connsiteX930" fmla="*/ 5498381 w 10799257"/>
              <a:gd name="connsiteY930" fmla="*/ 2393812 h 3098304"/>
              <a:gd name="connsiteX931" fmla="*/ 5576126 w 10799257"/>
              <a:gd name="connsiteY931" fmla="*/ 2471549 h 3098304"/>
              <a:gd name="connsiteX932" fmla="*/ 5498381 w 10799257"/>
              <a:gd name="connsiteY932" fmla="*/ 2549287 h 3098304"/>
              <a:gd name="connsiteX933" fmla="*/ 5420642 w 10799257"/>
              <a:gd name="connsiteY933" fmla="*/ 2471549 h 3098304"/>
              <a:gd name="connsiteX934" fmla="*/ 5498381 w 10799257"/>
              <a:gd name="connsiteY934" fmla="*/ 2393812 h 3098304"/>
              <a:gd name="connsiteX935" fmla="*/ 5310166 w 10799257"/>
              <a:gd name="connsiteY935" fmla="*/ 2393812 h 3098304"/>
              <a:gd name="connsiteX936" fmla="*/ 5387897 w 10799257"/>
              <a:gd name="connsiteY936" fmla="*/ 2471549 h 3098304"/>
              <a:gd name="connsiteX937" fmla="*/ 5310166 w 10799257"/>
              <a:gd name="connsiteY937" fmla="*/ 2549287 h 3098304"/>
              <a:gd name="connsiteX938" fmla="*/ 5232438 w 10799257"/>
              <a:gd name="connsiteY938" fmla="*/ 2471549 h 3098304"/>
              <a:gd name="connsiteX939" fmla="*/ 5310166 w 10799257"/>
              <a:gd name="connsiteY939" fmla="*/ 2393812 h 3098304"/>
              <a:gd name="connsiteX940" fmla="*/ 3061035 w 10799257"/>
              <a:gd name="connsiteY940" fmla="*/ 2393812 h 3098304"/>
              <a:gd name="connsiteX941" fmla="*/ 3138771 w 10799257"/>
              <a:gd name="connsiteY941" fmla="*/ 2471549 h 3098304"/>
              <a:gd name="connsiteX942" fmla="*/ 3061035 w 10799257"/>
              <a:gd name="connsiteY942" fmla="*/ 2549287 h 3098304"/>
              <a:gd name="connsiteX943" fmla="*/ 2983286 w 10799257"/>
              <a:gd name="connsiteY943" fmla="*/ 2471549 h 3098304"/>
              <a:gd name="connsiteX944" fmla="*/ 3061035 w 10799257"/>
              <a:gd name="connsiteY944" fmla="*/ 2393812 h 3098304"/>
              <a:gd name="connsiteX945" fmla="*/ 2882217 w 10799257"/>
              <a:gd name="connsiteY945" fmla="*/ 2393812 h 3098304"/>
              <a:gd name="connsiteX946" fmla="*/ 2959955 w 10799257"/>
              <a:gd name="connsiteY946" fmla="*/ 2471549 h 3098304"/>
              <a:gd name="connsiteX947" fmla="*/ 2882217 w 10799257"/>
              <a:gd name="connsiteY947" fmla="*/ 2549287 h 3098304"/>
              <a:gd name="connsiteX948" fmla="*/ 2804490 w 10799257"/>
              <a:gd name="connsiteY948" fmla="*/ 2471549 h 3098304"/>
              <a:gd name="connsiteX949" fmla="*/ 2882217 w 10799257"/>
              <a:gd name="connsiteY949" fmla="*/ 2393812 h 3098304"/>
              <a:gd name="connsiteX950" fmla="*/ 2689313 w 10799257"/>
              <a:gd name="connsiteY950" fmla="*/ 2393812 h 3098304"/>
              <a:gd name="connsiteX951" fmla="*/ 2767029 w 10799257"/>
              <a:gd name="connsiteY951" fmla="*/ 2471549 h 3098304"/>
              <a:gd name="connsiteX952" fmla="*/ 2689313 w 10799257"/>
              <a:gd name="connsiteY952" fmla="*/ 2549287 h 3098304"/>
              <a:gd name="connsiteX953" fmla="*/ 2611576 w 10799257"/>
              <a:gd name="connsiteY953" fmla="*/ 2471549 h 3098304"/>
              <a:gd name="connsiteX954" fmla="*/ 2689313 w 10799257"/>
              <a:gd name="connsiteY954" fmla="*/ 2393812 h 3098304"/>
              <a:gd name="connsiteX955" fmla="*/ 2510490 w 10799257"/>
              <a:gd name="connsiteY955" fmla="*/ 2393812 h 3098304"/>
              <a:gd name="connsiteX956" fmla="*/ 2588235 w 10799257"/>
              <a:gd name="connsiteY956" fmla="*/ 2471549 h 3098304"/>
              <a:gd name="connsiteX957" fmla="*/ 2510490 w 10799257"/>
              <a:gd name="connsiteY957" fmla="*/ 2549287 h 3098304"/>
              <a:gd name="connsiteX958" fmla="*/ 2432737 w 10799257"/>
              <a:gd name="connsiteY958" fmla="*/ 2471549 h 3098304"/>
              <a:gd name="connsiteX959" fmla="*/ 2510490 w 10799257"/>
              <a:gd name="connsiteY959" fmla="*/ 2393812 h 3098304"/>
              <a:gd name="connsiteX960" fmla="*/ 2317537 w 10799257"/>
              <a:gd name="connsiteY960" fmla="*/ 2393812 h 3098304"/>
              <a:gd name="connsiteX961" fmla="*/ 2395277 w 10799257"/>
              <a:gd name="connsiteY961" fmla="*/ 2471549 h 3098304"/>
              <a:gd name="connsiteX962" fmla="*/ 2317537 w 10799257"/>
              <a:gd name="connsiteY962" fmla="*/ 2549287 h 3098304"/>
              <a:gd name="connsiteX963" fmla="*/ 2239808 w 10799257"/>
              <a:gd name="connsiteY963" fmla="*/ 2471549 h 3098304"/>
              <a:gd name="connsiteX964" fmla="*/ 2317537 w 10799257"/>
              <a:gd name="connsiteY964" fmla="*/ 2393812 h 3098304"/>
              <a:gd name="connsiteX965" fmla="*/ 2129335 w 10799257"/>
              <a:gd name="connsiteY965" fmla="*/ 2393812 h 3098304"/>
              <a:gd name="connsiteX966" fmla="*/ 2207063 w 10799257"/>
              <a:gd name="connsiteY966" fmla="*/ 2471549 h 3098304"/>
              <a:gd name="connsiteX967" fmla="*/ 2129335 w 10799257"/>
              <a:gd name="connsiteY967" fmla="*/ 2549287 h 3098304"/>
              <a:gd name="connsiteX968" fmla="*/ 2051608 w 10799257"/>
              <a:gd name="connsiteY968" fmla="*/ 2471549 h 3098304"/>
              <a:gd name="connsiteX969" fmla="*/ 2129335 w 10799257"/>
              <a:gd name="connsiteY969" fmla="*/ 2393812 h 3098304"/>
              <a:gd name="connsiteX970" fmla="*/ 1941137 w 10799257"/>
              <a:gd name="connsiteY970" fmla="*/ 2393812 h 3098304"/>
              <a:gd name="connsiteX971" fmla="*/ 2018865 w 10799257"/>
              <a:gd name="connsiteY971" fmla="*/ 2471549 h 3098304"/>
              <a:gd name="connsiteX972" fmla="*/ 1941137 w 10799257"/>
              <a:gd name="connsiteY972" fmla="*/ 2549287 h 3098304"/>
              <a:gd name="connsiteX973" fmla="*/ 1863409 w 10799257"/>
              <a:gd name="connsiteY973" fmla="*/ 2471549 h 3098304"/>
              <a:gd name="connsiteX974" fmla="*/ 1941137 w 10799257"/>
              <a:gd name="connsiteY974" fmla="*/ 2393812 h 3098304"/>
              <a:gd name="connsiteX975" fmla="*/ 1757643 w 10799257"/>
              <a:gd name="connsiteY975" fmla="*/ 2393812 h 3098304"/>
              <a:gd name="connsiteX976" fmla="*/ 1835373 w 10799257"/>
              <a:gd name="connsiteY976" fmla="*/ 2471549 h 3098304"/>
              <a:gd name="connsiteX977" fmla="*/ 1757643 w 10799257"/>
              <a:gd name="connsiteY977" fmla="*/ 2549287 h 3098304"/>
              <a:gd name="connsiteX978" fmla="*/ 1679914 w 10799257"/>
              <a:gd name="connsiteY978" fmla="*/ 2471549 h 3098304"/>
              <a:gd name="connsiteX979" fmla="*/ 1757643 w 10799257"/>
              <a:gd name="connsiteY979" fmla="*/ 2393812 h 3098304"/>
              <a:gd name="connsiteX980" fmla="*/ 1569401 w 10799257"/>
              <a:gd name="connsiteY980" fmla="*/ 2393812 h 3098304"/>
              <a:gd name="connsiteX981" fmla="*/ 1647173 w 10799257"/>
              <a:gd name="connsiteY981" fmla="*/ 2471549 h 3098304"/>
              <a:gd name="connsiteX982" fmla="*/ 1569401 w 10799257"/>
              <a:gd name="connsiteY982" fmla="*/ 2549287 h 3098304"/>
              <a:gd name="connsiteX983" fmla="*/ 1491692 w 10799257"/>
              <a:gd name="connsiteY983" fmla="*/ 2471549 h 3098304"/>
              <a:gd name="connsiteX984" fmla="*/ 1569401 w 10799257"/>
              <a:gd name="connsiteY984" fmla="*/ 2393812 h 3098304"/>
              <a:gd name="connsiteX985" fmla="*/ 1385887 w 10799257"/>
              <a:gd name="connsiteY985" fmla="*/ 2393812 h 3098304"/>
              <a:gd name="connsiteX986" fmla="*/ 1463642 w 10799257"/>
              <a:gd name="connsiteY986" fmla="*/ 2471549 h 3098304"/>
              <a:gd name="connsiteX987" fmla="*/ 1385887 w 10799257"/>
              <a:gd name="connsiteY987" fmla="*/ 2549287 h 3098304"/>
              <a:gd name="connsiteX988" fmla="*/ 1308132 w 10799257"/>
              <a:gd name="connsiteY988" fmla="*/ 2471549 h 3098304"/>
              <a:gd name="connsiteX989" fmla="*/ 1385887 w 10799257"/>
              <a:gd name="connsiteY989" fmla="*/ 2393812 h 3098304"/>
              <a:gd name="connsiteX990" fmla="*/ 1202350 w 10799257"/>
              <a:gd name="connsiteY990" fmla="*/ 2393812 h 3098304"/>
              <a:gd name="connsiteX991" fmla="*/ 1280082 w 10799257"/>
              <a:gd name="connsiteY991" fmla="*/ 2471549 h 3098304"/>
              <a:gd name="connsiteX992" fmla="*/ 1202350 w 10799257"/>
              <a:gd name="connsiteY992" fmla="*/ 2549287 h 3098304"/>
              <a:gd name="connsiteX993" fmla="*/ 1124636 w 10799257"/>
              <a:gd name="connsiteY993" fmla="*/ 2471549 h 3098304"/>
              <a:gd name="connsiteX994" fmla="*/ 1202350 w 10799257"/>
              <a:gd name="connsiteY994" fmla="*/ 2393812 h 3098304"/>
              <a:gd name="connsiteX995" fmla="*/ 1014115 w 10799257"/>
              <a:gd name="connsiteY995" fmla="*/ 2393812 h 3098304"/>
              <a:gd name="connsiteX996" fmla="*/ 1091874 w 10799257"/>
              <a:gd name="connsiteY996" fmla="*/ 2471549 h 3098304"/>
              <a:gd name="connsiteX997" fmla="*/ 1014115 w 10799257"/>
              <a:gd name="connsiteY997" fmla="*/ 2549287 h 3098304"/>
              <a:gd name="connsiteX998" fmla="*/ 936408 w 10799257"/>
              <a:gd name="connsiteY998" fmla="*/ 2471549 h 3098304"/>
              <a:gd name="connsiteX999" fmla="*/ 1014115 w 10799257"/>
              <a:gd name="connsiteY999" fmla="*/ 2393812 h 3098304"/>
              <a:gd name="connsiteX1000" fmla="*/ 830610 w 10799257"/>
              <a:gd name="connsiteY1000" fmla="*/ 2393812 h 3098304"/>
              <a:gd name="connsiteX1001" fmla="*/ 908364 w 10799257"/>
              <a:gd name="connsiteY1001" fmla="*/ 2471549 h 3098304"/>
              <a:gd name="connsiteX1002" fmla="*/ 830610 w 10799257"/>
              <a:gd name="connsiteY1002" fmla="*/ 2549287 h 3098304"/>
              <a:gd name="connsiteX1003" fmla="*/ 752869 w 10799257"/>
              <a:gd name="connsiteY1003" fmla="*/ 2471549 h 3098304"/>
              <a:gd name="connsiteX1004" fmla="*/ 830610 w 10799257"/>
              <a:gd name="connsiteY1004" fmla="*/ 2393812 h 3098304"/>
              <a:gd name="connsiteX1005" fmla="*/ 642380 w 10799257"/>
              <a:gd name="connsiteY1005" fmla="*/ 2393812 h 3098304"/>
              <a:gd name="connsiteX1006" fmla="*/ 720120 w 10799257"/>
              <a:gd name="connsiteY1006" fmla="*/ 2471549 h 3098304"/>
              <a:gd name="connsiteX1007" fmla="*/ 642380 w 10799257"/>
              <a:gd name="connsiteY1007" fmla="*/ 2549287 h 3098304"/>
              <a:gd name="connsiteX1008" fmla="*/ 564646 w 10799257"/>
              <a:gd name="connsiteY1008" fmla="*/ 2471549 h 3098304"/>
              <a:gd name="connsiteX1009" fmla="*/ 642380 w 10799257"/>
              <a:gd name="connsiteY1009" fmla="*/ 2393812 h 3098304"/>
              <a:gd name="connsiteX1010" fmla="*/ 458865 w 10799257"/>
              <a:gd name="connsiteY1010" fmla="*/ 2393812 h 3098304"/>
              <a:gd name="connsiteX1011" fmla="*/ 536602 w 10799257"/>
              <a:gd name="connsiteY1011" fmla="*/ 2471549 h 3098304"/>
              <a:gd name="connsiteX1012" fmla="*/ 458865 w 10799257"/>
              <a:gd name="connsiteY1012" fmla="*/ 2549287 h 3098304"/>
              <a:gd name="connsiteX1013" fmla="*/ 381131 w 10799257"/>
              <a:gd name="connsiteY1013" fmla="*/ 2471549 h 3098304"/>
              <a:gd name="connsiteX1014" fmla="*/ 458865 w 10799257"/>
              <a:gd name="connsiteY1014" fmla="*/ 2393812 h 3098304"/>
              <a:gd name="connsiteX1015" fmla="*/ 10645056 w 10799257"/>
              <a:gd name="connsiteY1015" fmla="*/ 2299063 h 3098304"/>
              <a:gd name="connsiteX1016" fmla="*/ 10706096 w 10799257"/>
              <a:gd name="connsiteY1016" fmla="*/ 2367361 h 3098304"/>
              <a:gd name="connsiteX1017" fmla="*/ 10691261 w 10799257"/>
              <a:gd name="connsiteY1017" fmla="*/ 2364368 h 3098304"/>
              <a:gd name="connsiteX1018" fmla="*/ 10649892 w 10799257"/>
              <a:gd name="connsiteY1018" fmla="*/ 2323015 h 3098304"/>
              <a:gd name="connsiteX1019" fmla="*/ 1385897 w 10799257"/>
              <a:gd name="connsiteY1019" fmla="*/ 2215028 h 3098304"/>
              <a:gd name="connsiteX1020" fmla="*/ 1463653 w 10799257"/>
              <a:gd name="connsiteY1020" fmla="*/ 2292764 h 3098304"/>
              <a:gd name="connsiteX1021" fmla="*/ 1385897 w 10799257"/>
              <a:gd name="connsiteY1021" fmla="*/ 2370478 h 3098304"/>
              <a:gd name="connsiteX1022" fmla="*/ 1308140 w 10799257"/>
              <a:gd name="connsiteY1022" fmla="*/ 2292764 h 3098304"/>
              <a:gd name="connsiteX1023" fmla="*/ 1385897 w 10799257"/>
              <a:gd name="connsiteY1023" fmla="*/ 2215028 h 3098304"/>
              <a:gd name="connsiteX1024" fmla="*/ 1202355 w 10799257"/>
              <a:gd name="connsiteY1024" fmla="*/ 2215028 h 3098304"/>
              <a:gd name="connsiteX1025" fmla="*/ 1280090 w 10799257"/>
              <a:gd name="connsiteY1025" fmla="*/ 2292764 h 3098304"/>
              <a:gd name="connsiteX1026" fmla="*/ 1202355 w 10799257"/>
              <a:gd name="connsiteY1026" fmla="*/ 2370478 h 3098304"/>
              <a:gd name="connsiteX1027" fmla="*/ 1124647 w 10799257"/>
              <a:gd name="connsiteY1027" fmla="*/ 2292764 h 3098304"/>
              <a:gd name="connsiteX1028" fmla="*/ 1202355 w 10799257"/>
              <a:gd name="connsiteY1028" fmla="*/ 2215028 h 3098304"/>
              <a:gd name="connsiteX1029" fmla="*/ 1014115 w 10799257"/>
              <a:gd name="connsiteY1029" fmla="*/ 2215028 h 3098304"/>
              <a:gd name="connsiteX1030" fmla="*/ 1091884 w 10799257"/>
              <a:gd name="connsiteY1030" fmla="*/ 2292764 h 3098304"/>
              <a:gd name="connsiteX1031" fmla="*/ 1014115 w 10799257"/>
              <a:gd name="connsiteY1031" fmla="*/ 2370478 h 3098304"/>
              <a:gd name="connsiteX1032" fmla="*/ 936418 w 10799257"/>
              <a:gd name="connsiteY1032" fmla="*/ 2292764 h 3098304"/>
              <a:gd name="connsiteX1033" fmla="*/ 1014115 w 10799257"/>
              <a:gd name="connsiteY1033" fmla="*/ 2215028 h 3098304"/>
              <a:gd name="connsiteX1034" fmla="*/ 830617 w 10799257"/>
              <a:gd name="connsiteY1034" fmla="*/ 2215028 h 3098304"/>
              <a:gd name="connsiteX1035" fmla="*/ 908371 w 10799257"/>
              <a:gd name="connsiteY1035" fmla="*/ 2292764 h 3098304"/>
              <a:gd name="connsiteX1036" fmla="*/ 830617 w 10799257"/>
              <a:gd name="connsiteY1036" fmla="*/ 2370478 h 3098304"/>
              <a:gd name="connsiteX1037" fmla="*/ 752876 w 10799257"/>
              <a:gd name="connsiteY1037" fmla="*/ 2292764 h 3098304"/>
              <a:gd name="connsiteX1038" fmla="*/ 830617 w 10799257"/>
              <a:gd name="connsiteY1038" fmla="*/ 2215028 h 3098304"/>
              <a:gd name="connsiteX1039" fmla="*/ 642384 w 10799257"/>
              <a:gd name="connsiteY1039" fmla="*/ 2215028 h 3098304"/>
              <a:gd name="connsiteX1040" fmla="*/ 720128 w 10799257"/>
              <a:gd name="connsiteY1040" fmla="*/ 2292764 h 3098304"/>
              <a:gd name="connsiteX1041" fmla="*/ 642384 w 10799257"/>
              <a:gd name="connsiteY1041" fmla="*/ 2370478 h 3098304"/>
              <a:gd name="connsiteX1042" fmla="*/ 564651 w 10799257"/>
              <a:gd name="connsiteY1042" fmla="*/ 2292764 h 3098304"/>
              <a:gd name="connsiteX1043" fmla="*/ 642384 w 10799257"/>
              <a:gd name="connsiteY1043" fmla="*/ 2215028 h 3098304"/>
              <a:gd name="connsiteX1044" fmla="*/ 10538005 w 10799257"/>
              <a:gd name="connsiteY1044" fmla="*/ 2215026 h 3098304"/>
              <a:gd name="connsiteX1045" fmla="*/ 10568264 w 10799257"/>
              <a:gd name="connsiteY1045" fmla="*/ 2221134 h 3098304"/>
              <a:gd name="connsiteX1046" fmla="*/ 10574001 w 10799257"/>
              <a:gd name="connsiteY1046" fmla="*/ 2225002 h 3098304"/>
              <a:gd name="connsiteX1047" fmla="*/ 10605231 w 10799257"/>
              <a:gd name="connsiteY1047" fmla="*/ 2255973 h 3098304"/>
              <a:gd name="connsiteX1048" fmla="*/ 10609633 w 10799257"/>
              <a:gd name="connsiteY1048" fmla="*/ 2262502 h 3098304"/>
              <a:gd name="connsiteX1049" fmla="*/ 10615742 w 10799257"/>
              <a:gd name="connsiteY1049" fmla="*/ 2292760 h 3098304"/>
              <a:gd name="connsiteX1050" fmla="*/ 10538005 w 10799257"/>
              <a:gd name="connsiteY1050" fmla="*/ 2370473 h 3098304"/>
              <a:gd name="connsiteX1051" fmla="*/ 10460268 w 10799257"/>
              <a:gd name="connsiteY1051" fmla="*/ 2292760 h 3098304"/>
              <a:gd name="connsiteX1052" fmla="*/ 10538005 w 10799257"/>
              <a:gd name="connsiteY1052" fmla="*/ 2215026 h 3098304"/>
              <a:gd name="connsiteX1053" fmla="*/ 10349782 w 10799257"/>
              <a:gd name="connsiteY1053" fmla="*/ 2215026 h 3098304"/>
              <a:gd name="connsiteX1054" fmla="*/ 10427519 w 10799257"/>
              <a:gd name="connsiteY1054" fmla="*/ 2292760 h 3098304"/>
              <a:gd name="connsiteX1055" fmla="*/ 10349782 w 10799257"/>
              <a:gd name="connsiteY1055" fmla="*/ 2370473 h 3098304"/>
              <a:gd name="connsiteX1056" fmla="*/ 10272045 w 10799257"/>
              <a:gd name="connsiteY1056" fmla="*/ 2292760 h 3098304"/>
              <a:gd name="connsiteX1057" fmla="*/ 10349782 w 10799257"/>
              <a:gd name="connsiteY1057" fmla="*/ 2215026 h 3098304"/>
              <a:gd name="connsiteX1058" fmla="*/ 10166265 w 10799257"/>
              <a:gd name="connsiteY1058" fmla="*/ 2215026 h 3098304"/>
              <a:gd name="connsiteX1059" fmla="*/ 10244002 w 10799257"/>
              <a:gd name="connsiteY1059" fmla="*/ 2292760 h 3098304"/>
              <a:gd name="connsiteX1060" fmla="*/ 10166265 w 10799257"/>
              <a:gd name="connsiteY1060" fmla="*/ 2370473 h 3098304"/>
              <a:gd name="connsiteX1061" fmla="*/ 10088528 w 10799257"/>
              <a:gd name="connsiteY1061" fmla="*/ 2292760 h 3098304"/>
              <a:gd name="connsiteX1062" fmla="*/ 10166265 w 10799257"/>
              <a:gd name="connsiteY1062" fmla="*/ 2215026 h 3098304"/>
              <a:gd name="connsiteX1063" fmla="*/ 9978044 w 10799257"/>
              <a:gd name="connsiteY1063" fmla="*/ 2215026 h 3098304"/>
              <a:gd name="connsiteX1064" fmla="*/ 10055781 w 10799257"/>
              <a:gd name="connsiteY1064" fmla="*/ 2292760 h 3098304"/>
              <a:gd name="connsiteX1065" fmla="*/ 9978044 w 10799257"/>
              <a:gd name="connsiteY1065" fmla="*/ 2370473 h 3098304"/>
              <a:gd name="connsiteX1066" fmla="*/ 9900307 w 10799257"/>
              <a:gd name="connsiteY1066" fmla="*/ 2292760 h 3098304"/>
              <a:gd name="connsiteX1067" fmla="*/ 9978044 w 10799257"/>
              <a:gd name="connsiteY1067" fmla="*/ 2215026 h 3098304"/>
              <a:gd name="connsiteX1068" fmla="*/ 9789823 w 10799257"/>
              <a:gd name="connsiteY1068" fmla="*/ 2215026 h 3098304"/>
              <a:gd name="connsiteX1069" fmla="*/ 9867560 w 10799257"/>
              <a:gd name="connsiteY1069" fmla="*/ 2292760 h 3098304"/>
              <a:gd name="connsiteX1070" fmla="*/ 9789823 w 10799257"/>
              <a:gd name="connsiteY1070" fmla="*/ 2370473 h 3098304"/>
              <a:gd name="connsiteX1071" fmla="*/ 9712086 w 10799257"/>
              <a:gd name="connsiteY1071" fmla="*/ 2292760 h 3098304"/>
              <a:gd name="connsiteX1072" fmla="*/ 9789823 w 10799257"/>
              <a:gd name="connsiteY1072" fmla="*/ 2215026 h 3098304"/>
              <a:gd name="connsiteX1073" fmla="*/ 9606308 w 10799257"/>
              <a:gd name="connsiteY1073" fmla="*/ 2215026 h 3098304"/>
              <a:gd name="connsiteX1074" fmla="*/ 9684045 w 10799257"/>
              <a:gd name="connsiteY1074" fmla="*/ 2292760 h 3098304"/>
              <a:gd name="connsiteX1075" fmla="*/ 9606308 w 10799257"/>
              <a:gd name="connsiteY1075" fmla="*/ 2370473 h 3098304"/>
              <a:gd name="connsiteX1076" fmla="*/ 9528571 w 10799257"/>
              <a:gd name="connsiteY1076" fmla="*/ 2292760 h 3098304"/>
              <a:gd name="connsiteX1077" fmla="*/ 9606308 w 10799257"/>
              <a:gd name="connsiteY1077" fmla="*/ 2215026 h 3098304"/>
              <a:gd name="connsiteX1078" fmla="*/ 9413381 w 10799257"/>
              <a:gd name="connsiteY1078" fmla="*/ 2215026 h 3098304"/>
              <a:gd name="connsiteX1079" fmla="*/ 9491118 w 10799257"/>
              <a:gd name="connsiteY1079" fmla="*/ 2292760 h 3098304"/>
              <a:gd name="connsiteX1080" fmla="*/ 9413381 w 10799257"/>
              <a:gd name="connsiteY1080" fmla="*/ 2370473 h 3098304"/>
              <a:gd name="connsiteX1081" fmla="*/ 9335644 w 10799257"/>
              <a:gd name="connsiteY1081" fmla="*/ 2292760 h 3098304"/>
              <a:gd name="connsiteX1082" fmla="*/ 9413381 w 10799257"/>
              <a:gd name="connsiteY1082" fmla="*/ 2215026 h 3098304"/>
              <a:gd name="connsiteX1083" fmla="*/ 9234570 w 10799257"/>
              <a:gd name="connsiteY1083" fmla="*/ 2215026 h 3098304"/>
              <a:gd name="connsiteX1084" fmla="*/ 9312307 w 10799257"/>
              <a:gd name="connsiteY1084" fmla="*/ 2292760 h 3098304"/>
              <a:gd name="connsiteX1085" fmla="*/ 9234570 w 10799257"/>
              <a:gd name="connsiteY1085" fmla="*/ 2370473 h 3098304"/>
              <a:gd name="connsiteX1086" fmla="*/ 9156833 w 10799257"/>
              <a:gd name="connsiteY1086" fmla="*/ 2292760 h 3098304"/>
              <a:gd name="connsiteX1087" fmla="*/ 9234570 w 10799257"/>
              <a:gd name="connsiteY1087" fmla="*/ 2215026 h 3098304"/>
              <a:gd name="connsiteX1088" fmla="*/ 9036939 w 10799257"/>
              <a:gd name="connsiteY1088" fmla="*/ 2215026 h 3098304"/>
              <a:gd name="connsiteX1089" fmla="*/ 9114675 w 10799257"/>
              <a:gd name="connsiteY1089" fmla="*/ 2292760 h 3098304"/>
              <a:gd name="connsiteX1090" fmla="*/ 9036939 w 10799257"/>
              <a:gd name="connsiteY1090" fmla="*/ 2370473 h 3098304"/>
              <a:gd name="connsiteX1091" fmla="*/ 8959202 w 10799257"/>
              <a:gd name="connsiteY1091" fmla="*/ 2292760 h 3098304"/>
              <a:gd name="connsiteX1092" fmla="*/ 9036939 w 10799257"/>
              <a:gd name="connsiteY1092" fmla="*/ 2215026 h 3098304"/>
              <a:gd name="connsiteX1093" fmla="*/ 8853421 w 10799257"/>
              <a:gd name="connsiteY1093" fmla="*/ 2215026 h 3098304"/>
              <a:gd name="connsiteX1094" fmla="*/ 8931158 w 10799257"/>
              <a:gd name="connsiteY1094" fmla="*/ 2292760 h 3098304"/>
              <a:gd name="connsiteX1095" fmla="*/ 8853421 w 10799257"/>
              <a:gd name="connsiteY1095" fmla="*/ 2370473 h 3098304"/>
              <a:gd name="connsiteX1096" fmla="*/ 8775685 w 10799257"/>
              <a:gd name="connsiteY1096" fmla="*/ 2292760 h 3098304"/>
              <a:gd name="connsiteX1097" fmla="*/ 8853421 w 10799257"/>
              <a:gd name="connsiteY1097" fmla="*/ 2215026 h 3098304"/>
              <a:gd name="connsiteX1098" fmla="*/ 8669908 w 10799257"/>
              <a:gd name="connsiteY1098" fmla="*/ 2215026 h 3098304"/>
              <a:gd name="connsiteX1099" fmla="*/ 8747645 w 10799257"/>
              <a:gd name="connsiteY1099" fmla="*/ 2292760 h 3098304"/>
              <a:gd name="connsiteX1100" fmla="*/ 8669908 w 10799257"/>
              <a:gd name="connsiteY1100" fmla="*/ 2370473 h 3098304"/>
              <a:gd name="connsiteX1101" fmla="*/ 8592171 w 10799257"/>
              <a:gd name="connsiteY1101" fmla="*/ 2292760 h 3098304"/>
              <a:gd name="connsiteX1102" fmla="*/ 8669908 w 10799257"/>
              <a:gd name="connsiteY1102" fmla="*/ 2215026 h 3098304"/>
              <a:gd name="connsiteX1103" fmla="*/ 8481684 w 10799257"/>
              <a:gd name="connsiteY1103" fmla="*/ 2215026 h 3098304"/>
              <a:gd name="connsiteX1104" fmla="*/ 8559421 w 10799257"/>
              <a:gd name="connsiteY1104" fmla="*/ 2292760 h 3098304"/>
              <a:gd name="connsiteX1105" fmla="*/ 8481684 w 10799257"/>
              <a:gd name="connsiteY1105" fmla="*/ 2370473 h 3098304"/>
              <a:gd name="connsiteX1106" fmla="*/ 8403948 w 10799257"/>
              <a:gd name="connsiteY1106" fmla="*/ 2292760 h 3098304"/>
              <a:gd name="connsiteX1107" fmla="*/ 8481684 w 10799257"/>
              <a:gd name="connsiteY1107" fmla="*/ 2215026 h 3098304"/>
              <a:gd name="connsiteX1108" fmla="*/ 8298167 w 10799257"/>
              <a:gd name="connsiteY1108" fmla="*/ 2215026 h 3098304"/>
              <a:gd name="connsiteX1109" fmla="*/ 8375904 w 10799257"/>
              <a:gd name="connsiteY1109" fmla="*/ 2292760 h 3098304"/>
              <a:gd name="connsiteX1110" fmla="*/ 8298167 w 10799257"/>
              <a:gd name="connsiteY1110" fmla="*/ 2370473 h 3098304"/>
              <a:gd name="connsiteX1111" fmla="*/ 8220430 w 10799257"/>
              <a:gd name="connsiteY1111" fmla="*/ 2292760 h 3098304"/>
              <a:gd name="connsiteX1112" fmla="*/ 8298167 w 10799257"/>
              <a:gd name="connsiteY1112" fmla="*/ 2215026 h 3098304"/>
              <a:gd name="connsiteX1113" fmla="*/ 8109949 w 10799257"/>
              <a:gd name="connsiteY1113" fmla="*/ 2215026 h 3098304"/>
              <a:gd name="connsiteX1114" fmla="*/ 8187686 w 10799257"/>
              <a:gd name="connsiteY1114" fmla="*/ 2292760 h 3098304"/>
              <a:gd name="connsiteX1115" fmla="*/ 8109949 w 10799257"/>
              <a:gd name="connsiteY1115" fmla="*/ 2370473 h 3098304"/>
              <a:gd name="connsiteX1116" fmla="*/ 8032212 w 10799257"/>
              <a:gd name="connsiteY1116" fmla="*/ 2292760 h 3098304"/>
              <a:gd name="connsiteX1117" fmla="*/ 8109949 w 10799257"/>
              <a:gd name="connsiteY1117" fmla="*/ 2215026 h 3098304"/>
              <a:gd name="connsiteX1118" fmla="*/ 7926434 w 10799257"/>
              <a:gd name="connsiteY1118" fmla="*/ 2215026 h 3098304"/>
              <a:gd name="connsiteX1119" fmla="*/ 8004171 w 10799257"/>
              <a:gd name="connsiteY1119" fmla="*/ 2292760 h 3098304"/>
              <a:gd name="connsiteX1120" fmla="*/ 7926434 w 10799257"/>
              <a:gd name="connsiteY1120" fmla="*/ 2370473 h 3098304"/>
              <a:gd name="connsiteX1121" fmla="*/ 7848697 w 10799257"/>
              <a:gd name="connsiteY1121" fmla="*/ 2292760 h 3098304"/>
              <a:gd name="connsiteX1122" fmla="*/ 7926434 w 10799257"/>
              <a:gd name="connsiteY1122" fmla="*/ 2215026 h 3098304"/>
              <a:gd name="connsiteX1123" fmla="*/ 7738213 w 10799257"/>
              <a:gd name="connsiteY1123" fmla="*/ 2215026 h 3098304"/>
              <a:gd name="connsiteX1124" fmla="*/ 7815950 w 10799257"/>
              <a:gd name="connsiteY1124" fmla="*/ 2292760 h 3098304"/>
              <a:gd name="connsiteX1125" fmla="*/ 7738213 w 10799257"/>
              <a:gd name="connsiteY1125" fmla="*/ 2370473 h 3098304"/>
              <a:gd name="connsiteX1126" fmla="*/ 7660476 w 10799257"/>
              <a:gd name="connsiteY1126" fmla="*/ 2292760 h 3098304"/>
              <a:gd name="connsiteX1127" fmla="*/ 7738213 w 10799257"/>
              <a:gd name="connsiteY1127" fmla="*/ 2215026 h 3098304"/>
              <a:gd name="connsiteX1128" fmla="*/ 7554696 w 10799257"/>
              <a:gd name="connsiteY1128" fmla="*/ 2215026 h 3098304"/>
              <a:gd name="connsiteX1129" fmla="*/ 7632433 w 10799257"/>
              <a:gd name="connsiteY1129" fmla="*/ 2292760 h 3098304"/>
              <a:gd name="connsiteX1130" fmla="*/ 7554696 w 10799257"/>
              <a:gd name="connsiteY1130" fmla="*/ 2370473 h 3098304"/>
              <a:gd name="connsiteX1131" fmla="*/ 7476959 w 10799257"/>
              <a:gd name="connsiteY1131" fmla="*/ 2292760 h 3098304"/>
              <a:gd name="connsiteX1132" fmla="*/ 7554696 w 10799257"/>
              <a:gd name="connsiteY1132" fmla="*/ 2215026 h 3098304"/>
              <a:gd name="connsiteX1133" fmla="*/ 7366472 w 10799257"/>
              <a:gd name="connsiteY1133" fmla="*/ 2215026 h 3098304"/>
              <a:gd name="connsiteX1134" fmla="*/ 7444209 w 10799257"/>
              <a:gd name="connsiteY1134" fmla="*/ 2292760 h 3098304"/>
              <a:gd name="connsiteX1135" fmla="*/ 7366472 w 10799257"/>
              <a:gd name="connsiteY1135" fmla="*/ 2370473 h 3098304"/>
              <a:gd name="connsiteX1136" fmla="*/ 7288736 w 10799257"/>
              <a:gd name="connsiteY1136" fmla="*/ 2292760 h 3098304"/>
              <a:gd name="connsiteX1137" fmla="*/ 7366472 w 10799257"/>
              <a:gd name="connsiteY1137" fmla="*/ 2215026 h 3098304"/>
              <a:gd name="connsiteX1138" fmla="*/ 7178251 w 10799257"/>
              <a:gd name="connsiteY1138" fmla="*/ 2215026 h 3098304"/>
              <a:gd name="connsiteX1139" fmla="*/ 7255988 w 10799257"/>
              <a:gd name="connsiteY1139" fmla="*/ 2292760 h 3098304"/>
              <a:gd name="connsiteX1140" fmla="*/ 7178251 w 10799257"/>
              <a:gd name="connsiteY1140" fmla="*/ 2370473 h 3098304"/>
              <a:gd name="connsiteX1141" fmla="*/ 7100514 w 10799257"/>
              <a:gd name="connsiteY1141" fmla="*/ 2292760 h 3098304"/>
              <a:gd name="connsiteX1142" fmla="*/ 7178251 w 10799257"/>
              <a:gd name="connsiteY1142" fmla="*/ 2215026 h 3098304"/>
              <a:gd name="connsiteX1143" fmla="*/ 6985327 w 10799257"/>
              <a:gd name="connsiteY1143" fmla="*/ 2215026 h 3098304"/>
              <a:gd name="connsiteX1144" fmla="*/ 7063064 w 10799257"/>
              <a:gd name="connsiteY1144" fmla="*/ 2292760 h 3098304"/>
              <a:gd name="connsiteX1145" fmla="*/ 6985327 w 10799257"/>
              <a:gd name="connsiteY1145" fmla="*/ 2370473 h 3098304"/>
              <a:gd name="connsiteX1146" fmla="*/ 6907590 w 10799257"/>
              <a:gd name="connsiteY1146" fmla="*/ 2292760 h 3098304"/>
              <a:gd name="connsiteX1147" fmla="*/ 6985327 w 10799257"/>
              <a:gd name="connsiteY1147" fmla="*/ 2215026 h 3098304"/>
              <a:gd name="connsiteX1148" fmla="*/ 6801810 w 10799257"/>
              <a:gd name="connsiteY1148" fmla="*/ 2215026 h 3098304"/>
              <a:gd name="connsiteX1149" fmla="*/ 6879546 w 10799257"/>
              <a:gd name="connsiteY1149" fmla="*/ 2292760 h 3098304"/>
              <a:gd name="connsiteX1150" fmla="*/ 6801810 w 10799257"/>
              <a:gd name="connsiteY1150" fmla="*/ 2370473 h 3098304"/>
              <a:gd name="connsiteX1151" fmla="*/ 6724073 w 10799257"/>
              <a:gd name="connsiteY1151" fmla="*/ 2292760 h 3098304"/>
              <a:gd name="connsiteX1152" fmla="*/ 6801810 w 10799257"/>
              <a:gd name="connsiteY1152" fmla="*/ 2215026 h 3098304"/>
              <a:gd name="connsiteX1153" fmla="*/ 6613588 w 10799257"/>
              <a:gd name="connsiteY1153" fmla="*/ 2215026 h 3098304"/>
              <a:gd name="connsiteX1154" fmla="*/ 6691325 w 10799257"/>
              <a:gd name="connsiteY1154" fmla="*/ 2292760 h 3098304"/>
              <a:gd name="connsiteX1155" fmla="*/ 6613588 w 10799257"/>
              <a:gd name="connsiteY1155" fmla="*/ 2370473 h 3098304"/>
              <a:gd name="connsiteX1156" fmla="*/ 6535852 w 10799257"/>
              <a:gd name="connsiteY1156" fmla="*/ 2292760 h 3098304"/>
              <a:gd name="connsiteX1157" fmla="*/ 6613588 w 10799257"/>
              <a:gd name="connsiteY1157" fmla="*/ 2215026 h 3098304"/>
              <a:gd name="connsiteX1158" fmla="*/ 6241850 w 10799257"/>
              <a:gd name="connsiteY1158" fmla="*/ 2215026 h 3098304"/>
              <a:gd name="connsiteX1159" fmla="*/ 6319587 w 10799257"/>
              <a:gd name="connsiteY1159" fmla="*/ 2292760 h 3098304"/>
              <a:gd name="connsiteX1160" fmla="*/ 6241850 w 10799257"/>
              <a:gd name="connsiteY1160" fmla="*/ 2370473 h 3098304"/>
              <a:gd name="connsiteX1161" fmla="*/ 6164113 w 10799257"/>
              <a:gd name="connsiteY1161" fmla="*/ 2292760 h 3098304"/>
              <a:gd name="connsiteX1162" fmla="*/ 6241850 w 10799257"/>
              <a:gd name="connsiteY1162" fmla="*/ 2215026 h 3098304"/>
              <a:gd name="connsiteX1163" fmla="*/ 6053630 w 10799257"/>
              <a:gd name="connsiteY1163" fmla="*/ 2215026 h 3098304"/>
              <a:gd name="connsiteX1164" fmla="*/ 6131367 w 10799257"/>
              <a:gd name="connsiteY1164" fmla="*/ 2292760 h 3098304"/>
              <a:gd name="connsiteX1165" fmla="*/ 6053630 w 10799257"/>
              <a:gd name="connsiteY1165" fmla="*/ 2370473 h 3098304"/>
              <a:gd name="connsiteX1166" fmla="*/ 5975894 w 10799257"/>
              <a:gd name="connsiteY1166" fmla="*/ 2292760 h 3098304"/>
              <a:gd name="connsiteX1167" fmla="*/ 6053630 w 10799257"/>
              <a:gd name="connsiteY1167" fmla="*/ 2215026 h 3098304"/>
              <a:gd name="connsiteX1168" fmla="*/ 5870113 w 10799257"/>
              <a:gd name="connsiteY1168" fmla="*/ 2215026 h 3098304"/>
              <a:gd name="connsiteX1169" fmla="*/ 5947850 w 10799257"/>
              <a:gd name="connsiteY1169" fmla="*/ 2292760 h 3098304"/>
              <a:gd name="connsiteX1170" fmla="*/ 5870113 w 10799257"/>
              <a:gd name="connsiteY1170" fmla="*/ 2370473 h 3098304"/>
              <a:gd name="connsiteX1171" fmla="*/ 5792376 w 10799257"/>
              <a:gd name="connsiteY1171" fmla="*/ 2292760 h 3098304"/>
              <a:gd name="connsiteX1172" fmla="*/ 5870113 w 10799257"/>
              <a:gd name="connsiteY1172" fmla="*/ 2215026 h 3098304"/>
              <a:gd name="connsiteX1173" fmla="*/ 5681931 w 10799257"/>
              <a:gd name="connsiteY1173" fmla="*/ 2215026 h 3098304"/>
              <a:gd name="connsiteX1174" fmla="*/ 5759629 w 10799257"/>
              <a:gd name="connsiteY1174" fmla="*/ 2292760 h 3098304"/>
              <a:gd name="connsiteX1175" fmla="*/ 5681931 w 10799257"/>
              <a:gd name="connsiteY1175" fmla="*/ 2370473 h 3098304"/>
              <a:gd name="connsiteX1176" fmla="*/ 5604176 w 10799257"/>
              <a:gd name="connsiteY1176" fmla="*/ 2292760 h 3098304"/>
              <a:gd name="connsiteX1177" fmla="*/ 5681931 w 10799257"/>
              <a:gd name="connsiteY1177" fmla="*/ 2215026 h 3098304"/>
              <a:gd name="connsiteX1178" fmla="*/ 5498381 w 10799257"/>
              <a:gd name="connsiteY1178" fmla="*/ 2215026 h 3098304"/>
              <a:gd name="connsiteX1179" fmla="*/ 5576126 w 10799257"/>
              <a:gd name="connsiteY1179" fmla="*/ 2292760 h 3098304"/>
              <a:gd name="connsiteX1180" fmla="*/ 5498381 w 10799257"/>
              <a:gd name="connsiteY1180" fmla="*/ 2370473 h 3098304"/>
              <a:gd name="connsiteX1181" fmla="*/ 5420642 w 10799257"/>
              <a:gd name="connsiteY1181" fmla="*/ 2292760 h 3098304"/>
              <a:gd name="connsiteX1182" fmla="*/ 5498381 w 10799257"/>
              <a:gd name="connsiteY1182" fmla="*/ 2215026 h 3098304"/>
              <a:gd name="connsiteX1183" fmla="*/ 5310166 w 10799257"/>
              <a:gd name="connsiteY1183" fmla="*/ 2215026 h 3098304"/>
              <a:gd name="connsiteX1184" fmla="*/ 5387897 w 10799257"/>
              <a:gd name="connsiteY1184" fmla="*/ 2292760 h 3098304"/>
              <a:gd name="connsiteX1185" fmla="*/ 5310166 w 10799257"/>
              <a:gd name="connsiteY1185" fmla="*/ 2370473 h 3098304"/>
              <a:gd name="connsiteX1186" fmla="*/ 5232439 w 10799257"/>
              <a:gd name="connsiteY1186" fmla="*/ 2292760 h 3098304"/>
              <a:gd name="connsiteX1187" fmla="*/ 5310166 w 10799257"/>
              <a:gd name="connsiteY1187" fmla="*/ 2215026 h 3098304"/>
              <a:gd name="connsiteX1188" fmla="*/ 5126655 w 10799257"/>
              <a:gd name="connsiteY1188" fmla="*/ 2215026 h 3098304"/>
              <a:gd name="connsiteX1189" fmla="*/ 5204392 w 10799257"/>
              <a:gd name="connsiteY1189" fmla="*/ 2292760 h 3098304"/>
              <a:gd name="connsiteX1190" fmla="*/ 5126655 w 10799257"/>
              <a:gd name="connsiteY1190" fmla="*/ 2370473 h 3098304"/>
              <a:gd name="connsiteX1191" fmla="*/ 5048928 w 10799257"/>
              <a:gd name="connsiteY1191" fmla="*/ 2292760 h 3098304"/>
              <a:gd name="connsiteX1192" fmla="*/ 5126655 w 10799257"/>
              <a:gd name="connsiteY1192" fmla="*/ 2215026 h 3098304"/>
              <a:gd name="connsiteX1193" fmla="*/ 3061043 w 10799257"/>
              <a:gd name="connsiteY1193" fmla="*/ 2215026 h 3098304"/>
              <a:gd name="connsiteX1194" fmla="*/ 3138780 w 10799257"/>
              <a:gd name="connsiteY1194" fmla="*/ 2292760 h 3098304"/>
              <a:gd name="connsiteX1195" fmla="*/ 3061043 w 10799257"/>
              <a:gd name="connsiteY1195" fmla="*/ 2370473 h 3098304"/>
              <a:gd name="connsiteX1196" fmla="*/ 2983293 w 10799257"/>
              <a:gd name="connsiteY1196" fmla="*/ 2292760 h 3098304"/>
              <a:gd name="connsiteX1197" fmla="*/ 3061043 w 10799257"/>
              <a:gd name="connsiteY1197" fmla="*/ 2215026 h 3098304"/>
              <a:gd name="connsiteX1198" fmla="*/ 2882225 w 10799257"/>
              <a:gd name="connsiteY1198" fmla="*/ 2215026 h 3098304"/>
              <a:gd name="connsiteX1199" fmla="*/ 2959965 w 10799257"/>
              <a:gd name="connsiteY1199" fmla="*/ 2292760 h 3098304"/>
              <a:gd name="connsiteX1200" fmla="*/ 2882225 w 10799257"/>
              <a:gd name="connsiteY1200" fmla="*/ 2370473 h 3098304"/>
              <a:gd name="connsiteX1201" fmla="*/ 2804499 w 10799257"/>
              <a:gd name="connsiteY1201" fmla="*/ 2292760 h 3098304"/>
              <a:gd name="connsiteX1202" fmla="*/ 2882225 w 10799257"/>
              <a:gd name="connsiteY1202" fmla="*/ 2215026 h 3098304"/>
              <a:gd name="connsiteX1203" fmla="*/ 2689321 w 10799257"/>
              <a:gd name="connsiteY1203" fmla="*/ 2215026 h 3098304"/>
              <a:gd name="connsiteX1204" fmla="*/ 2767032 w 10799257"/>
              <a:gd name="connsiteY1204" fmla="*/ 2292760 h 3098304"/>
              <a:gd name="connsiteX1205" fmla="*/ 2689321 w 10799257"/>
              <a:gd name="connsiteY1205" fmla="*/ 2370473 h 3098304"/>
              <a:gd name="connsiteX1206" fmla="*/ 2611585 w 10799257"/>
              <a:gd name="connsiteY1206" fmla="*/ 2292760 h 3098304"/>
              <a:gd name="connsiteX1207" fmla="*/ 2689321 w 10799257"/>
              <a:gd name="connsiteY1207" fmla="*/ 2215026 h 3098304"/>
              <a:gd name="connsiteX1208" fmla="*/ 2510500 w 10799257"/>
              <a:gd name="connsiteY1208" fmla="*/ 2215026 h 3098304"/>
              <a:gd name="connsiteX1209" fmla="*/ 2588245 w 10799257"/>
              <a:gd name="connsiteY1209" fmla="*/ 2292760 h 3098304"/>
              <a:gd name="connsiteX1210" fmla="*/ 2510500 w 10799257"/>
              <a:gd name="connsiteY1210" fmla="*/ 2370473 h 3098304"/>
              <a:gd name="connsiteX1211" fmla="*/ 2432745 w 10799257"/>
              <a:gd name="connsiteY1211" fmla="*/ 2292760 h 3098304"/>
              <a:gd name="connsiteX1212" fmla="*/ 2510500 w 10799257"/>
              <a:gd name="connsiteY1212" fmla="*/ 2215026 h 3098304"/>
              <a:gd name="connsiteX1213" fmla="*/ 2317543 w 10799257"/>
              <a:gd name="connsiteY1213" fmla="*/ 2215026 h 3098304"/>
              <a:gd name="connsiteX1214" fmla="*/ 2395284 w 10799257"/>
              <a:gd name="connsiteY1214" fmla="*/ 2292760 h 3098304"/>
              <a:gd name="connsiteX1215" fmla="*/ 2317543 w 10799257"/>
              <a:gd name="connsiteY1215" fmla="*/ 2370473 h 3098304"/>
              <a:gd name="connsiteX1216" fmla="*/ 2239817 w 10799257"/>
              <a:gd name="connsiteY1216" fmla="*/ 2292760 h 3098304"/>
              <a:gd name="connsiteX1217" fmla="*/ 2317543 w 10799257"/>
              <a:gd name="connsiteY1217" fmla="*/ 2215026 h 3098304"/>
              <a:gd name="connsiteX1218" fmla="*/ 2129344 w 10799257"/>
              <a:gd name="connsiteY1218" fmla="*/ 2215026 h 3098304"/>
              <a:gd name="connsiteX1219" fmla="*/ 2207072 w 10799257"/>
              <a:gd name="connsiteY1219" fmla="*/ 2292760 h 3098304"/>
              <a:gd name="connsiteX1220" fmla="*/ 2129344 w 10799257"/>
              <a:gd name="connsiteY1220" fmla="*/ 2370473 h 3098304"/>
              <a:gd name="connsiteX1221" fmla="*/ 2051618 w 10799257"/>
              <a:gd name="connsiteY1221" fmla="*/ 2292760 h 3098304"/>
              <a:gd name="connsiteX1222" fmla="*/ 2129344 w 10799257"/>
              <a:gd name="connsiteY1222" fmla="*/ 2215026 h 3098304"/>
              <a:gd name="connsiteX1223" fmla="*/ 1941149 w 10799257"/>
              <a:gd name="connsiteY1223" fmla="*/ 2215026 h 3098304"/>
              <a:gd name="connsiteX1224" fmla="*/ 2018875 w 10799257"/>
              <a:gd name="connsiteY1224" fmla="*/ 2292760 h 3098304"/>
              <a:gd name="connsiteX1225" fmla="*/ 1941149 w 10799257"/>
              <a:gd name="connsiteY1225" fmla="*/ 2370473 h 3098304"/>
              <a:gd name="connsiteX1226" fmla="*/ 1863421 w 10799257"/>
              <a:gd name="connsiteY1226" fmla="*/ 2292760 h 3098304"/>
              <a:gd name="connsiteX1227" fmla="*/ 1941149 w 10799257"/>
              <a:gd name="connsiteY1227" fmla="*/ 2215026 h 3098304"/>
              <a:gd name="connsiteX1228" fmla="*/ 1757654 w 10799257"/>
              <a:gd name="connsiteY1228" fmla="*/ 2215026 h 3098304"/>
              <a:gd name="connsiteX1229" fmla="*/ 1835384 w 10799257"/>
              <a:gd name="connsiteY1229" fmla="*/ 2292760 h 3098304"/>
              <a:gd name="connsiteX1230" fmla="*/ 1757654 w 10799257"/>
              <a:gd name="connsiteY1230" fmla="*/ 2370473 h 3098304"/>
              <a:gd name="connsiteX1231" fmla="*/ 1679928 w 10799257"/>
              <a:gd name="connsiteY1231" fmla="*/ 2292760 h 3098304"/>
              <a:gd name="connsiteX1232" fmla="*/ 1757654 w 10799257"/>
              <a:gd name="connsiteY1232" fmla="*/ 2215026 h 3098304"/>
              <a:gd name="connsiteX1233" fmla="*/ 1569426 w 10799257"/>
              <a:gd name="connsiteY1233" fmla="*/ 2215026 h 3098304"/>
              <a:gd name="connsiteX1234" fmla="*/ 1647186 w 10799257"/>
              <a:gd name="connsiteY1234" fmla="*/ 2292760 h 3098304"/>
              <a:gd name="connsiteX1235" fmla="*/ 1569426 w 10799257"/>
              <a:gd name="connsiteY1235" fmla="*/ 2370473 h 3098304"/>
              <a:gd name="connsiteX1236" fmla="*/ 1491704 w 10799257"/>
              <a:gd name="connsiteY1236" fmla="*/ 2292760 h 3098304"/>
              <a:gd name="connsiteX1237" fmla="*/ 1569426 w 10799257"/>
              <a:gd name="connsiteY1237" fmla="*/ 2215026 h 3098304"/>
              <a:gd name="connsiteX1238" fmla="*/ 458872 w 10799257"/>
              <a:gd name="connsiteY1238" fmla="*/ 2215026 h 3098304"/>
              <a:gd name="connsiteX1239" fmla="*/ 536609 w 10799257"/>
              <a:gd name="connsiteY1239" fmla="*/ 2292761 h 3098304"/>
              <a:gd name="connsiteX1240" fmla="*/ 458872 w 10799257"/>
              <a:gd name="connsiteY1240" fmla="*/ 2370474 h 3098304"/>
              <a:gd name="connsiteX1241" fmla="*/ 381138 w 10799257"/>
              <a:gd name="connsiteY1241" fmla="*/ 2292761 h 3098304"/>
              <a:gd name="connsiteX1242" fmla="*/ 458872 w 10799257"/>
              <a:gd name="connsiteY1242" fmla="*/ 2215026 h 3098304"/>
              <a:gd name="connsiteX1243" fmla="*/ 10462142 w 10799257"/>
              <a:gd name="connsiteY1243" fmla="*/ 2114072 h 3098304"/>
              <a:gd name="connsiteX1244" fmla="*/ 10547886 w 10799257"/>
              <a:gd name="connsiteY1244" fmla="*/ 2199104 h 3098304"/>
              <a:gd name="connsiteX1245" fmla="*/ 10538003 w 10799257"/>
              <a:gd name="connsiteY1245" fmla="*/ 2201099 h 3098304"/>
              <a:gd name="connsiteX1246" fmla="*/ 10460266 w 10799257"/>
              <a:gd name="connsiteY1246" fmla="*/ 2123364 h 3098304"/>
              <a:gd name="connsiteX1247" fmla="*/ 10349781 w 10799257"/>
              <a:gd name="connsiteY1247" fmla="*/ 2045628 h 3098304"/>
              <a:gd name="connsiteX1248" fmla="*/ 10427518 w 10799257"/>
              <a:gd name="connsiteY1248" fmla="*/ 2123364 h 3098304"/>
              <a:gd name="connsiteX1249" fmla="*/ 10349781 w 10799257"/>
              <a:gd name="connsiteY1249" fmla="*/ 2201099 h 3098304"/>
              <a:gd name="connsiteX1250" fmla="*/ 10272044 w 10799257"/>
              <a:gd name="connsiteY1250" fmla="*/ 2123364 h 3098304"/>
              <a:gd name="connsiteX1251" fmla="*/ 10349781 w 10799257"/>
              <a:gd name="connsiteY1251" fmla="*/ 2045628 h 3098304"/>
              <a:gd name="connsiteX1252" fmla="*/ 10166265 w 10799257"/>
              <a:gd name="connsiteY1252" fmla="*/ 2045628 h 3098304"/>
              <a:gd name="connsiteX1253" fmla="*/ 10244002 w 10799257"/>
              <a:gd name="connsiteY1253" fmla="*/ 2123364 h 3098304"/>
              <a:gd name="connsiteX1254" fmla="*/ 10166265 w 10799257"/>
              <a:gd name="connsiteY1254" fmla="*/ 2201099 h 3098304"/>
              <a:gd name="connsiteX1255" fmla="*/ 10088528 w 10799257"/>
              <a:gd name="connsiteY1255" fmla="*/ 2123364 h 3098304"/>
              <a:gd name="connsiteX1256" fmla="*/ 10166265 w 10799257"/>
              <a:gd name="connsiteY1256" fmla="*/ 2045628 h 3098304"/>
              <a:gd name="connsiteX1257" fmla="*/ 9978044 w 10799257"/>
              <a:gd name="connsiteY1257" fmla="*/ 2045628 h 3098304"/>
              <a:gd name="connsiteX1258" fmla="*/ 10055781 w 10799257"/>
              <a:gd name="connsiteY1258" fmla="*/ 2123364 h 3098304"/>
              <a:gd name="connsiteX1259" fmla="*/ 9978044 w 10799257"/>
              <a:gd name="connsiteY1259" fmla="*/ 2201099 h 3098304"/>
              <a:gd name="connsiteX1260" fmla="*/ 9900307 w 10799257"/>
              <a:gd name="connsiteY1260" fmla="*/ 2123364 h 3098304"/>
              <a:gd name="connsiteX1261" fmla="*/ 9978044 w 10799257"/>
              <a:gd name="connsiteY1261" fmla="*/ 2045628 h 3098304"/>
              <a:gd name="connsiteX1262" fmla="*/ 9789823 w 10799257"/>
              <a:gd name="connsiteY1262" fmla="*/ 2045628 h 3098304"/>
              <a:gd name="connsiteX1263" fmla="*/ 9867560 w 10799257"/>
              <a:gd name="connsiteY1263" fmla="*/ 2123364 h 3098304"/>
              <a:gd name="connsiteX1264" fmla="*/ 9789823 w 10799257"/>
              <a:gd name="connsiteY1264" fmla="*/ 2201099 h 3098304"/>
              <a:gd name="connsiteX1265" fmla="*/ 9712086 w 10799257"/>
              <a:gd name="connsiteY1265" fmla="*/ 2123364 h 3098304"/>
              <a:gd name="connsiteX1266" fmla="*/ 9789823 w 10799257"/>
              <a:gd name="connsiteY1266" fmla="*/ 2045628 h 3098304"/>
              <a:gd name="connsiteX1267" fmla="*/ 9606306 w 10799257"/>
              <a:gd name="connsiteY1267" fmla="*/ 2045628 h 3098304"/>
              <a:gd name="connsiteX1268" fmla="*/ 9684043 w 10799257"/>
              <a:gd name="connsiteY1268" fmla="*/ 2123364 h 3098304"/>
              <a:gd name="connsiteX1269" fmla="*/ 9606306 w 10799257"/>
              <a:gd name="connsiteY1269" fmla="*/ 2201099 h 3098304"/>
              <a:gd name="connsiteX1270" fmla="*/ 9528569 w 10799257"/>
              <a:gd name="connsiteY1270" fmla="*/ 2123364 h 3098304"/>
              <a:gd name="connsiteX1271" fmla="*/ 9606306 w 10799257"/>
              <a:gd name="connsiteY1271" fmla="*/ 2045628 h 3098304"/>
              <a:gd name="connsiteX1272" fmla="*/ 9413378 w 10799257"/>
              <a:gd name="connsiteY1272" fmla="*/ 2045628 h 3098304"/>
              <a:gd name="connsiteX1273" fmla="*/ 9491115 w 10799257"/>
              <a:gd name="connsiteY1273" fmla="*/ 2123364 h 3098304"/>
              <a:gd name="connsiteX1274" fmla="*/ 9413378 w 10799257"/>
              <a:gd name="connsiteY1274" fmla="*/ 2201099 h 3098304"/>
              <a:gd name="connsiteX1275" fmla="*/ 9335641 w 10799257"/>
              <a:gd name="connsiteY1275" fmla="*/ 2123364 h 3098304"/>
              <a:gd name="connsiteX1276" fmla="*/ 9413378 w 10799257"/>
              <a:gd name="connsiteY1276" fmla="*/ 2045628 h 3098304"/>
              <a:gd name="connsiteX1277" fmla="*/ 9234570 w 10799257"/>
              <a:gd name="connsiteY1277" fmla="*/ 2045628 h 3098304"/>
              <a:gd name="connsiteX1278" fmla="*/ 9312307 w 10799257"/>
              <a:gd name="connsiteY1278" fmla="*/ 2123364 h 3098304"/>
              <a:gd name="connsiteX1279" fmla="*/ 9234570 w 10799257"/>
              <a:gd name="connsiteY1279" fmla="*/ 2201099 h 3098304"/>
              <a:gd name="connsiteX1280" fmla="*/ 9156833 w 10799257"/>
              <a:gd name="connsiteY1280" fmla="*/ 2123364 h 3098304"/>
              <a:gd name="connsiteX1281" fmla="*/ 9234570 w 10799257"/>
              <a:gd name="connsiteY1281" fmla="*/ 2045628 h 3098304"/>
              <a:gd name="connsiteX1282" fmla="*/ 9036936 w 10799257"/>
              <a:gd name="connsiteY1282" fmla="*/ 2045628 h 3098304"/>
              <a:gd name="connsiteX1283" fmla="*/ 9114673 w 10799257"/>
              <a:gd name="connsiteY1283" fmla="*/ 2123364 h 3098304"/>
              <a:gd name="connsiteX1284" fmla="*/ 9036936 w 10799257"/>
              <a:gd name="connsiteY1284" fmla="*/ 2201099 h 3098304"/>
              <a:gd name="connsiteX1285" fmla="*/ 8959199 w 10799257"/>
              <a:gd name="connsiteY1285" fmla="*/ 2123364 h 3098304"/>
              <a:gd name="connsiteX1286" fmla="*/ 9036936 w 10799257"/>
              <a:gd name="connsiteY1286" fmla="*/ 2045628 h 3098304"/>
              <a:gd name="connsiteX1287" fmla="*/ 8853421 w 10799257"/>
              <a:gd name="connsiteY1287" fmla="*/ 2045628 h 3098304"/>
              <a:gd name="connsiteX1288" fmla="*/ 8931158 w 10799257"/>
              <a:gd name="connsiteY1288" fmla="*/ 2123364 h 3098304"/>
              <a:gd name="connsiteX1289" fmla="*/ 8853421 w 10799257"/>
              <a:gd name="connsiteY1289" fmla="*/ 2201099 h 3098304"/>
              <a:gd name="connsiteX1290" fmla="*/ 8775685 w 10799257"/>
              <a:gd name="connsiteY1290" fmla="*/ 2123364 h 3098304"/>
              <a:gd name="connsiteX1291" fmla="*/ 8853421 w 10799257"/>
              <a:gd name="connsiteY1291" fmla="*/ 2045628 h 3098304"/>
              <a:gd name="connsiteX1292" fmla="*/ 8669907 w 10799257"/>
              <a:gd name="connsiteY1292" fmla="*/ 2045628 h 3098304"/>
              <a:gd name="connsiteX1293" fmla="*/ 8747644 w 10799257"/>
              <a:gd name="connsiteY1293" fmla="*/ 2123364 h 3098304"/>
              <a:gd name="connsiteX1294" fmla="*/ 8669907 w 10799257"/>
              <a:gd name="connsiteY1294" fmla="*/ 2201099 h 3098304"/>
              <a:gd name="connsiteX1295" fmla="*/ 8592170 w 10799257"/>
              <a:gd name="connsiteY1295" fmla="*/ 2123364 h 3098304"/>
              <a:gd name="connsiteX1296" fmla="*/ 8669907 w 10799257"/>
              <a:gd name="connsiteY1296" fmla="*/ 2045628 h 3098304"/>
              <a:gd name="connsiteX1297" fmla="*/ 8481683 w 10799257"/>
              <a:gd name="connsiteY1297" fmla="*/ 2045628 h 3098304"/>
              <a:gd name="connsiteX1298" fmla="*/ 8559420 w 10799257"/>
              <a:gd name="connsiteY1298" fmla="*/ 2123364 h 3098304"/>
              <a:gd name="connsiteX1299" fmla="*/ 8481683 w 10799257"/>
              <a:gd name="connsiteY1299" fmla="*/ 2201099 h 3098304"/>
              <a:gd name="connsiteX1300" fmla="*/ 8403946 w 10799257"/>
              <a:gd name="connsiteY1300" fmla="*/ 2123364 h 3098304"/>
              <a:gd name="connsiteX1301" fmla="*/ 8481683 w 10799257"/>
              <a:gd name="connsiteY1301" fmla="*/ 2045628 h 3098304"/>
              <a:gd name="connsiteX1302" fmla="*/ 8298167 w 10799257"/>
              <a:gd name="connsiteY1302" fmla="*/ 2045628 h 3098304"/>
              <a:gd name="connsiteX1303" fmla="*/ 8375904 w 10799257"/>
              <a:gd name="connsiteY1303" fmla="*/ 2123364 h 3098304"/>
              <a:gd name="connsiteX1304" fmla="*/ 8298167 w 10799257"/>
              <a:gd name="connsiteY1304" fmla="*/ 2201099 h 3098304"/>
              <a:gd name="connsiteX1305" fmla="*/ 8220430 w 10799257"/>
              <a:gd name="connsiteY1305" fmla="*/ 2123364 h 3098304"/>
              <a:gd name="connsiteX1306" fmla="*/ 8298167 w 10799257"/>
              <a:gd name="connsiteY1306" fmla="*/ 2045628 h 3098304"/>
              <a:gd name="connsiteX1307" fmla="*/ 8109949 w 10799257"/>
              <a:gd name="connsiteY1307" fmla="*/ 2045628 h 3098304"/>
              <a:gd name="connsiteX1308" fmla="*/ 8187686 w 10799257"/>
              <a:gd name="connsiteY1308" fmla="*/ 2123364 h 3098304"/>
              <a:gd name="connsiteX1309" fmla="*/ 8109949 w 10799257"/>
              <a:gd name="connsiteY1309" fmla="*/ 2201099 h 3098304"/>
              <a:gd name="connsiteX1310" fmla="*/ 8032212 w 10799257"/>
              <a:gd name="connsiteY1310" fmla="*/ 2123364 h 3098304"/>
              <a:gd name="connsiteX1311" fmla="*/ 8109949 w 10799257"/>
              <a:gd name="connsiteY1311" fmla="*/ 2045628 h 3098304"/>
              <a:gd name="connsiteX1312" fmla="*/ 7926432 w 10799257"/>
              <a:gd name="connsiteY1312" fmla="*/ 2045628 h 3098304"/>
              <a:gd name="connsiteX1313" fmla="*/ 8004169 w 10799257"/>
              <a:gd name="connsiteY1313" fmla="*/ 2123364 h 3098304"/>
              <a:gd name="connsiteX1314" fmla="*/ 7926432 w 10799257"/>
              <a:gd name="connsiteY1314" fmla="*/ 2201099 h 3098304"/>
              <a:gd name="connsiteX1315" fmla="*/ 7848695 w 10799257"/>
              <a:gd name="connsiteY1315" fmla="*/ 2123364 h 3098304"/>
              <a:gd name="connsiteX1316" fmla="*/ 7926432 w 10799257"/>
              <a:gd name="connsiteY1316" fmla="*/ 2045628 h 3098304"/>
              <a:gd name="connsiteX1317" fmla="*/ 7738211 w 10799257"/>
              <a:gd name="connsiteY1317" fmla="*/ 2045628 h 3098304"/>
              <a:gd name="connsiteX1318" fmla="*/ 7815947 w 10799257"/>
              <a:gd name="connsiteY1318" fmla="*/ 2123364 h 3098304"/>
              <a:gd name="connsiteX1319" fmla="*/ 7738211 w 10799257"/>
              <a:gd name="connsiteY1319" fmla="*/ 2201099 h 3098304"/>
              <a:gd name="connsiteX1320" fmla="*/ 7660474 w 10799257"/>
              <a:gd name="connsiteY1320" fmla="*/ 2123364 h 3098304"/>
              <a:gd name="connsiteX1321" fmla="*/ 7738211 w 10799257"/>
              <a:gd name="connsiteY1321" fmla="*/ 2045628 h 3098304"/>
              <a:gd name="connsiteX1322" fmla="*/ 7554693 w 10799257"/>
              <a:gd name="connsiteY1322" fmla="*/ 2045628 h 3098304"/>
              <a:gd name="connsiteX1323" fmla="*/ 7632430 w 10799257"/>
              <a:gd name="connsiteY1323" fmla="*/ 2123364 h 3098304"/>
              <a:gd name="connsiteX1324" fmla="*/ 7554693 w 10799257"/>
              <a:gd name="connsiteY1324" fmla="*/ 2201099 h 3098304"/>
              <a:gd name="connsiteX1325" fmla="*/ 7476957 w 10799257"/>
              <a:gd name="connsiteY1325" fmla="*/ 2123364 h 3098304"/>
              <a:gd name="connsiteX1326" fmla="*/ 7554693 w 10799257"/>
              <a:gd name="connsiteY1326" fmla="*/ 2045628 h 3098304"/>
              <a:gd name="connsiteX1327" fmla="*/ 7366472 w 10799257"/>
              <a:gd name="connsiteY1327" fmla="*/ 2045628 h 3098304"/>
              <a:gd name="connsiteX1328" fmla="*/ 7444209 w 10799257"/>
              <a:gd name="connsiteY1328" fmla="*/ 2123364 h 3098304"/>
              <a:gd name="connsiteX1329" fmla="*/ 7366472 w 10799257"/>
              <a:gd name="connsiteY1329" fmla="*/ 2201099 h 3098304"/>
              <a:gd name="connsiteX1330" fmla="*/ 7288736 w 10799257"/>
              <a:gd name="connsiteY1330" fmla="*/ 2123364 h 3098304"/>
              <a:gd name="connsiteX1331" fmla="*/ 7366472 w 10799257"/>
              <a:gd name="connsiteY1331" fmla="*/ 2045628 h 3098304"/>
              <a:gd name="connsiteX1332" fmla="*/ 7178251 w 10799257"/>
              <a:gd name="connsiteY1332" fmla="*/ 2045628 h 3098304"/>
              <a:gd name="connsiteX1333" fmla="*/ 7255988 w 10799257"/>
              <a:gd name="connsiteY1333" fmla="*/ 2123364 h 3098304"/>
              <a:gd name="connsiteX1334" fmla="*/ 7178251 w 10799257"/>
              <a:gd name="connsiteY1334" fmla="*/ 2201099 h 3098304"/>
              <a:gd name="connsiteX1335" fmla="*/ 7100514 w 10799257"/>
              <a:gd name="connsiteY1335" fmla="*/ 2123364 h 3098304"/>
              <a:gd name="connsiteX1336" fmla="*/ 7178251 w 10799257"/>
              <a:gd name="connsiteY1336" fmla="*/ 2045628 h 3098304"/>
              <a:gd name="connsiteX1337" fmla="*/ 6985327 w 10799257"/>
              <a:gd name="connsiteY1337" fmla="*/ 2045628 h 3098304"/>
              <a:gd name="connsiteX1338" fmla="*/ 7063064 w 10799257"/>
              <a:gd name="connsiteY1338" fmla="*/ 2123364 h 3098304"/>
              <a:gd name="connsiteX1339" fmla="*/ 6985327 w 10799257"/>
              <a:gd name="connsiteY1339" fmla="*/ 2201099 h 3098304"/>
              <a:gd name="connsiteX1340" fmla="*/ 6907590 w 10799257"/>
              <a:gd name="connsiteY1340" fmla="*/ 2123364 h 3098304"/>
              <a:gd name="connsiteX1341" fmla="*/ 6985327 w 10799257"/>
              <a:gd name="connsiteY1341" fmla="*/ 2045628 h 3098304"/>
              <a:gd name="connsiteX1342" fmla="*/ 6801807 w 10799257"/>
              <a:gd name="connsiteY1342" fmla="*/ 2045628 h 3098304"/>
              <a:gd name="connsiteX1343" fmla="*/ 6879544 w 10799257"/>
              <a:gd name="connsiteY1343" fmla="*/ 2123364 h 3098304"/>
              <a:gd name="connsiteX1344" fmla="*/ 6801807 w 10799257"/>
              <a:gd name="connsiteY1344" fmla="*/ 2201099 h 3098304"/>
              <a:gd name="connsiteX1345" fmla="*/ 6724070 w 10799257"/>
              <a:gd name="connsiteY1345" fmla="*/ 2123364 h 3098304"/>
              <a:gd name="connsiteX1346" fmla="*/ 6801807 w 10799257"/>
              <a:gd name="connsiteY1346" fmla="*/ 2045628 h 3098304"/>
              <a:gd name="connsiteX1347" fmla="*/ 6613586 w 10799257"/>
              <a:gd name="connsiteY1347" fmla="*/ 2045628 h 3098304"/>
              <a:gd name="connsiteX1348" fmla="*/ 6691323 w 10799257"/>
              <a:gd name="connsiteY1348" fmla="*/ 2123364 h 3098304"/>
              <a:gd name="connsiteX1349" fmla="*/ 6613586 w 10799257"/>
              <a:gd name="connsiteY1349" fmla="*/ 2201099 h 3098304"/>
              <a:gd name="connsiteX1350" fmla="*/ 6535849 w 10799257"/>
              <a:gd name="connsiteY1350" fmla="*/ 2123364 h 3098304"/>
              <a:gd name="connsiteX1351" fmla="*/ 6613586 w 10799257"/>
              <a:gd name="connsiteY1351" fmla="*/ 2045628 h 3098304"/>
              <a:gd name="connsiteX1352" fmla="*/ 6425365 w 10799257"/>
              <a:gd name="connsiteY1352" fmla="*/ 2045628 h 3098304"/>
              <a:gd name="connsiteX1353" fmla="*/ 6503102 w 10799257"/>
              <a:gd name="connsiteY1353" fmla="*/ 2123364 h 3098304"/>
              <a:gd name="connsiteX1354" fmla="*/ 6425365 w 10799257"/>
              <a:gd name="connsiteY1354" fmla="*/ 2201099 h 3098304"/>
              <a:gd name="connsiteX1355" fmla="*/ 6347628 w 10799257"/>
              <a:gd name="connsiteY1355" fmla="*/ 2123364 h 3098304"/>
              <a:gd name="connsiteX1356" fmla="*/ 6425365 w 10799257"/>
              <a:gd name="connsiteY1356" fmla="*/ 2045628 h 3098304"/>
              <a:gd name="connsiteX1357" fmla="*/ 6241850 w 10799257"/>
              <a:gd name="connsiteY1357" fmla="*/ 2045628 h 3098304"/>
              <a:gd name="connsiteX1358" fmla="*/ 6319587 w 10799257"/>
              <a:gd name="connsiteY1358" fmla="*/ 2123364 h 3098304"/>
              <a:gd name="connsiteX1359" fmla="*/ 6241850 w 10799257"/>
              <a:gd name="connsiteY1359" fmla="*/ 2201099 h 3098304"/>
              <a:gd name="connsiteX1360" fmla="*/ 6164113 w 10799257"/>
              <a:gd name="connsiteY1360" fmla="*/ 2123364 h 3098304"/>
              <a:gd name="connsiteX1361" fmla="*/ 6241850 w 10799257"/>
              <a:gd name="connsiteY1361" fmla="*/ 2045628 h 3098304"/>
              <a:gd name="connsiteX1362" fmla="*/ 6053630 w 10799257"/>
              <a:gd name="connsiteY1362" fmla="*/ 2045628 h 3098304"/>
              <a:gd name="connsiteX1363" fmla="*/ 6131367 w 10799257"/>
              <a:gd name="connsiteY1363" fmla="*/ 2123364 h 3098304"/>
              <a:gd name="connsiteX1364" fmla="*/ 6053630 w 10799257"/>
              <a:gd name="connsiteY1364" fmla="*/ 2201099 h 3098304"/>
              <a:gd name="connsiteX1365" fmla="*/ 5975894 w 10799257"/>
              <a:gd name="connsiteY1365" fmla="*/ 2123364 h 3098304"/>
              <a:gd name="connsiteX1366" fmla="*/ 6053630 w 10799257"/>
              <a:gd name="connsiteY1366" fmla="*/ 2045628 h 3098304"/>
              <a:gd name="connsiteX1367" fmla="*/ 5870112 w 10799257"/>
              <a:gd name="connsiteY1367" fmla="*/ 2045628 h 3098304"/>
              <a:gd name="connsiteX1368" fmla="*/ 5947849 w 10799257"/>
              <a:gd name="connsiteY1368" fmla="*/ 2123364 h 3098304"/>
              <a:gd name="connsiteX1369" fmla="*/ 5870112 w 10799257"/>
              <a:gd name="connsiteY1369" fmla="*/ 2201099 h 3098304"/>
              <a:gd name="connsiteX1370" fmla="*/ 5792375 w 10799257"/>
              <a:gd name="connsiteY1370" fmla="*/ 2123364 h 3098304"/>
              <a:gd name="connsiteX1371" fmla="*/ 5870112 w 10799257"/>
              <a:gd name="connsiteY1371" fmla="*/ 2045628 h 3098304"/>
              <a:gd name="connsiteX1372" fmla="*/ 5681933 w 10799257"/>
              <a:gd name="connsiteY1372" fmla="*/ 2045628 h 3098304"/>
              <a:gd name="connsiteX1373" fmla="*/ 5759628 w 10799257"/>
              <a:gd name="connsiteY1373" fmla="*/ 2123364 h 3098304"/>
              <a:gd name="connsiteX1374" fmla="*/ 5681933 w 10799257"/>
              <a:gd name="connsiteY1374" fmla="*/ 2201099 h 3098304"/>
              <a:gd name="connsiteX1375" fmla="*/ 5604176 w 10799257"/>
              <a:gd name="connsiteY1375" fmla="*/ 2123364 h 3098304"/>
              <a:gd name="connsiteX1376" fmla="*/ 5681933 w 10799257"/>
              <a:gd name="connsiteY1376" fmla="*/ 2045628 h 3098304"/>
              <a:gd name="connsiteX1377" fmla="*/ 5498378 w 10799257"/>
              <a:gd name="connsiteY1377" fmla="*/ 2045628 h 3098304"/>
              <a:gd name="connsiteX1378" fmla="*/ 5576126 w 10799257"/>
              <a:gd name="connsiteY1378" fmla="*/ 2123364 h 3098304"/>
              <a:gd name="connsiteX1379" fmla="*/ 5498378 w 10799257"/>
              <a:gd name="connsiteY1379" fmla="*/ 2201099 h 3098304"/>
              <a:gd name="connsiteX1380" fmla="*/ 5420640 w 10799257"/>
              <a:gd name="connsiteY1380" fmla="*/ 2123364 h 3098304"/>
              <a:gd name="connsiteX1381" fmla="*/ 5498378 w 10799257"/>
              <a:gd name="connsiteY1381" fmla="*/ 2045628 h 3098304"/>
              <a:gd name="connsiteX1382" fmla="*/ 5310166 w 10799257"/>
              <a:gd name="connsiteY1382" fmla="*/ 2045628 h 3098304"/>
              <a:gd name="connsiteX1383" fmla="*/ 5387898 w 10799257"/>
              <a:gd name="connsiteY1383" fmla="*/ 2123364 h 3098304"/>
              <a:gd name="connsiteX1384" fmla="*/ 5310166 w 10799257"/>
              <a:gd name="connsiteY1384" fmla="*/ 2201099 h 3098304"/>
              <a:gd name="connsiteX1385" fmla="*/ 5232440 w 10799257"/>
              <a:gd name="connsiteY1385" fmla="*/ 2123364 h 3098304"/>
              <a:gd name="connsiteX1386" fmla="*/ 5310166 w 10799257"/>
              <a:gd name="connsiteY1386" fmla="*/ 2045628 h 3098304"/>
              <a:gd name="connsiteX1387" fmla="*/ 5126655 w 10799257"/>
              <a:gd name="connsiteY1387" fmla="*/ 2045628 h 3098304"/>
              <a:gd name="connsiteX1388" fmla="*/ 5204392 w 10799257"/>
              <a:gd name="connsiteY1388" fmla="*/ 2123364 h 3098304"/>
              <a:gd name="connsiteX1389" fmla="*/ 5126655 w 10799257"/>
              <a:gd name="connsiteY1389" fmla="*/ 2201099 h 3098304"/>
              <a:gd name="connsiteX1390" fmla="*/ 5048928 w 10799257"/>
              <a:gd name="connsiteY1390" fmla="*/ 2123364 h 3098304"/>
              <a:gd name="connsiteX1391" fmla="*/ 5126655 w 10799257"/>
              <a:gd name="connsiteY1391" fmla="*/ 2045628 h 3098304"/>
              <a:gd name="connsiteX1392" fmla="*/ 4938442 w 10799257"/>
              <a:gd name="connsiteY1392" fmla="*/ 2045628 h 3098304"/>
              <a:gd name="connsiteX1393" fmla="*/ 5016173 w 10799257"/>
              <a:gd name="connsiteY1393" fmla="*/ 2123364 h 3098304"/>
              <a:gd name="connsiteX1394" fmla="*/ 4938442 w 10799257"/>
              <a:gd name="connsiteY1394" fmla="*/ 2201099 h 3098304"/>
              <a:gd name="connsiteX1395" fmla="*/ 4860706 w 10799257"/>
              <a:gd name="connsiteY1395" fmla="*/ 2123364 h 3098304"/>
              <a:gd name="connsiteX1396" fmla="*/ 4938442 w 10799257"/>
              <a:gd name="connsiteY1396" fmla="*/ 2045628 h 3098304"/>
              <a:gd name="connsiteX1397" fmla="*/ 3061054 w 10799257"/>
              <a:gd name="connsiteY1397" fmla="*/ 2045628 h 3098304"/>
              <a:gd name="connsiteX1398" fmla="*/ 3138789 w 10799257"/>
              <a:gd name="connsiteY1398" fmla="*/ 2123364 h 3098304"/>
              <a:gd name="connsiteX1399" fmla="*/ 3061054 w 10799257"/>
              <a:gd name="connsiteY1399" fmla="*/ 2201099 h 3098304"/>
              <a:gd name="connsiteX1400" fmla="*/ 2983301 w 10799257"/>
              <a:gd name="connsiteY1400" fmla="*/ 2123364 h 3098304"/>
              <a:gd name="connsiteX1401" fmla="*/ 3061054 w 10799257"/>
              <a:gd name="connsiteY1401" fmla="*/ 2045628 h 3098304"/>
              <a:gd name="connsiteX1402" fmla="*/ 2882231 w 10799257"/>
              <a:gd name="connsiteY1402" fmla="*/ 2045628 h 3098304"/>
              <a:gd name="connsiteX1403" fmla="*/ 2959973 w 10799257"/>
              <a:gd name="connsiteY1403" fmla="*/ 2123364 h 3098304"/>
              <a:gd name="connsiteX1404" fmla="*/ 2882231 w 10799257"/>
              <a:gd name="connsiteY1404" fmla="*/ 2201099 h 3098304"/>
              <a:gd name="connsiteX1405" fmla="*/ 2804507 w 10799257"/>
              <a:gd name="connsiteY1405" fmla="*/ 2123364 h 3098304"/>
              <a:gd name="connsiteX1406" fmla="*/ 2882231 w 10799257"/>
              <a:gd name="connsiteY1406" fmla="*/ 2045628 h 3098304"/>
              <a:gd name="connsiteX1407" fmla="*/ 2689331 w 10799257"/>
              <a:gd name="connsiteY1407" fmla="*/ 2045628 h 3098304"/>
              <a:gd name="connsiteX1408" fmla="*/ 2767041 w 10799257"/>
              <a:gd name="connsiteY1408" fmla="*/ 2123364 h 3098304"/>
              <a:gd name="connsiteX1409" fmla="*/ 2689331 w 10799257"/>
              <a:gd name="connsiteY1409" fmla="*/ 2201099 h 3098304"/>
              <a:gd name="connsiteX1410" fmla="*/ 2611599 w 10799257"/>
              <a:gd name="connsiteY1410" fmla="*/ 2123364 h 3098304"/>
              <a:gd name="connsiteX1411" fmla="*/ 2689331 w 10799257"/>
              <a:gd name="connsiteY1411" fmla="*/ 2045628 h 3098304"/>
              <a:gd name="connsiteX1412" fmla="*/ 2510511 w 10799257"/>
              <a:gd name="connsiteY1412" fmla="*/ 2045628 h 3098304"/>
              <a:gd name="connsiteX1413" fmla="*/ 2588257 w 10799257"/>
              <a:gd name="connsiteY1413" fmla="*/ 2123364 h 3098304"/>
              <a:gd name="connsiteX1414" fmla="*/ 2510511 w 10799257"/>
              <a:gd name="connsiteY1414" fmla="*/ 2201099 h 3098304"/>
              <a:gd name="connsiteX1415" fmla="*/ 2432754 w 10799257"/>
              <a:gd name="connsiteY1415" fmla="*/ 2123364 h 3098304"/>
              <a:gd name="connsiteX1416" fmla="*/ 2510511 w 10799257"/>
              <a:gd name="connsiteY1416" fmla="*/ 2045628 h 3098304"/>
              <a:gd name="connsiteX1417" fmla="*/ 2317549 w 10799257"/>
              <a:gd name="connsiteY1417" fmla="*/ 2045628 h 3098304"/>
              <a:gd name="connsiteX1418" fmla="*/ 2395290 w 10799257"/>
              <a:gd name="connsiteY1418" fmla="*/ 2123364 h 3098304"/>
              <a:gd name="connsiteX1419" fmla="*/ 2317549 w 10799257"/>
              <a:gd name="connsiteY1419" fmla="*/ 2201099 h 3098304"/>
              <a:gd name="connsiteX1420" fmla="*/ 2239824 w 10799257"/>
              <a:gd name="connsiteY1420" fmla="*/ 2123364 h 3098304"/>
              <a:gd name="connsiteX1421" fmla="*/ 2317549 w 10799257"/>
              <a:gd name="connsiteY1421" fmla="*/ 2045628 h 3098304"/>
              <a:gd name="connsiteX1422" fmla="*/ 2129353 w 10799257"/>
              <a:gd name="connsiteY1422" fmla="*/ 2045628 h 3098304"/>
              <a:gd name="connsiteX1423" fmla="*/ 2207079 w 10799257"/>
              <a:gd name="connsiteY1423" fmla="*/ 2123364 h 3098304"/>
              <a:gd name="connsiteX1424" fmla="*/ 2129353 w 10799257"/>
              <a:gd name="connsiteY1424" fmla="*/ 2201099 h 3098304"/>
              <a:gd name="connsiteX1425" fmla="*/ 2051627 w 10799257"/>
              <a:gd name="connsiteY1425" fmla="*/ 2123364 h 3098304"/>
              <a:gd name="connsiteX1426" fmla="*/ 2129353 w 10799257"/>
              <a:gd name="connsiteY1426" fmla="*/ 2045628 h 3098304"/>
              <a:gd name="connsiteX1427" fmla="*/ 1941158 w 10799257"/>
              <a:gd name="connsiteY1427" fmla="*/ 2045628 h 3098304"/>
              <a:gd name="connsiteX1428" fmla="*/ 2018884 w 10799257"/>
              <a:gd name="connsiteY1428" fmla="*/ 2123364 h 3098304"/>
              <a:gd name="connsiteX1429" fmla="*/ 1941158 w 10799257"/>
              <a:gd name="connsiteY1429" fmla="*/ 2201099 h 3098304"/>
              <a:gd name="connsiteX1430" fmla="*/ 1863432 w 10799257"/>
              <a:gd name="connsiteY1430" fmla="*/ 2123364 h 3098304"/>
              <a:gd name="connsiteX1431" fmla="*/ 1941158 w 10799257"/>
              <a:gd name="connsiteY1431" fmla="*/ 2045628 h 3098304"/>
              <a:gd name="connsiteX1432" fmla="*/ 1757668 w 10799257"/>
              <a:gd name="connsiteY1432" fmla="*/ 2045628 h 3098304"/>
              <a:gd name="connsiteX1433" fmla="*/ 1835395 w 10799257"/>
              <a:gd name="connsiteY1433" fmla="*/ 2123364 h 3098304"/>
              <a:gd name="connsiteX1434" fmla="*/ 1757668 w 10799257"/>
              <a:gd name="connsiteY1434" fmla="*/ 2201099 h 3098304"/>
              <a:gd name="connsiteX1435" fmla="*/ 1679938 w 10799257"/>
              <a:gd name="connsiteY1435" fmla="*/ 2123364 h 3098304"/>
              <a:gd name="connsiteX1436" fmla="*/ 1757668 w 10799257"/>
              <a:gd name="connsiteY1436" fmla="*/ 2045628 h 3098304"/>
              <a:gd name="connsiteX1437" fmla="*/ 1569426 w 10799257"/>
              <a:gd name="connsiteY1437" fmla="*/ 2045628 h 3098304"/>
              <a:gd name="connsiteX1438" fmla="*/ 1647197 w 10799257"/>
              <a:gd name="connsiteY1438" fmla="*/ 2123364 h 3098304"/>
              <a:gd name="connsiteX1439" fmla="*/ 1569426 w 10799257"/>
              <a:gd name="connsiteY1439" fmla="*/ 2201099 h 3098304"/>
              <a:gd name="connsiteX1440" fmla="*/ 1491717 w 10799257"/>
              <a:gd name="connsiteY1440" fmla="*/ 2123364 h 3098304"/>
              <a:gd name="connsiteX1441" fmla="*/ 1569426 w 10799257"/>
              <a:gd name="connsiteY1441" fmla="*/ 2045628 h 3098304"/>
              <a:gd name="connsiteX1442" fmla="*/ 1385908 w 10799257"/>
              <a:gd name="connsiteY1442" fmla="*/ 2045628 h 3098304"/>
              <a:gd name="connsiteX1443" fmla="*/ 1463665 w 10799257"/>
              <a:gd name="connsiteY1443" fmla="*/ 2123364 h 3098304"/>
              <a:gd name="connsiteX1444" fmla="*/ 1385908 w 10799257"/>
              <a:gd name="connsiteY1444" fmla="*/ 2201099 h 3098304"/>
              <a:gd name="connsiteX1445" fmla="*/ 1308151 w 10799257"/>
              <a:gd name="connsiteY1445" fmla="*/ 2123364 h 3098304"/>
              <a:gd name="connsiteX1446" fmla="*/ 1385908 w 10799257"/>
              <a:gd name="connsiteY1446" fmla="*/ 2045628 h 3098304"/>
              <a:gd name="connsiteX1447" fmla="*/ 1202367 w 10799257"/>
              <a:gd name="connsiteY1447" fmla="*/ 2045628 h 3098304"/>
              <a:gd name="connsiteX1448" fmla="*/ 1280100 w 10799257"/>
              <a:gd name="connsiteY1448" fmla="*/ 2123364 h 3098304"/>
              <a:gd name="connsiteX1449" fmla="*/ 1202367 w 10799257"/>
              <a:gd name="connsiteY1449" fmla="*/ 2201099 h 3098304"/>
              <a:gd name="connsiteX1450" fmla="*/ 1124653 w 10799257"/>
              <a:gd name="connsiteY1450" fmla="*/ 2123364 h 3098304"/>
              <a:gd name="connsiteX1451" fmla="*/ 1202367 w 10799257"/>
              <a:gd name="connsiteY1451" fmla="*/ 2045628 h 3098304"/>
              <a:gd name="connsiteX1452" fmla="*/ 1014132 w 10799257"/>
              <a:gd name="connsiteY1452" fmla="*/ 2045628 h 3098304"/>
              <a:gd name="connsiteX1453" fmla="*/ 1091893 w 10799257"/>
              <a:gd name="connsiteY1453" fmla="*/ 2123364 h 3098304"/>
              <a:gd name="connsiteX1454" fmla="*/ 1014132 w 10799257"/>
              <a:gd name="connsiteY1454" fmla="*/ 2201099 h 3098304"/>
              <a:gd name="connsiteX1455" fmla="*/ 936429 w 10799257"/>
              <a:gd name="connsiteY1455" fmla="*/ 2123364 h 3098304"/>
              <a:gd name="connsiteX1456" fmla="*/ 1014132 w 10799257"/>
              <a:gd name="connsiteY1456" fmla="*/ 2045628 h 3098304"/>
              <a:gd name="connsiteX1457" fmla="*/ 830626 w 10799257"/>
              <a:gd name="connsiteY1457" fmla="*/ 2045628 h 3098304"/>
              <a:gd name="connsiteX1458" fmla="*/ 908383 w 10799257"/>
              <a:gd name="connsiteY1458" fmla="*/ 2123364 h 3098304"/>
              <a:gd name="connsiteX1459" fmla="*/ 830626 w 10799257"/>
              <a:gd name="connsiteY1459" fmla="*/ 2201099 h 3098304"/>
              <a:gd name="connsiteX1460" fmla="*/ 752883 w 10799257"/>
              <a:gd name="connsiteY1460" fmla="*/ 2123364 h 3098304"/>
              <a:gd name="connsiteX1461" fmla="*/ 830626 w 10799257"/>
              <a:gd name="connsiteY1461" fmla="*/ 2045628 h 3098304"/>
              <a:gd name="connsiteX1462" fmla="*/ 642394 w 10799257"/>
              <a:gd name="connsiteY1462" fmla="*/ 2045628 h 3098304"/>
              <a:gd name="connsiteX1463" fmla="*/ 720135 w 10799257"/>
              <a:gd name="connsiteY1463" fmla="*/ 2123364 h 3098304"/>
              <a:gd name="connsiteX1464" fmla="*/ 642394 w 10799257"/>
              <a:gd name="connsiteY1464" fmla="*/ 2201099 h 3098304"/>
              <a:gd name="connsiteX1465" fmla="*/ 564661 w 10799257"/>
              <a:gd name="connsiteY1465" fmla="*/ 2123364 h 3098304"/>
              <a:gd name="connsiteX1466" fmla="*/ 642394 w 10799257"/>
              <a:gd name="connsiteY1466" fmla="*/ 2045628 h 3098304"/>
              <a:gd name="connsiteX1467" fmla="*/ 458881 w 10799257"/>
              <a:gd name="connsiteY1467" fmla="*/ 2045628 h 3098304"/>
              <a:gd name="connsiteX1468" fmla="*/ 536619 w 10799257"/>
              <a:gd name="connsiteY1468" fmla="*/ 2123364 h 3098304"/>
              <a:gd name="connsiteX1469" fmla="*/ 458881 w 10799257"/>
              <a:gd name="connsiteY1469" fmla="*/ 2201099 h 3098304"/>
              <a:gd name="connsiteX1470" fmla="*/ 381147 w 10799257"/>
              <a:gd name="connsiteY1470" fmla="*/ 2123364 h 3098304"/>
              <a:gd name="connsiteX1471" fmla="*/ 458881 w 10799257"/>
              <a:gd name="connsiteY1471" fmla="*/ 2045628 h 3098304"/>
              <a:gd name="connsiteX1472" fmla="*/ 270660 w 10799257"/>
              <a:gd name="connsiteY1472" fmla="*/ 2045628 h 3098304"/>
              <a:gd name="connsiteX1473" fmla="*/ 348397 w 10799257"/>
              <a:gd name="connsiteY1473" fmla="*/ 2123364 h 3098304"/>
              <a:gd name="connsiteX1474" fmla="*/ 270660 w 10799257"/>
              <a:gd name="connsiteY1474" fmla="*/ 2201099 h 3098304"/>
              <a:gd name="connsiteX1475" fmla="*/ 192923 w 10799257"/>
              <a:gd name="connsiteY1475" fmla="*/ 2123364 h 3098304"/>
              <a:gd name="connsiteX1476" fmla="*/ 270660 w 10799257"/>
              <a:gd name="connsiteY1476" fmla="*/ 2045628 h 3098304"/>
              <a:gd name="connsiteX1477" fmla="*/ 77736 w 10799257"/>
              <a:gd name="connsiteY1477" fmla="*/ 2045628 h 3098304"/>
              <a:gd name="connsiteX1478" fmla="*/ 155473 w 10799257"/>
              <a:gd name="connsiteY1478" fmla="*/ 2123364 h 3098304"/>
              <a:gd name="connsiteX1479" fmla="*/ 77736 w 10799257"/>
              <a:gd name="connsiteY1479" fmla="*/ 2201099 h 3098304"/>
              <a:gd name="connsiteX1480" fmla="*/ 0 w 10799257"/>
              <a:gd name="connsiteY1480" fmla="*/ 2123364 h 3098304"/>
              <a:gd name="connsiteX1481" fmla="*/ 77736 w 10799257"/>
              <a:gd name="connsiteY1481" fmla="*/ 2045628 h 3098304"/>
              <a:gd name="connsiteX1482" fmla="*/ 10275128 w 10799257"/>
              <a:gd name="connsiteY1482" fmla="*/ 1933986 h 3098304"/>
              <a:gd name="connsiteX1483" fmla="*/ 10323317 w 10799257"/>
              <a:gd name="connsiteY1483" fmla="*/ 1976399 h 3098304"/>
              <a:gd name="connsiteX1484" fmla="*/ 10370187 w 10799257"/>
              <a:gd name="connsiteY1484" fmla="*/ 2022880 h 3098304"/>
              <a:gd name="connsiteX1485" fmla="*/ 10349781 w 10799257"/>
              <a:gd name="connsiteY1485" fmla="*/ 2026999 h 3098304"/>
              <a:gd name="connsiteX1486" fmla="*/ 10272044 w 10799257"/>
              <a:gd name="connsiteY1486" fmla="*/ 1949263 h 3098304"/>
              <a:gd name="connsiteX1487" fmla="*/ 96225 w 10799257"/>
              <a:gd name="connsiteY1487" fmla="*/ 1875259 h 3098304"/>
              <a:gd name="connsiteX1488" fmla="*/ 108003 w 10799257"/>
              <a:gd name="connsiteY1488" fmla="*/ 1877637 h 3098304"/>
              <a:gd name="connsiteX1489" fmla="*/ 155480 w 10799257"/>
              <a:gd name="connsiteY1489" fmla="*/ 1949264 h 3098304"/>
              <a:gd name="connsiteX1490" fmla="*/ 77744 w 10799257"/>
              <a:gd name="connsiteY1490" fmla="*/ 2026999 h 3098304"/>
              <a:gd name="connsiteX1491" fmla="*/ 6117 w 10799257"/>
              <a:gd name="connsiteY1491" fmla="*/ 1979522 h 3098304"/>
              <a:gd name="connsiteX1492" fmla="*/ 1839 w 10799257"/>
              <a:gd name="connsiteY1492" fmla="*/ 1958332 h 3098304"/>
              <a:gd name="connsiteX1493" fmla="*/ 9413378 w 10799257"/>
              <a:gd name="connsiteY1493" fmla="*/ 1871528 h 3098304"/>
              <a:gd name="connsiteX1494" fmla="*/ 9491115 w 10799257"/>
              <a:gd name="connsiteY1494" fmla="*/ 1949264 h 3098304"/>
              <a:gd name="connsiteX1495" fmla="*/ 9413378 w 10799257"/>
              <a:gd name="connsiteY1495" fmla="*/ 2026999 h 3098304"/>
              <a:gd name="connsiteX1496" fmla="*/ 9335641 w 10799257"/>
              <a:gd name="connsiteY1496" fmla="*/ 1949264 h 3098304"/>
              <a:gd name="connsiteX1497" fmla="*/ 9413378 w 10799257"/>
              <a:gd name="connsiteY1497" fmla="*/ 1871528 h 3098304"/>
              <a:gd name="connsiteX1498" fmla="*/ 9234570 w 10799257"/>
              <a:gd name="connsiteY1498" fmla="*/ 1871528 h 3098304"/>
              <a:gd name="connsiteX1499" fmla="*/ 9312307 w 10799257"/>
              <a:gd name="connsiteY1499" fmla="*/ 1949264 h 3098304"/>
              <a:gd name="connsiteX1500" fmla="*/ 9234570 w 10799257"/>
              <a:gd name="connsiteY1500" fmla="*/ 2026999 h 3098304"/>
              <a:gd name="connsiteX1501" fmla="*/ 9156833 w 10799257"/>
              <a:gd name="connsiteY1501" fmla="*/ 1949264 h 3098304"/>
              <a:gd name="connsiteX1502" fmla="*/ 9234570 w 10799257"/>
              <a:gd name="connsiteY1502" fmla="*/ 1871528 h 3098304"/>
              <a:gd name="connsiteX1503" fmla="*/ 9036936 w 10799257"/>
              <a:gd name="connsiteY1503" fmla="*/ 1871528 h 3098304"/>
              <a:gd name="connsiteX1504" fmla="*/ 9114673 w 10799257"/>
              <a:gd name="connsiteY1504" fmla="*/ 1949264 h 3098304"/>
              <a:gd name="connsiteX1505" fmla="*/ 9036936 w 10799257"/>
              <a:gd name="connsiteY1505" fmla="*/ 2026999 h 3098304"/>
              <a:gd name="connsiteX1506" fmla="*/ 8959199 w 10799257"/>
              <a:gd name="connsiteY1506" fmla="*/ 1949264 h 3098304"/>
              <a:gd name="connsiteX1507" fmla="*/ 9036936 w 10799257"/>
              <a:gd name="connsiteY1507" fmla="*/ 1871528 h 3098304"/>
              <a:gd name="connsiteX1508" fmla="*/ 8853421 w 10799257"/>
              <a:gd name="connsiteY1508" fmla="*/ 1871528 h 3098304"/>
              <a:gd name="connsiteX1509" fmla="*/ 8931158 w 10799257"/>
              <a:gd name="connsiteY1509" fmla="*/ 1949264 h 3098304"/>
              <a:gd name="connsiteX1510" fmla="*/ 8853421 w 10799257"/>
              <a:gd name="connsiteY1510" fmla="*/ 2026999 h 3098304"/>
              <a:gd name="connsiteX1511" fmla="*/ 8775685 w 10799257"/>
              <a:gd name="connsiteY1511" fmla="*/ 1949264 h 3098304"/>
              <a:gd name="connsiteX1512" fmla="*/ 8853421 w 10799257"/>
              <a:gd name="connsiteY1512" fmla="*/ 1871528 h 3098304"/>
              <a:gd name="connsiteX1513" fmla="*/ 8669907 w 10799257"/>
              <a:gd name="connsiteY1513" fmla="*/ 1871528 h 3098304"/>
              <a:gd name="connsiteX1514" fmla="*/ 8747644 w 10799257"/>
              <a:gd name="connsiteY1514" fmla="*/ 1949264 h 3098304"/>
              <a:gd name="connsiteX1515" fmla="*/ 8669907 w 10799257"/>
              <a:gd name="connsiteY1515" fmla="*/ 2026999 h 3098304"/>
              <a:gd name="connsiteX1516" fmla="*/ 8592170 w 10799257"/>
              <a:gd name="connsiteY1516" fmla="*/ 1949264 h 3098304"/>
              <a:gd name="connsiteX1517" fmla="*/ 8669907 w 10799257"/>
              <a:gd name="connsiteY1517" fmla="*/ 1871528 h 3098304"/>
              <a:gd name="connsiteX1518" fmla="*/ 8481683 w 10799257"/>
              <a:gd name="connsiteY1518" fmla="*/ 1871528 h 3098304"/>
              <a:gd name="connsiteX1519" fmla="*/ 8559420 w 10799257"/>
              <a:gd name="connsiteY1519" fmla="*/ 1949264 h 3098304"/>
              <a:gd name="connsiteX1520" fmla="*/ 8481683 w 10799257"/>
              <a:gd name="connsiteY1520" fmla="*/ 2026999 h 3098304"/>
              <a:gd name="connsiteX1521" fmla="*/ 8403946 w 10799257"/>
              <a:gd name="connsiteY1521" fmla="*/ 1949264 h 3098304"/>
              <a:gd name="connsiteX1522" fmla="*/ 8481683 w 10799257"/>
              <a:gd name="connsiteY1522" fmla="*/ 1871528 h 3098304"/>
              <a:gd name="connsiteX1523" fmla="*/ 8298167 w 10799257"/>
              <a:gd name="connsiteY1523" fmla="*/ 1871528 h 3098304"/>
              <a:gd name="connsiteX1524" fmla="*/ 8375904 w 10799257"/>
              <a:gd name="connsiteY1524" fmla="*/ 1949264 h 3098304"/>
              <a:gd name="connsiteX1525" fmla="*/ 8298167 w 10799257"/>
              <a:gd name="connsiteY1525" fmla="*/ 2026999 h 3098304"/>
              <a:gd name="connsiteX1526" fmla="*/ 8220430 w 10799257"/>
              <a:gd name="connsiteY1526" fmla="*/ 1949264 h 3098304"/>
              <a:gd name="connsiteX1527" fmla="*/ 8298167 w 10799257"/>
              <a:gd name="connsiteY1527" fmla="*/ 1871528 h 3098304"/>
              <a:gd name="connsiteX1528" fmla="*/ 8109949 w 10799257"/>
              <a:gd name="connsiteY1528" fmla="*/ 1871528 h 3098304"/>
              <a:gd name="connsiteX1529" fmla="*/ 8187686 w 10799257"/>
              <a:gd name="connsiteY1529" fmla="*/ 1949264 h 3098304"/>
              <a:gd name="connsiteX1530" fmla="*/ 8109949 w 10799257"/>
              <a:gd name="connsiteY1530" fmla="*/ 2026999 h 3098304"/>
              <a:gd name="connsiteX1531" fmla="*/ 8032212 w 10799257"/>
              <a:gd name="connsiteY1531" fmla="*/ 1949264 h 3098304"/>
              <a:gd name="connsiteX1532" fmla="*/ 8109949 w 10799257"/>
              <a:gd name="connsiteY1532" fmla="*/ 1871528 h 3098304"/>
              <a:gd name="connsiteX1533" fmla="*/ 7926432 w 10799257"/>
              <a:gd name="connsiteY1533" fmla="*/ 1871528 h 3098304"/>
              <a:gd name="connsiteX1534" fmla="*/ 8004169 w 10799257"/>
              <a:gd name="connsiteY1534" fmla="*/ 1949264 h 3098304"/>
              <a:gd name="connsiteX1535" fmla="*/ 7926432 w 10799257"/>
              <a:gd name="connsiteY1535" fmla="*/ 2026999 h 3098304"/>
              <a:gd name="connsiteX1536" fmla="*/ 7848695 w 10799257"/>
              <a:gd name="connsiteY1536" fmla="*/ 1949264 h 3098304"/>
              <a:gd name="connsiteX1537" fmla="*/ 7926432 w 10799257"/>
              <a:gd name="connsiteY1537" fmla="*/ 1871528 h 3098304"/>
              <a:gd name="connsiteX1538" fmla="*/ 7738211 w 10799257"/>
              <a:gd name="connsiteY1538" fmla="*/ 1871528 h 3098304"/>
              <a:gd name="connsiteX1539" fmla="*/ 7815947 w 10799257"/>
              <a:gd name="connsiteY1539" fmla="*/ 1949264 h 3098304"/>
              <a:gd name="connsiteX1540" fmla="*/ 7738211 w 10799257"/>
              <a:gd name="connsiteY1540" fmla="*/ 2026999 h 3098304"/>
              <a:gd name="connsiteX1541" fmla="*/ 7660474 w 10799257"/>
              <a:gd name="connsiteY1541" fmla="*/ 1949264 h 3098304"/>
              <a:gd name="connsiteX1542" fmla="*/ 7738211 w 10799257"/>
              <a:gd name="connsiteY1542" fmla="*/ 1871528 h 3098304"/>
              <a:gd name="connsiteX1543" fmla="*/ 7554693 w 10799257"/>
              <a:gd name="connsiteY1543" fmla="*/ 1871528 h 3098304"/>
              <a:gd name="connsiteX1544" fmla="*/ 7632430 w 10799257"/>
              <a:gd name="connsiteY1544" fmla="*/ 1949264 h 3098304"/>
              <a:gd name="connsiteX1545" fmla="*/ 7554693 w 10799257"/>
              <a:gd name="connsiteY1545" fmla="*/ 2026999 h 3098304"/>
              <a:gd name="connsiteX1546" fmla="*/ 7476957 w 10799257"/>
              <a:gd name="connsiteY1546" fmla="*/ 1949264 h 3098304"/>
              <a:gd name="connsiteX1547" fmla="*/ 7554693 w 10799257"/>
              <a:gd name="connsiteY1547" fmla="*/ 1871528 h 3098304"/>
              <a:gd name="connsiteX1548" fmla="*/ 7366472 w 10799257"/>
              <a:gd name="connsiteY1548" fmla="*/ 1871528 h 3098304"/>
              <a:gd name="connsiteX1549" fmla="*/ 7444209 w 10799257"/>
              <a:gd name="connsiteY1549" fmla="*/ 1949264 h 3098304"/>
              <a:gd name="connsiteX1550" fmla="*/ 7366472 w 10799257"/>
              <a:gd name="connsiteY1550" fmla="*/ 2026999 h 3098304"/>
              <a:gd name="connsiteX1551" fmla="*/ 7288736 w 10799257"/>
              <a:gd name="connsiteY1551" fmla="*/ 1949264 h 3098304"/>
              <a:gd name="connsiteX1552" fmla="*/ 7366472 w 10799257"/>
              <a:gd name="connsiteY1552" fmla="*/ 1871528 h 3098304"/>
              <a:gd name="connsiteX1553" fmla="*/ 7178251 w 10799257"/>
              <a:gd name="connsiteY1553" fmla="*/ 1871528 h 3098304"/>
              <a:gd name="connsiteX1554" fmla="*/ 7255988 w 10799257"/>
              <a:gd name="connsiteY1554" fmla="*/ 1949264 h 3098304"/>
              <a:gd name="connsiteX1555" fmla="*/ 7178251 w 10799257"/>
              <a:gd name="connsiteY1555" fmla="*/ 2026999 h 3098304"/>
              <a:gd name="connsiteX1556" fmla="*/ 7100514 w 10799257"/>
              <a:gd name="connsiteY1556" fmla="*/ 1949264 h 3098304"/>
              <a:gd name="connsiteX1557" fmla="*/ 7178251 w 10799257"/>
              <a:gd name="connsiteY1557" fmla="*/ 1871528 h 3098304"/>
              <a:gd name="connsiteX1558" fmla="*/ 6985327 w 10799257"/>
              <a:gd name="connsiteY1558" fmla="*/ 1871528 h 3098304"/>
              <a:gd name="connsiteX1559" fmla="*/ 7063064 w 10799257"/>
              <a:gd name="connsiteY1559" fmla="*/ 1949264 h 3098304"/>
              <a:gd name="connsiteX1560" fmla="*/ 6985327 w 10799257"/>
              <a:gd name="connsiteY1560" fmla="*/ 2026999 h 3098304"/>
              <a:gd name="connsiteX1561" fmla="*/ 6907590 w 10799257"/>
              <a:gd name="connsiteY1561" fmla="*/ 1949264 h 3098304"/>
              <a:gd name="connsiteX1562" fmla="*/ 6985327 w 10799257"/>
              <a:gd name="connsiteY1562" fmla="*/ 1871528 h 3098304"/>
              <a:gd name="connsiteX1563" fmla="*/ 6801807 w 10799257"/>
              <a:gd name="connsiteY1563" fmla="*/ 1871528 h 3098304"/>
              <a:gd name="connsiteX1564" fmla="*/ 6879544 w 10799257"/>
              <a:gd name="connsiteY1564" fmla="*/ 1949264 h 3098304"/>
              <a:gd name="connsiteX1565" fmla="*/ 6801807 w 10799257"/>
              <a:gd name="connsiteY1565" fmla="*/ 2026999 h 3098304"/>
              <a:gd name="connsiteX1566" fmla="*/ 6724070 w 10799257"/>
              <a:gd name="connsiteY1566" fmla="*/ 1949264 h 3098304"/>
              <a:gd name="connsiteX1567" fmla="*/ 6801807 w 10799257"/>
              <a:gd name="connsiteY1567" fmla="*/ 1871528 h 3098304"/>
              <a:gd name="connsiteX1568" fmla="*/ 6613586 w 10799257"/>
              <a:gd name="connsiteY1568" fmla="*/ 1871528 h 3098304"/>
              <a:gd name="connsiteX1569" fmla="*/ 6691323 w 10799257"/>
              <a:gd name="connsiteY1569" fmla="*/ 1949264 h 3098304"/>
              <a:gd name="connsiteX1570" fmla="*/ 6613586 w 10799257"/>
              <a:gd name="connsiteY1570" fmla="*/ 2026999 h 3098304"/>
              <a:gd name="connsiteX1571" fmla="*/ 6535849 w 10799257"/>
              <a:gd name="connsiteY1571" fmla="*/ 1949264 h 3098304"/>
              <a:gd name="connsiteX1572" fmla="*/ 6613586 w 10799257"/>
              <a:gd name="connsiteY1572" fmla="*/ 1871528 h 3098304"/>
              <a:gd name="connsiteX1573" fmla="*/ 6425365 w 10799257"/>
              <a:gd name="connsiteY1573" fmla="*/ 1871528 h 3098304"/>
              <a:gd name="connsiteX1574" fmla="*/ 6503102 w 10799257"/>
              <a:gd name="connsiteY1574" fmla="*/ 1949264 h 3098304"/>
              <a:gd name="connsiteX1575" fmla="*/ 6425365 w 10799257"/>
              <a:gd name="connsiteY1575" fmla="*/ 2026999 h 3098304"/>
              <a:gd name="connsiteX1576" fmla="*/ 6347628 w 10799257"/>
              <a:gd name="connsiteY1576" fmla="*/ 1949264 h 3098304"/>
              <a:gd name="connsiteX1577" fmla="*/ 6425365 w 10799257"/>
              <a:gd name="connsiteY1577" fmla="*/ 1871528 h 3098304"/>
              <a:gd name="connsiteX1578" fmla="*/ 6241850 w 10799257"/>
              <a:gd name="connsiteY1578" fmla="*/ 1871528 h 3098304"/>
              <a:gd name="connsiteX1579" fmla="*/ 6319587 w 10799257"/>
              <a:gd name="connsiteY1579" fmla="*/ 1949264 h 3098304"/>
              <a:gd name="connsiteX1580" fmla="*/ 6241850 w 10799257"/>
              <a:gd name="connsiteY1580" fmla="*/ 2026999 h 3098304"/>
              <a:gd name="connsiteX1581" fmla="*/ 6164113 w 10799257"/>
              <a:gd name="connsiteY1581" fmla="*/ 1949264 h 3098304"/>
              <a:gd name="connsiteX1582" fmla="*/ 6241850 w 10799257"/>
              <a:gd name="connsiteY1582" fmla="*/ 1871528 h 3098304"/>
              <a:gd name="connsiteX1583" fmla="*/ 5681936 w 10799257"/>
              <a:gd name="connsiteY1583" fmla="*/ 1871528 h 3098304"/>
              <a:gd name="connsiteX1584" fmla="*/ 5759628 w 10799257"/>
              <a:gd name="connsiteY1584" fmla="*/ 1949264 h 3098304"/>
              <a:gd name="connsiteX1585" fmla="*/ 5681936 w 10799257"/>
              <a:gd name="connsiteY1585" fmla="*/ 2026999 h 3098304"/>
              <a:gd name="connsiteX1586" fmla="*/ 5604176 w 10799257"/>
              <a:gd name="connsiteY1586" fmla="*/ 1949264 h 3098304"/>
              <a:gd name="connsiteX1587" fmla="*/ 5681936 w 10799257"/>
              <a:gd name="connsiteY1587" fmla="*/ 1871528 h 3098304"/>
              <a:gd name="connsiteX1588" fmla="*/ 5126655 w 10799257"/>
              <a:gd name="connsiteY1588" fmla="*/ 1871528 h 3098304"/>
              <a:gd name="connsiteX1589" fmla="*/ 5204395 w 10799257"/>
              <a:gd name="connsiteY1589" fmla="*/ 1949264 h 3098304"/>
              <a:gd name="connsiteX1590" fmla="*/ 5126655 w 10799257"/>
              <a:gd name="connsiteY1590" fmla="*/ 2026999 h 3098304"/>
              <a:gd name="connsiteX1591" fmla="*/ 5048931 w 10799257"/>
              <a:gd name="connsiteY1591" fmla="*/ 1949264 h 3098304"/>
              <a:gd name="connsiteX1592" fmla="*/ 5126655 w 10799257"/>
              <a:gd name="connsiteY1592" fmla="*/ 1871528 h 3098304"/>
              <a:gd name="connsiteX1593" fmla="*/ 2882240 w 10799257"/>
              <a:gd name="connsiteY1593" fmla="*/ 1871528 h 3098304"/>
              <a:gd name="connsiteX1594" fmla="*/ 2959981 w 10799257"/>
              <a:gd name="connsiteY1594" fmla="*/ 1949264 h 3098304"/>
              <a:gd name="connsiteX1595" fmla="*/ 2882240 w 10799257"/>
              <a:gd name="connsiteY1595" fmla="*/ 2026999 h 3098304"/>
              <a:gd name="connsiteX1596" fmla="*/ 2804517 w 10799257"/>
              <a:gd name="connsiteY1596" fmla="*/ 1949264 h 3098304"/>
              <a:gd name="connsiteX1597" fmla="*/ 2882240 w 10799257"/>
              <a:gd name="connsiteY1597" fmla="*/ 1871528 h 3098304"/>
              <a:gd name="connsiteX1598" fmla="*/ 2689340 w 10799257"/>
              <a:gd name="connsiteY1598" fmla="*/ 1871528 h 3098304"/>
              <a:gd name="connsiteX1599" fmla="*/ 2767048 w 10799257"/>
              <a:gd name="connsiteY1599" fmla="*/ 1949264 h 3098304"/>
              <a:gd name="connsiteX1600" fmla="*/ 2689340 w 10799257"/>
              <a:gd name="connsiteY1600" fmla="*/ 2026999 h 3098304"/>
              <a:gd name="connsiteX1601" fmla="*/ 2611606 w 10799257"/>
              <a:gd name="connsiteY1601" fmla="*/ 1949264 h 3098304"/>
              <a:gd name="connsiteX1602" fmla="*/ 2689340 w 10799257"/>
              <a:gd name="connsiteY1602" fmla="*/ 1871528 h 3098304"/>
              <a:gd name="connsiteX1603" fmla="*/ 2510519 w 10799257"/>
              <a:gd name="connsiteY1603" fmla="*/ 1871528 h 3098304"/>
              <a:gd name="connsiteX1604" fmla="*/ 2588265 w 10799257"/>
              <a:gd name="connsiteY1604" fmla="*/ 1949264 h 3098304"/>
              <a:gd name="connsiteX1605" fmla="*/ 2510519 w 10799257"/>
              <a:gd name="connsiteY1605" fmla="*/ 2026999 h 3098304"/>
              <a:gd name="connsiteX1606" fmla="*/ 2432762 w 10799257"/>
              <a:gd name="connsiteY1606" fmla="*/ 1949264 h 3098304"/>
              <a:gd name="connsiteX1607" fmla="*/ 2510519 w 10799257"/>
              <a:gd name="connsiteY1607" fmla="*/ 1871528 h 3098304"/>
              <a:gd name="connsiteX1608" fmla="*/ 2317556 w 10799257"/>
              <a:gd name="connsiteY1608" fmla="*/ 1871528 h 3098304"/>
              <a:gd name="connsiteX1609" fmla="*/ 2395296 w 10799257"/>
              <a:gd name="connsiteY1609" fmla="*/ 1949264 h 3098304"/>
              <a:gd name="connsiteX1610" fmla="*/ 2317556 w 10799257"/>
              <a:gd name="connsiteY1610" fmla="*/ 2026999 h 3098304"/>
              <a:gd name="connsiteX1611" fmla="*/ 2239831 w 10799257"/>
              <a:gd name="connsiteY1611" fmla="*/ 1949264 h 3098304"/>
              <a:gd name="connsiteX1612" fmla="*/ 2317556 w 10799257"/>
              <a:gd name="connsiteY1612" fmla="*/ 1871528 h 3098304"/>
              <a:gd name="connsiteX1613" fmla="*/ 1757677 w 10799257"/>
              <a:gd name="connsiteY1613" fmla="*/ 1871528 h 3098304"/>
              <a:gd name="connsiteX1614" fmla="*/ 1835405 w 10799257"/>
              <a:gd name="connsiteY1614" fmla="*/ 1949264 h 3098304"/>
              <a:gd name="connsiteX1615" fmla="*/ 1757677 w 10799257"/>
              <a:gd name="connsiteY1615" fmla="*/ 2026999 h 3098304"/>
              <a:gd name="connsiteX1616" fmla="*/ 1679951 w 10799257"/>
              <a:gd name="connsiteY1616" fmla="*/ 1949264 h 3098304"/>
              <a:gd name="connsiteX1617" fmla="*/ 1757677 w 10799257"/>
              <a:gd name="connsiteY1617" fmla="*/ 1871528 h 3098304"/>
              <a:gd name="connsiteX1618" fmla="*/ 1569451 w 10799257"/>
              <a:gd name="connsiteY1618" fmla="*/ 1871528 h 3098304"/>
              <a:gd name="connsiteX1619" fmla="*/ 1647209 w 10799257"/>
              <a:gd name="connsiteY1619" fmla="*/ 1949264 h 3098304"/>
              <a:gd name="connsiteX1620" fmla="*/ 1569451 w 10799257"/>
              <a:gd name="connsiteY1620" fmla="*/ 2026999 h 3098304"/>
              <a:gd name="connsiteX1621" fmla="*/ 1491728 w 10799257"/>
              <a:gd name="connsiteY1621" fmla="*/ 1949264 h 3098304"/>
              <a:gd name="connsiteX1622" fmla="*/ 1569451 w 10799257"/>
              <a:gd name="connsiteY1622" fmla="*/ 1871528 h 3098304"/>
              <a:gd name="connsiteX1623" fmla="*/ 1385919 w 10799257"/>
              <a:gd name="connsiteY1623" fmla="*/ 1871528 h 3098304"/>
              <a:gd name="connsiteX1624" fmla="*/ 1463677 w 10799257"/>
              <a:gd name="connsiteY1624" fmla="*/ 1949264 h 3098304"/>
              <a:gd name="connsiteX1625" fmla="*/ 1385919 w 10799257"/>
              <a:gd name="connsiteY1625" fmla="*/ 2026999 h 3098304"/>
              <a:gd name="connsiteX1626" fmla="*/ 1308159 w 10799257"/>
              <a:gd name="connsiteY1626" fmla="*/ 1949264 h 3098304"/>
              <a:gd name="connsiteX1627" fmla="*/ 1385919 w 10799257"/>
              <a:gd name="connsiteY1627" fmla="*/ 1871528 h 3098304"/>
              <a:gd name="connsiteX1628" fmla="*/ 1202376 w 10799257"/>
              <a:gd name="connsiteY1628" fmla="*/ 1871528 h 3098304"/>
              <a:gd name="connsiteX1629" fmla="*/ 1280108 w 10799257"/>
              <a:gd name="connsiteY1629" fmla="*/ 1949264 h 3098304"/>
              <a:gd name="connsiteX1630" fmla="*/ 1202376 w 10799257"/>
              <a:gd name="connsiteY1630" fmla="*/ 2026999 h 3098304"/>
              <a:gd name="connsiteX1631" fmla="*/ 1124662 w 10799257"/>
              <a:gd name="connsiteY1631" fmla="*/ 1949264 h 3098304"/>
              <a:gd name="connsiteX1632" fmla="*/ 1202376 w 10799257"/>
              <a:gd name="connsiteY1632" fmla="*/ 1871528 h 3098304"/>
              <a:gd name="connsiteX1633" fmla="*/ 1014132 w 10799257"/>
              <a:gd name="connsiteY1633" fmla="*/ 1871528 h 3098304"/>
              <a:gd name="connsiteX1634" fmla="*/ 1091902 w 10799257"/>
              <a:gd name="connsiteY1634" fmla="*/ 1949264 h 3098304"/>
              <a:gd name="connsiteX1635" fmla="*/ 1014132 w 10799257"/>
              <a:gd name="connsiteY1635" fmla="*/ 2026999 h 3098304"/>
              <a:gd name="connsiteX1636" fmla="*/ 936439 w 10799257"/>
              <a:gd name="connsiteY1636" fmla="*/ 1949264 h 3098304"/>
              <a:gd name="connsiteX1637" fmla="*/ 1014132 w 10799257"/>
              <a:gd name="connsiteY1637" fmla="*/ 1871528 h 3098304"/>
              <a:gd name="connsiteX1638" fmla="*/ 830636 w 10799257"/>
              <a:gd name="connsiteY1638" fmla="*/ 1871528 h 3098304"/>
              <a:gd name="connsiteX1639" fmla="*/ 908393 w 10799257"/>
              <a:gd name="connsiteY1639" fmla="*/ 1949264 h 3098304"/>
              <a:gd name="connsiteX1640" fmla="*/ 830636 w 10799257"/>
              <a:gd name="connsiteY1640" fmla="*/ 2026999 h 3098304"/>
              <a:gd name="connsiteX1641" fmla="*/ 752892 w 10799257"/>
              <a:gd name="connsiteY1641" fmla="*/ 1949264 h 3098304"/>
              <a:gd name="connsiteX1642" fmla="*/ 830636 w 10799257"/>
              <a:gd name="connsiteY1642" fmla="*/ 1871528 h 3098304"/>
              <a:gd name="connsiteX1643" fmla="*/ 642401 w 10799257"/>
              <a:gd name="connsiteY1643" fmla="*/ 1871528 h 3098304"/>
              <a:gd name="connsiteX1644" fmla="*/ 720144 w 10799257"/>
              <a:gd name="connsiteY1644" fmla="*/ 1949264 h 3098304"/>
              <a:gd name="connsiteX1645" fmla="*/ 642401 w 10799257"/>
              <a:gd name="connsiteY1645" fmla="*/ 2026999 h 3098304"/>
              <a:gd name="connsiteX1646" fmla="*/ 564669 w 10799257"/>
              <a:gd name="connsiteY1646" fmla="*/ 1949264 h 3098304"/>
              <a:gd name="connsiteX1647" fmla="*/ 642401 w 10799257"/>
              <a:gd name="connsiteY1647" fmla="*/ 1871528 h 3098304"/>
              <a:gd name="connsiteX1648" fmla="*/ 458889 w 10799257"/>
              <a:gd name="connsiteY1648" fmla="*/ 1871528 h 3098304"/>
              <a:gd name="connsiteX1649" fmla="*/ 536625 w 10799257"/>
              <a:gd name="connsiteY1649" fmla="*/ 1949264 h 3098304"/>
              <a:gd name="connsiteX1650" fmla="*/ 458889 w 10799257"/>
              <a:gd name="connsiteY1650" fmla="*/ 2026999 h 3098304"/>
              <a:gd name="connsiteX1651" fmla="*/ 381155 w 10799257"/>
              <a:gd name="connsiteY1651" fmla="*/ 1949264 h 3098304"/>
              <a:gd name="connsiteX1652" fmla="*/ 458889 w 10799257"/>
              <a:gd name="connsiteY1652" fmla="*/ 1871528 h 3098304"/>
              <a:gd name="connsiteX1653" fmla="*/ 270668 w 10799257"/>
              <a:gd name="connsiteY1653" fmla="*/ 1871528 h 3098304"/>
              <a:gd name="connsiteX1654" fmla="*/ 348404 w 10799257"/>
              <a:gd name="connsiteY1654" fmla="*/ 1949264 h 3098304"/>
              <a:gd name="connsiteX1655" fmla="*/ 270668 w 10799257"/>
              <a:gd name="connsiteY1655" fmla="*/ 2026999 h 3098304"/>
              <a:gd name="connsiteX1656" fmla="*/ 192931 w 10799257"/>
              <a:gd name="connsiteY1656" fmla="*/ 1949264 h 3098304"/>
              <a:gd name="connsiteX1657" fmla="*/ 270668 w 10799257"/>
              <a:gd name="connsiteY1657" fmla="*/ 1871528 h 3098304"/>
              <a:gd name="connsiteX1658" fmla="*/ 10166265 w 10799257"/>
              <a:gd name="connsiteY1658" fmla="*/ 1871526 h 3098304"/>
              <a:gd name="connsiteX1659" fmla="*/ 10244002 w 10799257"/>
              <a:gd name="connsiteY1659" fmla="*/ 1949263 h 3098304"/>
              <a:gd name="connsiteX1660" fmla="*/ 10166265 w 10799257"/>
              <a:gd name="connsiteY1660" fmla="*/ 2026999 h 3098304"/>
              <a:gd name="connsiteX1661" fmla="*/ 10088528 w 10799257"/>
              <a:gd name="connsiteY1661" fmla="*/ 1949263 h 3098304"/>
              <a:gd name="connsiteX1662" fmla="*/ 10166265 w 10799257"/>
              <a:gd name="connsiteY1662" fmla="*/ 1871526 h 3098304"/>
              <a:gd name="connsiteX1663" fmla="*/ 9978044 w 10799257"/>
              <a:gd name="connsiteY1663" fmla="*/ 1871526 h 3098304"/>
              <a:gd name="connsiteX1664" fmla="*/ 10055781 w 10799257"/>
              <a:gd name="connsiteY1664" fmla="*/ 1949263 h 3098304"/>
              <a:gd name="connsiteX1665" fmla="*/ 9978044 w 10799257"/>
              <a:gd name="connsiteY1665" fmla="*/ 2026999 h 3098304"/>
              <a:gd name="connsiteX1666" fmla="*/ 9900307 w 10799257"/>
              <a:gd name="connsiteY1666" fmla="*/ 1949263 h 3098304"/>
              <a:gd name="connsiteX1667" fmla="*/ 9978044 w 10799257"/>
              <a:gd name="connsiteY1667" fmla="*/ 1871526 h 3098304"/>
              <a:gd name="connsiteX1668" fmla="*/ 9789823 w 10799257"/>
              <a:gd name="connsiteY1668" fmla="*/ 1871526 h 3098304"/>
              <a:gd name="connsiteX1669" fmla="*/ 9867560 w 10799257"/>
              <a:gd name="connsiteY1669" fmla="*/ 1949263 h 3098304"/>
              <a:gd name="connsiteX1670" fmla="*/ 9789823 w 10799257"/>
              <a:gd name="connsiteY1670" fmla="*/ 2026999 h 3098304"/>
              <a:gd name="connsiteX1671" fmla="*/ 9712086 w 10799257"/>
              <a:gd name="connsiteY1671" fmla="*/ 1949263 h 3098304"/>
              <a:gd name="connsiteX1672" fmla="*/ 9789823 w 10799257"/>
              <a:gd name="connsiteY1672" fmla="*/ 1871526 h 3098304"/>
              <a:gd name="connsiteX1673" fmla="*/ 9606306 w 10799257"/>
              <a:gd name="connsiteY1673" fmla="*/ 1871526 h 3098304"/>
              <a:gd name="connsiteX1674" fmla="*/ 9684043 w 10799257"/>
              <a:gd name="connsiteY1674" fmla="*/ 1949263 h 3098304"/>
              <a:gd name="connsiteX1675" fmla="*/ 9606306 w 10799257"/>
              <a:gd name="connsiteY1675" fmla="*/ 2026999 h 3098304"/>
              <a:gd name="connsiteX1676" fmla="*/ 9528569 w 10799257"/>
              <a:gd name="connsiteY1676" fmla="*/ 1949263 h 3098304"/>
              <a:gd name="connsiteX1677" fmla="*/ 9606306 w 10799257"/>
              <a:gd name="connsiteY1677" fmla="*/ 1871526 h 3098304"/>
              <a:gd name="connsiteX1678" fmla="*/ 10091069 w 10799257"/>
              <a:gd name="connsiteY1678" fmla="*/ 1771989 h 3098304"/>
              <a:gd name="connsiteX1679" fmla="*/ 10188573 w 10799257"/>
              <a:gd name="connsiteY1679" fmla="*/ 1857806 h 3098304"/>
              <a:gd name="connsiteX1680" fmla="*/ 10166265 w 10799257"/>
              <a:gd name="connsiteY1680" fmla="*/ 1862309 h 3098304"/>
              <a:gd name="connsiteX1681" fmla="*/ 10088528 w 10799257"/>
              <a:gd name="connsiteY1681" fmla="*/ 1784572 h 3098304"/>
              <a:gd name="connsiteX1682" fmla="*/ 284431 w 10799257"/>
              <a:gd name="connsiteY1682" fmla="*/ 1709613 h 3098304"/>
              <a:gd name="connsiteX1683" fmla="*/ 300934 w 10799257"/>
              <a:gd name="connsiteY1683" fmla="*/ 1712944 h 3098304"/>
              <a:gd name="connsiteX1684" fmla="*/ 348412 w 10799257"/>
              <a:gd name="connsiteY1684" fmla="*/ 1784572 h 3098304"/>
              <a:gd name="connsiteX1685" fmla="*/ 270675 w 10799257"/>
              <a:gd name="connsiteY1685" fmla="*/ 1862307 h 3098304"/>
              <a:gd name="connsiteX1686" fmla="*/ 199049 w 10799257"/>
              <a:gd name="connsiteY1686" fmla="*/ 1814830 h 3098304"/>
              <a:gd name="connsiteX1687" fmla="*/ 193894 w 10799257"/>
              <a:gd name="connsiteY1687" fmla="*/ 1789298 h 3098304"/>
              <a:gd name="connsiteX1688" fmla="*/ 9978044 w 10799257"/>
              <a:gd name="connsiteY1688" fmla="*/ 1706838 h 3098304"/>
              <a:gd name="connsiteX1689" fmla="*/ 10055781 w 10799257"/>
              <a:gd name="connsiteY1689" fmla="*/ 1784572 h 3098304"/>
              <a:gd name="connsiteX1690" fmla="*/ 9978044 w 10799257"/>
              <a:gd name="connsiteY1690" fmla="*/ 1862309 h 3098304"/>
              <a:gd name="connsiteX1691" fmla="*/ 9900307 w 10799257"/>
              <a:gd name="connsiteY1691" fmla="*/ 1784572 h 3098304"/>
              <a:gd name="connsiteX1692" fmla="*/ 9978044 w 10799257"/>
              <a:gd name="connsiteY1692" fmla="*/ 1706838 h 3098304"/>
              <a:gd name="connsiteX1693" fmla="*/ 9789823 w 10799257"/>
              <a:gd name="connsiteY1693" fmla="*/ 1706838 h 3098304"/>
              <a:gd name="connsiteX1694" fmla="*/ 9867560 w 10799257"/>
              <a:gd name="connsiteY1694" fmla="*/ 1784572 h 3098304"/>
              <a:gd name="connsiteX1695" fmla="*/ 9789823 w 10799257"/>
              <a:gd name="connsiteY1695" fmla="*/ 1862309 h 3098304"/>
              <a:gd name="connsiteX1696" fmla="*/ 9712086 w 10799257"/>
              <a:gd name="connsiteY1696" fmla="*/ 1784572 h 3098304"/>
              <a:gd name="connsiteX1697" fmla="*/ 9789823 w 10799257"/>
              <a:gd name="connsiteY1697" fmla="*/ 1706838 h 3098304"/>
              <a:gd name="connsiteX1698" fmla="*/ 9606306 w 10799257"/>
              <a:gd name="connsiteY1698" fmla="*/ 1706838 h 3098304"/>
              <a:gd name="connsiteX1699" fmla="*/ 9684043 w 10799257"/>
              <a:gd name="connsiteY1699" fmla="*/ 1784572 h 3098304"/>
              <a:gd name="connsiteX1700" fmla="*/ 9606306 w 10799257"/>
              <a:gd name="connsiteY1700" fmla="*/ 1862309 h 3098304"/>
              <a:gd name="connsiteX1701" fmla="*/ 9528569 w 10799257"/>
              <a:gd name="connsiteY1701" fmla="*/ 1784572 h 3098304"/>
              <a:gd name="connsiteX1702" fmla="*/ 9606306 w 10799257"/>
              <a:gd name="connsiteY1702" fmla="*/ 1706838 h 3098304"/>
              <a:gd name="connsiteX1703" fmla="*/ 9413378 w 10799257"/>
              <a:gd name="connsiteY1703" fmla="*/ 1706838 h 3098304"/>
              <a:gd name="connsiteX1704" fmla="*/ 9491115 w 10799257"/>
              <a:gd name="connsiteY1704" fmla="*/ 1784572 h 3098304"/>
              <a:gd name="connsiteX1705" fmla="*/ 9413378 w 10799257"/>
              <a:gd name="connsiteY1705" fmla="*/ 1862309 h 3098304"/>
              <a:gd name="connsiteX1706" fmla="*/ 9335641 w 10799257"/>
              <a:gd name="connsiteY1706" fmla="*/ 1784572 h 3098304"/>
              <a:gd name="connsiteX1707" fmla="*/ 9413378 w 10799257"/>
              <a:gd name="connsiteY1707" fmla="*/ 1706838 h 3098304"/>
              <a:gd name="connsiteX1708" fmla="*/ 9234570 w 10799257"/>
              <a:gd name="connsiteY1708" fmla="*/ 1706838 h 3098304"/>
              <a:gd name="connsiteX1709" fmla="*/ 9312307 w 10799257"/>
              <a:gd name="connsiteY1709" fmla="*/ 1784572 h 3098304"/>
              <a:gd name="connsiteX1710" fmla="*/ 9234570 w 10799257"/>
              <a:gd name="connsiteY1710" fmla="*/ 1862309 h 3098304"/>
              <a:gd name="connsiteX1711" fmla="*/ 9156833 w 10799257"/>
              <a:gd name="connsiteY1711" fmla="*/ 1784572 h 3098304"/>
              <a:gd name="connsiteX1712" fmla="*/ 9234570 w 10799257"/>
              <a:gd name="connsiteY1712" fmla="*/ 1706838 h 3098304"/>
              <a:gd name="connsiteX1713" fmla="*/ 9036936 w 10799257"/>
              <a:gd name="connsiteY1713" fmla="*/ 1706838 h 3098304"/>
              <a:gd name="connsiteX1714" fmla="*/ 9114673 w 10799257"/>
              <a:gd name="connsiteY1714" fmla="*/ 1784572 h 3098304"/>
              <a:gd name="connsiteX1715" fmla="*/ 9036936 w 10799257"/>
              <a:gd name="connsiteY1715" fmla="*/ 1862309 h 3098304"/>
              <a:gd name="connsiteX1716" fmla="*/ 8959199 w 10799257"/>
              <a:gd name="connsiteY1716" fmla="*/ 1784572 h 3098304"/>
              <a:gd name="connsiteX1717" fmla="*/ 9036936 w 10799257"/>
              <a:gd name="connsiteY1717" fmla="*/ 1706838 h 3098304"/>
              <a:gd name="connsiteX1718" fmla="*/ 8853421 w 10799257"/>
              <a:gd name="connsiteY1718" fmla="*/ 1706838 h 3098304"/>
              <a:gd name="connsiteX1719" fmla="*/ 8931158 w 10799257"/>
              <a:gd name="connsiteY1719" fmla="*/ 1784572 h 3098304"/>
              <a:gd name="connsiteX1720" fmla="*/ 8853421 w 10799257"/>
              <a:gd name="connsiteY1720" fmla="*/ 1862309 h 3098304"/>
              <a:gd name="connsiteX1721" fmla="*/ 8775685 w 10799257"/>
              <a:gd name="connsiteY1721" fmla="*/ 1784572 h 3098304"/>
              <a:gd name="connsiteX1722" fmla="*/ 8853421 w 10799257"/>
              <a:gd name="connsiteY1722" fmla="*/ 1706838 h 3098304"/>
              <a:gd name="connsiteX1723" fmla="*/ 8669907 w 10799257"/>
              <a:gd name="connsiteY1723" fmla="*/ 1706838 h 3098304"/>
              <a:gd name="connsiteX1724" fmla="*/ 8747644 w 10799257"/>
              <a:gd name="connsiteY1724" fmla="*/ 1784572 h 3098304"/>
              <a:gd name="connsiteX1725" fmla="*/ 8669907 w 10799257"/>
              <a:gd name="connsiteY1725" fmla="*/ 1862309 h 3098304"/>
              <a:gd name="connsiteX1726" fmla="*/ 8592170 w 10799257"/>
              <a:gd name="connsiteY1726" fmla="*/ 1784572 h 3098304"/>
              <a:gd name="connsiteX1727" fmla="*/ 8669907 w 10799257"/>
              <a:gd name="connsiteY1727" fmla="*/ 1706838 h 3098304"/>
              <a:gd name="connsiteX1728" fmla="*/ 8481683 w 10799257"/>
              <a:gd name="connsiteY1728" fmla="*/ 1706838 h 3098304"/>
              <a:gd name="connsiteX1729" fmla="*/ 8559420 w 10799257"/>
              <a:gd name="connsiteY1729" fmla="*/ 1784572 h 3098304"/>
              <a:gd name="connsiteX1730" fmla="*/ 8481683 w 10799257"/>
              <a:gd name="connsiteY1730" fmla="*/ 1862309 h 3098304"/>
              <a:gd name="connsiteX1731" fmla="*/ 8403946 w 10799257"/>
              <a:gd name="connsiteY1731" fmla="*/ 1784572 h 3098304"/>
              <a:gd name="connsiteX1732" fmla="*/ 8481683 w 10799257"/>
              <a:gd name="connsiteY1732" fmla="*/ 1706838 h 3098304"/>
              <a:gd name="connsiteX1733" fmla="*/ 8298167 w 10799257"/>
              <a:gd name="connsiteY1733" fmla="*/ 1706838 h 3098304"/>
              <a:gd name="connsiteX1734" fmla="*/ 8375904 w 10799257"/>
              <a:gd name="connsiteY1734" fmla="*/ 1784572 h 3098304"/>
              <a:gd name="connsiteX1735" fmla="*/ 8298167 w 10799257"/>
              <a:gd name="connsiteY1735" fmla="*/ 1862309 h 3098304"/>
              <a:gd name="connsiteX1736" fmla="*/ 8220430 w 10799257"/>
              <a:gd name="connsiteY1736" fmla="*/ 1784572 h 3098304"/>
              <a:gd name="connsiteX1737" fmla="*/ 8298167 w 10799257"/>
              <a:gd name="connsiteY1737" fmla="*/ 1706838 h 3098304"/>
              <a:gd name="connsiteX1738" fmla="*/ 8109949 w 10799257"/>
              <a:gd name="connsiteY1738" fmla="*/ 1706838 h 3098304"/>
              <a:gd name="connsiteX1739" fmla="*/ 8187686 w 10799257"/>
              <a:gd name="connsiteY1739" fmla="*/ 1784572 h 3098304"/>
              <a:gd name="connsiteX1740" fmla="*/ 8109949 w 10799257"/>
              <a:gd name="connsiteY1740" fmla="*/ 1862309 h 3098304"/>
              <a:gd name="connsiteX1741" fmla="*/ 8032212 w 10799257"/>
              <a:gd name="connsiteY1741" fmla="*/ 1784572 h 3098304"/>
              <a:gd name="connsiteX1742" fmla="*/ 8109949 w 10799257"/>
              <a:gd name="connsiteY1742" fmla="*/ 1706838 h 3098304"/>
              <a:gd name="connsiteX1743" fmla="*/ 7926432 w 10799257"/>
              <a:gd name="connsiteY1743" fmla="*/ 1706838 h 3098304"/>
              <a:gd name="connsiteX1744" fmla="*/ 8004169 w 10799257"/>
              <a:gd name="connsiteY1744" fmla="*/ 1784572 h 3098304"/>
              <a:gd name="connsiteX1745" fmla="*/ 7926432 w 10799257"/>
              <a:gd name="connsiteY1745" fmla="*/ 1862309 h 3098304"/>
              <a:gd name="connsiteX1746" fmla="*/ 7848695 w 10799257"/>
              <a:gd name="connsiteY1746" fmla="*/ 1784572 h 3098304"/>
              <a:gd name="connsiteX1747" fmla="*/ 7926432 w 10799257"/>
              <a:gd name="connsiteY1747" fmla="*/ 1706838 h 3098304"/>
              <a:gd name="connsiteX1748" fmla="*/ 7738211 w 10799257"/>
              <a:gd name="connsiteY1748" fmla="*/ 1706838 h 3098304"/>
              <a:gd name="connsiteX1749" fmla="*/ 7815947 w 10799257"/>
              <a:gd name="connsiteY1749" fmla="*/ 1784572 h 3098304"/>
              <a:gd name="connsiteX1750" fmla="*/ 7738211 w 10799257"/>
              <a:gd name="connsiteY1750" fmla="*/ 1862309 h 3098304"/>
              <a:gd name="connsiteX1751" fmla="*/ 7660474 w 10799257"/>
              <a:gd name="connsiteY1751" fmla="*/ 1784572 h 3098304"/>
              <a:gd name="connsiteX1752" fmla="*/ 7738211 w 10799257"/>
              <a:gd name="connsiteY1752" fmla="*/ 1706838 h 3098304"/>
              <a:gd name="connsiteX1753" fmla="*/ 7554693 w 10799257"/>
              <a:gd name="connsiteY1753" fmla="*/ 1706838 h 3098304"/>
              <a:gd name="connsiteX1754" fmla="*/ 7632430 w 10799257"/>
              <a:gd name="connsiteY1754" fmla="*/ 1784572 h 3098304"/>
              <a:gd name="connsiteX1755" fmla="*/ 7554693 w 10799257"/>
              <a:gd name="connsiteY1755" fmla="*/ 1862309 h 3098304"/>
              <a:gd name="connsiteX1756" fmla="*/ 7476957 w 10799257"/>
              <a:gd name="connsiteY1756" fmla="*/ 1784572 h 3098304"/>
              <a:gd name="connsiteX1757" fmla="*/ 7554693 w 10799257"/>
              <a:gd name="connsiteY1757" fmla="*/ 1706838 h 3098304"/>
              <a:gd name="connsiteX1758" fmla="*/ 7366472 w 10799257"/>
              <a:gd name="connsiteY1758" fmla="*/ 1706838 h 3098304"/>
              <a:gd name="connsiteX1759" fmla="*/ 7444209 w 10799257"/>
              <a:gd name="connsiteY1759" fmla="*/ 1784572 h 3098304"/>
              <a:gd name="connsiteX1760" fmla="*/ 7366472 w 10799257"/>
              <a:gd name="connsiteY1760" fmla="*/ 1862309 h 3098304"/>
              <a:gd name="connsiteX1761" fmla="*/ 7288736 w 10799257"/>
              <a:gd name="connsiteY1761" fmla="*/ 1784572 h 3098304"/>
              <a:gd name="connsiteX1762" fmla="*/ 7366472 w 10799257"/>
              <a:gd name="connsiteY1762" fmla="*/ 1706838 h 3098304"/>
              <a:gd name="connsiteX1763" fmla="*/ 7178251 w 10799257"/>
              <a:gd name="connsiteY1763" fmla="*/ 1706838 h 3098304"/>
              <a:gd name="connsiteX1764" fmla="*/ 7255988 w 10799257"/>
              <a:gd name="connsiteY1764" fmla="*/ 1784572 h 3098304"/>
              <a:gd name="connsiteX1765" fmla="*/ 7178251 w 10799257"/>
              <a:gd name="connsiteY1765" fmla="*/ 1862309 h 3098304"/>
              <a:gd name="connsiteX1766" fmla="*/ 7100514 w 10799257"/>
              <a:gd name="connsiteY1766" fmla="*/ 1784572 h 3098304"/>
              <a:gd name="connsiteX1767" fmla="*/ 7178251 w 10799257"/>
              <a:gd name="connsiteY1767" fmla="*/ 1706838 h 3098304"/>
              <a:gd name="connsiteX1768" fmla="*/ 6985327 w 10799257"/>
              <a:gd name="connsiteY1768" fmla="*/ 1706838 h 3098304"/>
              <a:gd name="connsiteX1769" fmla="*/ 7063064 w 10799257"/>
              <a:gd name="connsiteY1769" fmla="*/ 1784572 h 3098304"/>
              <a:gd name="connsiteX1770" fmla="*/ 6985327 w 10799257"/>
              <a:gd name="connsiteY1770" fmla="*/ 1862309 h 3098304"/>
              <a:gd name="connsiteX1771" fmla="*/ 6907590 w 10799257"/>
              <a:gd name="connsiteY1771" fmla="*/ 1784572 h 3098304"/>
              <a:gd name="connsiteX1772" fmla="*/ 6985327 w 10799257"/>
              <a:gd name="connsiteY1772" fmla="*/ 1706838 h 3098304"/>
              <a:gd name="connsiteX1773" fmla="*/ 6801807 w 10799257"/>
              <a:gd name="connsiteY1773" fmla="*/ 1706838 h 3098304"/>
              <a:gd name="connsiteX1774" fmla="*/ 6879544 w 10799257"/>
              <a:gd name="connsiteY1774" fmla="*/ 1784572 h 3098304"/>
              <a:gd name="connsiteX1775" fmla="*/ 6801807 w 10799257"/>
              <a:gd name="connsiteY1775" fmla="*/ 1862309 h 3098304"/>
              <a:gd name="connsiteX1776" fmla="*/ 6724070 w 10799257"/>
              <a:gd name="connsiteY1776" fmla="*/ 1784572 h 3098304"/>
              <a:gd name="connsiteX1777" fmla="*/ 6801807 w 10799257"/>
              <a:gd name="connsiteY1777" fmla="*/ 1706838 h 3098304"/>
              <a:gd name="connsiteX1778" fmla="*/ 6613586 w 10799257"/>
              <a:gd name="connsiteY1778" fmla="*/ 1706838 h 3098304"/>
              <a:gd name="connsiteX1779" fmla="*/ 6691323 w 10799257"/>
              <a:gd name="connsiteY1779" fmla="*/ 1784572 h 3098304"/>
              <a:gd name="connsiteX1780" fmla="*/ 6613586 w 10799257"/>
              <a:gd name="connsiteY1780" fmla="*/ 1862309 h 3098304"/>
              <a:gd name="connsiteX1781" fmla="*/ 6535849 w 10799257"/>
              <a:gd name="connsiteY1781" fmla="*/ 1784572 h 3098304"/>
              <a:gd name="connsiteX1782" fmla="*/ 6613586 w 10799257"/>
              <a:gd name="connsiteY1782" fmla="*/ 1706838 h 3098304"/>
              <a:gd name="connsiteX1783" fmla="*/ 6425365 w 10799257"/>
              <a:gd name="connsiteY1783" fmla="*/ 1706838 h 3098304"/>
              <a:gd name="connsiteX1784" fmla="*/ 6503102 w 10799257"/>
              <a:gd name="connsiteY1784" fmla="*/ 1784572 h 3098304"/>
              <a:gd name="connsiteX1785" fmla="*/ 6425365 w 10799257"/>
              <a:gd name="connsiteY1785" fmla="*/ 1862309 h 3098304"/>
              <a:gd name="connsiteX1786" fmla="*/ 6347628 w 10799257"/>
              <a:gd name="connsiteY1786" fmla="*/ 1784572 h 3098304"/>
              <a:gd name="connsiteX1787" fmla="*/ 6425365 w 10799257"/>
              <a:gd name="connsiteY1787" fmla="*/ 1706838 h 3098304"/>
              <a:gd name="connsiteX1788" fmla="*/ 6241850 w 10799257"/>
              <a:gd name="connsiteY1788" fmla="*/ 1706838 h 3098304"/>
              <a:gd name="connsiteX1789" fmla="*/ 6319587 w 10799257"/>
              <a:gd name="connsiteY1789" fmla="*/ 1784572 h 3098304"/>
              <a:gd name="connsiteX1790" fmla="*/ 6241850 w 10799257"/>
              <a:gd name="connsiteY1790" fmla="*/ 1862309 h 3098304"/>
              <a:gd name="connsiteX1791" fmla="*/ 6164113 w 10799257"/>
              <a:gd name="connsiteY1791" fmla="*/ 1784572 h 3098304"/>
              <a:gd name="connsiteX1792" fmla="*/ 6241850 w 10799257"/>
              <a:gd name="connsiteY1792" fmla="*/ 1706838 h 3098304"/>
              <a:gd name="connsiteX1793" fmla="*/ 5870112 w 10799257"/>
              <a:gd name="connsiteY1793" fmla="*/ 1706838 h 3098304"/>
              <a:gd name="connsiteX1794" fmla="*/ 5947849 w 10799257"/>
              <a:gd name="connsiteY1794" fmla="*/ 1784572 h 3098304"/>
              <a:gd name="connsiteX1795" fmla="*/ 5870112 w 10799257"/>
              <a:gd name="connsiteY1795" fmla="*/ 1862309 h 3098304"/>
              <a:gd name="connsiteX1796" fmla="*/ 5792375 w 10799257"/>
              <a:gd name="connsiteY1796" fmla="*/ 1784572 h 3098304"/>
              <a:gd name="connsiteX1797" fmla="*/ 5870112 w 10799257"/>
              <a:gd name="connsiteY1797" fmla="*/ 1706838 h 3098304"/>
              <a:gd name="connsiteX1798" fmla="*/ 5681940 w 10799257"/>
              <a:gd name="connsiteY1798" fmla="*/ 1706838 h 3098304"/>
              <a:gd name="connsiteX1799" fmla="*/ 5759628 w 10799257"/>
              <a:gd name="connsiteY1799" fmla="*/ 1784572 h 3098304"/>
              <a:gd name="connsiteX1800" fmla="*/ 5681940 w 10799257"/>
              <a:gd name="connsiteY1800" fmla="*/ 1862309 h 3098304"/>
              <a:gd name="connsiteX1801" fmla="*/ 5604179 w 10799257"/>
              <a:gd name="connsiteY1801" fmla="*/ 1784572 h 3098304"/>
              <a:gd name="connsiteX1802" fmla="*/ 5681940 w 10799257"/>
              <a:gd name="connsiteY1802" fmla="*/ 1706838 h 3098304"/>
              <a:gd name="connsiteX1803" fmla="*/ 5498378 w 10799257"/>
              <a:gd name="connsiteY1803" fmla="*/ 1706838 h 3098304"/>
              <a:gd name="connsiteX1804" fmla="*/ 5576128 w 10799257"/>
              <a:gd name="connsiteY1804" fmla="*/ 1784572 h 3098304"/>
              <a:gd name="connsiteX1805" fmla="*/ 5498378 w 10799257"/>
              <a:gd name="connsiteY1805" fmla="*/ 1862309 h 3098304"/>
              <a:gd name="connsiteX1806" fmla="*/ 5420642 w 10799257"/>
              <a:gd name="connsiteY1806" fmla="*/ 1784572 h 3098304"/>
              <a:gd name="connsiteX1807" fmla="*/ 5498378 w 10799257"/>
              <a:gd name="connsiteY1807" fmla="*/ 1706838 h 3098304"/>
              <a:gd name="connsiteX1808" fmla="*/ 5126655 w 10799257"/>
              <a:gd name="connsiteY1808" fmla="*/ 1706835 h 3098304"/>
              <a:gd name="connsiteX1809" fmla="*/ 5204396 w 10799257"/>
              <a:gd name="connsiteY1809" fmla="*/ 1784572 h 3098304"/>
              <a:gd name="connsiteX1810" fmla="*/ 5126655 w 10799257"/>
              <a:gd name="connsiteY1810" fmla="*/ 1862307 h 3098304"/>
              <a:gd name="connsiteX1811" fmla="*/ 5048937 w 10799257"/>
              <a:gd name="connsiteY1811" fmla="*/ 1784572 h 3098304"/>
              <a:gd name="connsiteX1812" fmla="*/ 5126655 w 10799257"/>
              <a:gd name="connsiteY1812" fmla="*/ 1706835 h 3098304"/>
              <a:gd name="connsiteX1813" fmla="*/ 2689349 w 10799257"/>
              <a:gd name="connsiteY1813" fmla="*/ 1706835 h 3098304"/>
              <a:gd name="connsiteX1814" fmla="*/ 2767057 w 10799257"/>
              <a:gd name="connsiteY1814" fmla="*/ 1784572 h 3098304"/>
              <a:gd name="connsiteX1815" fmla="*/ 2689349 w 10799257"/>
              <a:gd name="connsiteY1815" fmla="*/ 1862307 h 3098304"/>
              <a:gd name="connsiteX1816" fmla="*/ 2611614 w 10799257"/>
              <a:gd name="connsiteY1816" fmla="*/ 1784572 h 3098304"/>
              <a:gd name="connsiteX1817" fmla="*/ 2689349 w 10799257"/>
              <a:gd name="connsiteY1817" fmla="*/ 1706835 h 3098304"/>
              <a:gd name="connsiteX1818" fmla="*/ 2510528 w 10799257"/>
              <a:gd name="connsiteY1818" fmla="*/ 1706835 h 3098304"/>
              <a:gd name="connsiteX1819" fmla="*/ 2588274 w 10799257"/>
              <a:gd name="connsiteY1819" fmla="*/ 1784572 h 3098304"/>
              <a:gd name="connsiteX1820" fmla="*/ 2510528 w 10799257"/>
              <a:gd name="connsiteY1820" fmla="*/ 1862307 h 3098304"/>
              <a:gd name="connsiteX1821" fmla="*/ 2432768 w 10799257"/>
              <a:gd name="connsiteY1821" fmla="*/ 1784572 h 3098304"/>
              <a:gd name="connsiteX1822" fmla="*/ 2510528 w 10799257"/>
              <a:gd name="connsiteY1822" fmla="*/ 1706835 h 3098304"/>
              <a:gd name="connsiteX1823" fmla="*/ 2317563 w 10799257"/>
              <a:gd name="connsiteY1823" fmla="*/ 1706835 h 3098304"/>
              <a:gd name="connsiteX1824" fmla="*/ 2395304 w 10799257"/>
              <a:gd name="connsiteY1824" fmla="*/ 1784572 h 3098304"/>
              <a:gd name="connsiteX1825" fmla="*/ 2317563 w 10799257"/>
              <a:gd name="connsiteY1825" fmla="*/ 1862307 h 3098304"/>
              <a:gd name="connsiteX1826" fmla="*/ 2239838 w 10799257"/>
              <a:gd name="connsiteY1826" fmla="*/ 1784572 h 3098304"/>
              <a:gd name="connsiteX1827" fmla="*/ 2317563 w 10799257"/>
              <a:gd name="connsiteY1827" fmla="*/ 1706835 h 3098304"/>
              <a:gd name="connsiteX1828" fmla="*/ 1569451 w 10799257"/>
              <a:gd name="connsiteY1828" fmla="*/ 1706835 h 3098304"/>
              <a:gd name="connsiteX1829" fmla="*/ 1647217 w 10799257"/>
              <a:gd name="connsiteY1829" fmla="*/ 1784572 h 3098304"/>
              <a:gd name="connsiteX1830" fmla="*/ 1569451 w 10799257"/>
              <a:gd name="connsiteY1830" fmla="*/ 1862307 h 3098304"/>
              <a:gd name="connsiteX1831" fmla="*/ 1491739 w 10799257"/>
              <a:gd name="connsiteY1831" fmla="*/ 1784572 h 3098304"/>
              <a:gd name="connsiteX1832" fmla="*/ 1569451 w 10799257"/>
              <a:gd name="connsiteY1832" fmla="*/ 1706835 h 3098304"/>
              <a:gd name="connsiteX1833" fmla="*/ 1385926 w 10799257"/>
              <a:gd name="connsiteY1833" fmla="*/ 1706835 h 3098304"/>
              <a:gd name="connsiteX1834" fmla="*/ 1463687 w 10799257"/>
              <a:gd name="connsiteY1834" fmla="*/ 1784572 h 3098304"/>
              <a:gd name="connsiteX1835" fmla="*/ 1385926 w 10799257"/>
              <a:gd name="connsiteY1835" fmla="*/ 1862307 h 3098304"/>
              <a:gd name="connsiteX1836" fmla="*/ 1308166 w 10799257"/>
              <a:gd name="connsiteY1836" fmla="*/ 1784572 h 3098304"/>
              <a:gd name="connsiteX1837" fmla="*/ 1385926 w 10799257"/>
              <a:gd name="connsiteY1837" fmla="*/ 1706835 h 3098304"/>
              <a:gd name="connsiteX1838" fmla="*/ 1202386 w 10799257"/>
              <a:gd name="connsiteY1838" fmla="*/ 1706835 h 3098304"/>
              <a:gd name="connsiteX1839" fmla="*/ 1280117 w 10799257"/>
              <a:gd name="connsiteY1839" fmla="*/ 1784572 h 3098304"/>
              <a:gd name="connsiteX1840" fmla="*/ 1202386 w 10799257"/>
              <a:gd name="connsiteY1840" fmla="*/ 1862307 h 3098304"/>
              <a:gd name="connsiteX1841" fmla="*/ 1124679 w 10799257"/>
              <a:gd name="connsiteY1841" fmla="*/ 1784572 h 3098304"/>
              <a:gd name="connsiteX1842" fmla="*/ 1202386 w 10799257"/>
              <a:gd name="connsiteY1842" fmla="*/ 1706835 h 3098304"/>
              <a:gd name="connsiteX1843" fmla="*/ 1014150 w 10799257"/>
              <a:gd name="connsiteY1843" fmla="*/ 1706835 h 3098304"/>
              <a:gd name="connsiteX1844" fmla="*/ 1091910 w 10799257"/>
              <a:gd name="connsiteY1844" fmla="*/ 1784572 h 3098304"/>
              <a:gd name="connsiteX1845" fmla="*/ 1014150 w 10799257"/>
              <a:gd name="connsiteY1845" fmla="*/ 1862307 h 3098304"/>
              <a:gd name="connsiteX1846" fmla="*/ 936446 w 10799257"/>
              <a:gd name="connsiteY1846" fmla="*/ 1784572 h 3098304"/>
              <a:gd name="connsiteX1847" fmla="*/ 1014150 w 10799257"/>
              <a:gd name="connsiteY1847" fmla="*/ 1706835 h 3098304"/>
              <a:gd name="connsiteX1848" fmla="*/ 830642 w 10799257"/>
              <a:gd name="connsiteY1848" fmla="*/ 1706835 h 3098304"/>
              <a:gd name="connsiteX1849" fmla="*/ 908402 w 10799257"/>
              <a:gd name="connsiteY1849" fmla="*/ 1784572 h 3098304"/>
              <a:gd name="connsiteX1850" fmla="*/ 830642 w 10799257"/>
              <a:gd name="connsiteY1850" fmla="*/ 1862307 h 3098304"/>
              <a:gd name="connsiteX1851" fmla="*/ 752900 w 10799257"/>
              <a:gd name="connsiteY1851" fmla="*/ 1784572 h 3098304"/>
              <a:gd name="connsiteX1852" fmla="*/ 830642 w 10799257"/>
              <a:gd name="connsiteY1852" fmla="*/ 1706835 h 3098304"/>
              <a:gd name="connsiteX1853" fmla="*/ 642409 w 10799257"/>
              <a:gd name="connsiteY1853" fmla="*/ 1706835 h 3098304"/>
              <a:gd name="connsiteX1854" fmla="*/ 720151 w 10799257"/>
              <a:gd name="connsiteY1854" fmla="*/ 1784572 h 3098304"/>
              <a:gd name="connsiteX1855" fmla="*/ 642409 w 10799257"/>
              <a:gd name="connsiteY1855" fmla="*/ 1862307 h 3098304"/>
              <a:gd name="connsiteX1856" fmla="*/ 564675 w 10799257"/>
              <a:gd name="connsiteY1856" fmla="*/ 1784572 h 3098304"/>
              <a:gd name="connsiteX1857" fmla="*/ 642409 w 10799257"/>
              <a:gd name="connsiteY1857" fmla="*/ 1706835 h 3098304"/>
              <a:gd name="connsiteX1858" fmla="*/ 458896 w 10799257"/>
              <a:gd name="connsiteY1858" fmla="*/ 1706835 h 3098304"/>
              <a:gd name="connsiteX1859" fmla="*/ 536634 w 10799257"/>
              <a:gd name="connsiteY1859" fmla="*/ 1784572 h 3098304"/>
              <a:gd name="connsiteX1860" fmla="*/ 458896 w 10799257"/>
              <a:gd name="connsiteY1860" fmla="*/ 1862307 h 3098304"/>
              <a:gd name="connsiteX1861" fmla="*/ 381164 w 10799257"/>
              <a:gd name="connsiteY1861" fmla="*/ 1784572 h 3098304"/>
              <a:gd name="connsiteX1862" fmla="*/ 458896 w 10799257"/>
              <a:gd name="connsiteY1862" fmla="*/ 1706835 h 3098304"/>
              <a:gd name="connsiteX1863" fmla="*/ 9900311 w 10799257"/>
              <a:gd name="connsiteY1863" fmla="*/ 1615146 h 3098304"/>
              <a:gd name="connsiteX1864" fmla="*/ 9995426 w 10799257"/>
              <a:gd name="connsiteY1864" fmla="*/ 1689399 h 3098304"/>
              <a:gd name="connsiteX1865" fmla="*/ 9978043 w 10799257"/>
              <a:gd name="connsiteY1865" fmla="*/ 1692909 h 3098304"/>
              <a:gd name="connsiteX1866" fmla="*/ 9900306 w 10799257"/>
              <a:gd name="connsiteY1866" fmla="*/ 1615171 h 3098304"/>
              <a:gd name="connsiteX1867" fmla="*/ 492851 w 10799257"/>
              <a:gd name="connsiteY1867" fmla="*/ 1546029 h 3098304"/>
              <a:gd name="connsiteX1868" fmla="*/ 513874 w 10799257"/>
              <a:gd name="connsiteY1868" fmla="*/ 1560204 h 3098304"/>
              <a:gd name="connsiteX1869" fmla="*/ 536643 w 10799257"/>
              <a:gd name="connsiteY1869" fmla="*/ 1615171 h 3098304"/>
              <a:gd name="connsiteX1870" fmla="*/ 458906 w 10799257"/>
              <a:gd name="connsiteY1870" fmla="*/ 1692909 h 3098304"/>
              <a:gd name="connsiteX1871" fmla="*/ 387281 w 10799257"/>
              <a:gd name="connsiteY1871" fmla="*/ 1645430 h 3098304"/>
              <a:gd name="connsiteX1872" fmla="*/ 384319 w 10799257"/>
              <a:gd name="connsiteY1872" fmla="*/ 1630757 h 3098304"/>
              <a:gd name="connsiteX1873" fmla="*/ 9789822 w 10799257"/>
              <a:gd name="connsiteY1873" fmla="*/ 1537435 h 3098304"/>
              <a:gd name="connsiteX1874" fmla="*/ 9804588 w 10799257"/>
              <a:gd name="connsiteY1874" fmla="*/ 1540416 h 3098304"/>
              <a:gd name="connsiteX1875" fmla="*/ 9861298 w 10799257"/>
              <a:gd name="connsiteY1875" fmla="*/ 1584689 h 3098304"/>
              <a:gd name="connsiteX1876" fmla="*/ 9861449 w 10799257"/>
              <a:gd name="connsiteY1876" fmla="*/ 1584913 h 3098304"/>
              <a:gd name="connsiteX1877" fmla="*/ 9867558 w 10799257"/>
              <a:gd name="connsiteY1877" fmla="*/ 1615171 h 3098304"/>
              <a:gd name="connsiteX1878" fmla="*/ 9789822 w 10799257"/>
              <a:gd name="connsiteY1878" fmla="*/ 1692909 h 3098304"/>
              <a:gd name="connsiteX1879" fmla="*/ 9712085 w 10799257"/>
              <a:gd name="connsiteY1879" fmla="*/ 1615171 h 3098304"/>
              <a:gd name="connsiteX1880" fmla="*/ 9789822 w 10799257"/>
              <a:gd name="connsiteY1880" fmla="*/ 1537435 h 3098304"/>
              <a:gd name="connsiteX1881" fmla="*/ 9606304 w 10799257"/>
              <a:gd name="connsiteY1881" fmla="*/ 1537435 h 3098304"/>
              <a:gd name="connsiteX1882" fmla="*/ 9684041 w 10799257"/>
              <a:gd name="connsiteY1882" fmla="*/ 1615171 h 3098304"/>
              <a:gd name="connsiteX1883" fmla="*/ 9606304 w 10799257"/>
              <a:gd name="connsiteY1883" fmla="*/ 1692909 h 3098304"/>
              <a:gd name="connsiteX1884" fmla="*/ 9528568 w 10799257"/>
              <a:gd name="connsiteY1884" fmla="*/ 1615171 h 3098304"/>
              <a:gd name="connsiteX1885" fmla="*/ 9606304 w 10799257"/>
              <a:gd name="connsiteY1885" fmla="*/ 1537435 h 3098304"/>
              <a:gd name="connsiteX1886" fmla="*/ 9413377 w 10799257"/>
              <a:gd name="connsiteY1886" fmla="*/ 1537435 h 3098304"/>
              <a:gd name="connsiteX1887" fmla="*/ 9491114 w 10799257"/>
              <a:gd name="connsiteY1887" fmla="*/ 1615171 h 3098304"/>
              <a:gd name="connsiteX1888" fmla="*/ 9413377 w 10799257"/>
              <a:gd name="connsiteY1888" fmla="*/ 1692909 h 3098304"/>
              <a:gd name="connsiteX1889" fmla="*/ 9335640 w 10799257"/>
              <a:gd name="connsiteY1889" fmla="*/ 1615171 h 3098304"/>
              <a:gd name="connsiteX1890" fmla="*/ 9413377 w 10799257"/>
              <a:gd name="connsiteY1890" fmla="*/ 1537435 h 3098304"/>
              <a:gd name="connsiteX1891" fmla="*/ 9234567 w 10799257"/>
              <a:gd name="connsiteY1891" fmla="*/ 1537435 h 3098304"/>
              <a:gd name="connsiteX1892" fmla="*/ 9312304 w 10799257"/>
              <a:gd name="connsiteY1892" fmla="*/ 1615171 h 3098304"/>
              <a:gd name="connsiteX1893" fmla="*/ 9234567 w 10799257"/>
              <a:gd name="connsiteY1893" fmla="*/ 1692909 h 3098304"/>
              <a:gd name="connsiteX1894" fmla="*/ 9156831 w 10799257"/>
              <a:gd name="connsiteY1894" fmla="*/ 1615171 h 3098304"/>
              <a:gd name="connsiteX1895" fmla="*/ 9234567 w 10799257"/>
              <a:gd name="connsiteY1895" fmla="*/ 1537435 h 3098304"/>
              <a:gd name="connsiteX1896" fmla="*/ 9036935 w 10799257"/>
              <a:gd name="connsiteY1896" fmla="*/ 1537435 h 3098304"/>
              <a:gd name="connsiteX1897" fmla="*/ 9114672 w 10799257"/>
              <a:gd name="connsiteY1897" fmla="*/ 1615171 h 3098304"/>
              <a:gd name="connsiteX1898" fmla="*/ 9036935 w 10799257"/>
              <a:gd name="connsiteY1898" fmla="*/ 1692909 h 3098304"/>
              <a:gd name="connsiteX1899" fmla="*/ 8959198 w 10799257"/>
              <a:gd name="connsiteY1899" fmla="*/ 1615171 h 3098304"/>
              <a:gd name="connsiteX1900" fmla="*/ 9036935 w 10799257"/>
              <a:gd name="connsiteY1900" fmla="*/ 1537435 h 3098304"/>
              <a:gd name="connsiteX1901" fmla="*/ 8853419 w 10799257"/>
              <a:gd name="connsiteY1901" fmla="*/ 1537435 h 3098304"/>
              <a:gd name="connsiteX1902" fmla="*/ 8931156 w 10799257"/>
              <a:gd name="connsiteY1902" fmla="*/ 1615171 h 3098304"/>
              <a:gd name="connsiteX1903" fmla="*/ 8853419 w 10799257"/>
              <a:gd name="connsiteY1903" fmla="*/ 1692909 h 3098304"/>
              <a:gd name="connsiteX1904" fmla="*/ 8775682 w 10799257"/>
              <a:gd name="connsiteY1904" fmla="*/ 1615171 h 3098304"/>
              <a:gd name="connsiteX1905" fmla="*/ 8853419 w 10799257"/>
              <a:gd name="connsiteY1905" fmla="*/ 1537435 h 3098304"/>
              <a:gd name="connsiteX1906" fmla="*/ 8669904 w 10799257"/>
              <a:gd name="connsiteY1906" fmla="*/ 1537435 h 3098304"/>
              <a:gd name="connsiteX1907" fmla="*/ 8747641 w 10799257"/>
              <a:gd name="connsiteY1907" fmla="*/ 1615171 h 3098304"/>
              <a:gd name="connsiteX1908" fmla="*/ 8669904 w 10799257"/>
              <a:gd name="connsiteY1908" fmla="*/ 1692909 h 3098304"/>
              <a:gd name="connsiteX1909" fmla="*/ 8592167 w 10799257"/>
              <a:gd name="connsiteY1909" fmla="*/ 1615171 h 3098304"/>
              <a:gd name="connsiteX1910" fmla="*/ 8669904 w 10799257"/>
              <a:gd name="connsiteY1910" fmla="*/ 1537435 h 3098304"/>
              <a:gd name="connsiteX1911" fmla="*/ 8481681 w 10799257"/>
              <a:gd name="connsiteY1911" fmla="*/ 1537435 h 3098304"/>
              <a:gd name="connsiteX1912" fmla="*/ 8559418 w 10799257"/>
              <a:gd name="connsiteY1912" fmla="*/ 1615171 h 3098304"/>
              <a:gd name="connsiteX1913" fmla="*/ 8481681 w 10799257"/>
              <a:gd name="connsiteY1913" fmla="*/ 1692909 h 3098304"/>
              <a:gd name="connsiteX1914" fmla="*/ 8403944 w 10799257"/>
              <a:gd name="connsiteY1914" fmla="*/ 1615171 h 3098304"/>
              <a:gd name="connsiteX1915" fmla="*/ 8481681 w 10799257"/>
              <a:gd name="connsiteY1915" fmla="*/ 1537435 h 3098304"/>
              <a:gd name="connsiteX1916" fmla="*/ 8298166 w 10799257"/>
              <a:gd name="connsiteY1916" fmla="*/ 1537435 h 3098304"/>
              <a:gd name="connsiteX1917" fmla="*/ 8375903 w 10799257"/>
              <a:gd name="connsiteY1917" fmla="*/ 1615171 h 3098304"/>
              <a:gd name="connsiteX1918" fmla="*/ 8298166 w 10799257"/>
              <a:gd name="connsiteY1918" fmla="*/ 1692909 h 3098304"/>
              <a:gd name="connsiteX1919" fmla="*/ 8220429 w 10799257"/>
              <a:gd name="connsiteY1919" fmla="*/ 1615171 h 3098304"/>
              <a:gd name="connsiteX1920" fmla="*/ 8298166 w 10799257"/>
              <a:gd name="connsiteY1920" fmla="*/ 1537435 h 3098304"/>
              <a:gd name="connsiteX1921" fmla="*/ 8109946 w 10799257"/>
              <a:gd name="connsiteY1921" fmla="*/ 1537435 h 3098304"/>
              <a:gd name="connsiteX1922" fmla="*/ 8187683 w 10799257"/>
              <a:gd name="connsiteY1922" fmla="*/ 1615171 h 3098304"/>
              <a:gd name="connsiteX1923" fmla="*/ 8109946 w 10799257"/>
              <a:gd name="connsiteY1923" fmla="*/ 1692909 h 3098304"/>
              <a:gd name="connsiteX1924" fmla="*/ 8032209 w 10799257"/>
              <a:gd name="connsiteY1924" fmla="*/ 1615171 h 3098304"/>
              <a:gd name="connsiteX1925" fmla="*/ 8109946 w 10799257"/>
              <a:gd name="connsiteY1925" fmla="*/ 1537435 h 3098304"/>
              <a:gd name="connsiteX1926" fmla="*/ 7926429 w 10799257"/>
              <a:gd name="connsiteY1926" fmla="*/ 1537435 h 3098304"/>
              <a:gd name="connsiteX1927" fmla="*/ 8004166 w 10799257"/>
              <a:gd name="connsiteY1927" fmla="*/ 1615171 h 3098304"/>
              <a:gd name="connsiteX1928" fmla="*/ 7926429 w 10799257"/>
              <a:gd name="connsiteY1928" fmla="*/ 1692909 h 3098304"/>
              <a:gd name="connsiteX1929" fmla="*/ 7848692 w 10799257"/>
              <a:gd name="connsiteY1929" fmla="*/ 1615171 h 3098304"/>
              <a:gd name="connsiteX1930" fmla="*/ 7926429 w 10799257"/>
              <a:gd name="connsiteY1930" fmla="*/ 1537435 h 3098304"/>
              <a:gd name="connsiteX1931" fmla="*/ 7738208 w 10799257"/>
              <a:gd name="connsiteY1931" fmla="*/ 1537435 h 3098304"/>
              <a:gd name="connsiteX1932" fmla="*/ 7815945 w 10799257"/>
              <a:gd name="connsiteY1932" fmla="*/ 1615171 h 3098304"/>
              <a:gd name="connsiteX1933" fmla="*/ 7738208 w 10799257"/>
              <a:gd name="connsiteY1933" fmla="*/ 1692909 h 3098304"/>
              <a:gd name="connsiteX1934" fmla="*/ 7660471 w 10799257"/>
              <a:gd name="connsiteY1934" fmla="*/ 1615171 h 3098304"/>
              <a:gd name="connsiteX1935" fmla="*/ 7738208 w 10799257"/>
              <a:gd name="connsiteY1935" fmla="*/ 1537435 h 3098304"/>
              <a:gd name="connsiteX1936" fmla="*/ 7554691 w 10799257"/>
              <a:gd name="connsiteY1936" fmla="*/ 1537435 h 3098304"/>
              <a:gd name="connsiteX1937" fmla="*/ 7632428 w 10799257"/>
              <a:gd name="connsiteY1937" fmla="*/ 1615171 h 3098304"/>
              <a:gd name="connsiteX1938" fmla="*/ 7554691 w 10799257"/>
              <a:gd name="connsiteY1938" fmla="*/ 1692909 h 3098304"/>
              <a:gd name="connsiteX1939" fmla="*/ 7476954 w 10799257"/>
              <a:gd name="connsiteY1939" fmla="*/ 1615171 h 3098304"/>
              <a:gd name="connsiteX1940" fmla="*/ 7554691 w 10799257"/>
              <a:gd name="connsiteY1940" fmla="*/ 1537435 h 3098304"/>
              <a:gd name="connsiteX1941" fmla="*/ 7366470 w 10799257"/>
              <a:gd name="connsiteY1941" fmla="*/ 1537435 h 3098304"/>
              <a:gd name="connsiteX1942" fmla="*/ 7444207 w 10799257"/>
              <a:gd name="connsiteY1942" fmla="*/ 1615171 h 3098304"/>
              <a:gd name="connsiteX1943" fmla="*/ 7366470 w 10799257"/>
              <a:gd name="connsiteY1943" fmla="*/ 1692909 h 3098304"/>
              <a:gd name="connsiteX1944" fmla="*/ 7288733 w 10799257"/>
              <a:gd name="connsiteY1944" fmla="*/ 1615171 h 3098304"/>
              <a:gd name="connsiteX1945" fmla="*/ 7366470 w 10799257"/>
              <a:gd name="connsiteY1945" fmla="*/ 1537435 h 3098304"/>
              <a:gd name="connsiteX1946" fmla="*/ 7178249 w 10799257"/>
              <a:gd name="connsiteY1946" fmla="*/ 1537435 h 3098304"/>
              <a:gd name="connsiteX1947" fmla="*/ 7255986 w 10799257"/>
              <a:gd name="connsiteY1947" fmla="*/ 1615171 h 3098304"/>
              <a:gd name="connsiteX1948" fmla="*/ 7178249 w 10799257"/>
              <a:gd name="connsiteY1948" fmla="*/ 1692909 h 3098304"/>
              <a:gd name="connsiteX1949" fmla="*/ 7100512 w 10799257"/>
              <a:gd name="connsiteY1949" fmla="*/ 1615171 h 3098304"/>
              <a:gd name="connsiteX1950" fmla="*/ 7178249 w 10799257"/>
              <a:gd name="connsiteY1950" fmla="*/ 1537435 h 3098304"/>
              <a:gd name="connsiteX1951" fmla="*/ 6985324 w 10799257"/>
              <a:gd name="connsiteY1951" fmla="*/ 1537435 h 3098304"/>
              <a:gd name="connsiteX1952" fmla="*/ 7063061 w 10799257"/>
              <a:gd name="connsiteY1952" fmla="*/ 1615171 h 3098304"/>
              <a:gd name="connsiteX1953" fmla="*/ 6985324 w 10799257"/>
              <a:gd name="connsiteY1953" fmla="*/ 1692909 h 3098304"/>
              <a:gd name="connsiteX1954" fmla="*/ 6907587 w 10799257"/>
              <a:gd name="connsiteY1954" fmla="*/ 1615171 h 3098304"/>
              <a:gd name="connsiteX1955" fmla="*/ 6985324 w 10799257"/>
              <a:gd name="connsiteY1955" fmla="*/ 1537435 h 3098304"/>
              <a:gd name="connsiteX1956" fmla="*/ 6801807 w 10799257"/>
              <a:gd name="connsiteY1956" fmla="*/ 1537435 h 3098304"/>
              <a:gd name="connsiteX1957" fmla="*/ 6879544 w 10799257"/>
              <a:gd name="connsiteY1957" fmla="*/ 1615171 h 3098304"/>
              <a:gd name="connsiteX1958" fmla="*/ 6801807 w 10799257"/>
              <a:gd name="connsiteY1958" fmla="*/ 1692909 h 3098304"/>
              <a:gd name="connsiteX1959" fmla="*/ 6724070 w 10799257"/>
              <a:gd name="connsiteY1959" fmla="*/ 1615171 h 3098304"/>
              <a:gd name="connsiteX1960" fmla="*/ 6801807 w 10799257"/>
              <a:gd name="connsiteY1960" fmla="*/ 1537435 h 3098304"/>
              <a:gd name="connsiteX1961" fmla="*/ 6613585 w 10799257"/>
              <a:gd name="connsiteY1961" fmla="*/ 1537435 h 3098304"/>
              <a:gd name="connsiteX1962" fmla="*/ 6691322 w 10799257"/>
              <a:gd name="connsiteY1962" fmla="*/ 1615171 h 3098304"/>
              <a:gd name="connsiteX1963" fmla="*/ 6613585 w 10799257"/>
              <a:gd name="connsiteY1963" fmla="*/ 1692909 h 3098304"/>
              <a:gd name="connsiteX1964" fmla="*/ 6535848 w 10799257"/>
              <a:gd name="connsiteY1964" fmla="*/ 1615171 h 3098304"/>
              <a:gd name="connsiteX1965" fmla="*/ 6613585 w 10799257"/>
              <a:gd name="connsiteY1965" fmla="*/ 1537435 h 3098304"/>
              <a:gd name="connsiteX1966" fmla="*/ 6425364 w 10799257"/>
              <a:gd name="connsiteY1966" fmla="*/ 1537435 h 3098304"/>
              <a:gd name="connsiteX1967" fmla="*/ 6503101 w 10799257"/>
              <a:gd name="connsiteY1967" fmla="*/ 1615171 h 3098304"/>
              <a:gd name="connsiteX1968" fmla="*/ 6425364 w 10799257"/>
              <a:gd name="connsiteY1968" fmla="*/ 1692909 h 3098304"/>
              <a:gd name="connsiteX1969" fmla="*/ 6347627 w 10799257"/>
              <a:gd name="connsiteY1969" fmla="*/ 1615171 h 3098304"/>
              <a:gd name="connsiteX1970" fmla="*/ 6425364 w 10799257"/>
              <a:gd name="connsiteY1970" fmla="*/ 1537435 h 3098304"/>
              <a:gd name="connsiteX1971" fmla="*/ 6241848 w 10799257"/>
              <a:gd name="connsiteY1971" fmla="*/ 1537435 h 3098304"/>
              <a:gd name="connsiteX1972" fmla="*/ 6319585 w 10799257"/>
              <a:gd name="connsiteY1972" fmla="*/ 1615171 h 3098304"/>
              <a:gd name="connsiteX1973" fmla="*/ 6241848 w 10799257"/>
              <a:gd name="connsiteY1973" fmla="*/ 1692909 h 3098304"/>
              <a:gd name="connsiteX1974" fmla="*/ 6164111 w 10799257"/>
              <a:gd name="connsiteY1974" fmla="*/ 1615171 h 3098304"/>
              <a:gd name="connsiteX1975" fmla="*/ 6241848 w 10799257"/>
              <a:gd name="connsiteY1975" fmla="*/ 1537435 h 3098304"/>
              <a:gd name="connsiteX1976" fmla="*/ 5870110 w 10799257"/>
              <a:gd name="connsiteY1976" fmla="*/ 1537435 h 3098304"/>
              <a:gd name="connsiteX1977" fmla="*/ 5947847 w 10799257"/>
              <a:gd name="connsiteY1977" fmla="*/ 1615171 h 3098304"/>
              <a:gd name="connsiteX1978" fmla="*/ 5870110 w 10799257"/>
              <a:gd name="connsiteY1978" fmla="*/ 1692909 h 3098304"/>
              <a:gd name="connsiteX1979" fmla="*/ 5792373 w 10799257"/>
              <a:gd name="connsiteY1979" fmla="*/ 1615171 h 3098304"/>
              <a:gd name="connsiteX1980" fmla="*/ 5870110 w 10799257"/>
              <a:gd name="connsiteY1980" fmla="*/ 1537435 h 3098304"/>
              <a:gd name="connsiteX1981" fmla="*/ 5681940 w 10799257"/>
              <a:gd name="connsiteY1981" fmla="*/ 1537435 h 3098304"/>
              <a:gd name="connsiteX1982" fmla="*/ 5759626 w 10799257"/>
              <a:gd name="connsiteY1982" fmla="*/ 1615171 h 3098304"/>
              <a:gd name="connsiteX1983" fmla="*/ 5681940 w 10799257"/>
              <a:gd name="connsiteY1983" fmla="*/ 1692909 h 3098304"/>
              <a:gd name="connsiteX1984" fmla="*/ 5604176 w 10799257"/>
              <a:gd name="connsiteY1984" fmla="*/ 1615171 h 3098304"/>
              <a:gd name="connsiteX1985" fmla="*/ 5681940 w 10799257"/>
              <a:gd name="connsiteY1985" fmla="*/ 1537435 h 3098304"/>
              <a:gd name="connsiteX1986" fmla="*/ 5498376 w 10799257"/>
              <a:gd name="connsiteY1986" fmla="*/ 1537435 h 3098304"/>
              <a:gd name="connsiteX1987" fmla="*/ 5576126 w 10799257"/>
              <a:gd name="connsiteY1987" fmla="*/ 1615171 h 3098304"/>
              <a:gd name="connsiteX1988" fmla="*/ 5498376 w 10799257"/>
              <a:gd name="connsiteY1988" fmla="*/ 1692909 h 3098304"/>
              <a:gd name="connsiteX1989" fmla="*/ 5420640 w 10799257"/>
              <a:gd name="connsiteY1989" fmla="*/ 1615171 h 3098304"/>
              <a:gd name="connsiteX1990" fmla="*/ 5498376 w 10799257"/>
              <a:gd name="connsiteY1990" fmla="*/ 1537435 h 3098304"/>
              <a:gd name="connsiteX1991" fmla="*/ 3625627 w 10799257"/>
              <a:gd name="connsiteY1991" fmla="*/ 1537435 h 3098304"/>
              <a:gd name="connsiteX1992" fmla="*/ 3703372 w 10799257"/>
              <a:gd name="connsiteY1992" fmla="*/ 1615171 h 3098304"/>
              <a:gd name="connsiteX1993" fmla="*/ 3625627 w 10799257"/>
              <a:gd name="connsiteY1993" fmla="*/ 1692909 h 3098304"/>
              <a:gd name="connsiteX1994" fmla="*/ 3547901 w 10799257"/>
              <a:gd name="connsiteY1994" fmla="*/ 1615171 h 3098304"/>
              <a:gd name="connsiteX1995" fmla="*/ 3625627 w 10799257"/>
              <a:gd name="connsiteY1995" fmla="*/ 1537435 h 3098304"/>
              <a:gd name="connsiteX1996" fmla="*/ 2317572 w 10799257"/>
              <a:gd name="connsiteY1996" fmla="*/ 1537435 h 3098304"/>
              <a:gd name="connsiteX1997" fmla="*/ 2395313 w 10799257"/>
              <a:gd name="connsiteY1997" fmla="*/ 1615171 h 3098304"/>
              <a:gd name="connsiteX1998" fmla="*/ 2317572 w 10799257"/>
              <a:gd name="connsiteY1998" fmla="*/ 1692909 h 3098304"/>
              <a:gd name="connsiteX1999" fmla="*/ 2239845 w 10799257"/>
              <a:gd name="connsiteY1999" fmla="*/ 1615171 h 3098304"/>
              <a:gd name="connsiteX2000" fmla="*/ 2317572 w 10799257"/>
              <a:gd name="connsiteY2000" fmla="*/ 1537435 h 3098304"/>
              <a:gd name="connsiteX2001" fmla="*/ 1569475 w 10799257"/>
              <a:gd name="connsiteY2001" fmla="*/ 1537435 h 3098304"/>
              <a:gd name="connsiteX2002" fmla="*/ 1647232 w 10799257"/>
              <a:gd name="connsiteY2002" fmla="*/ 1615171 h 3098304"/>
              <a:gd name="connsiteX2003" fmla="*/ 1569475 w 10799257"/>
              <a:gd name="connsiteY2003" fmla="*/ 1692909 h 3098304"/>
              <a:gd name="connsiteX2004" fmla="*/ 1491752 w 10799257"/>
              <a:gd name="connsiteY2004" fmla="*/ 1615171 h 3098304"/>
              <a:gd name="connsiteX2005" fmla="*/ 1569475 w 10799257"/>
              <a:gd name="connsiteY2005" fmla="*/ 1537435 h 3098304"/>
              <a:gd name="connsiteX2006" fmla="*/ 1385938 w 10799257"/>
              <a:gd name="connsiteY2006" fmla="*/ 1537435 h 3098304"/>
              <a:gd name="connsiteX2007" fmla="*/ 1463700 w 10799257"/>
              <a:gd name="connsiteY2007" fmla="*/ 1615171 h 3098304"/>
              <a:gd name="connsiteX2008" fmla="*/ 1385938 w 10799257"/>
              <a:gd name="connsiteY2008" fmla="*/ 1692909 h 3098304"/>
              <a:gd name="connsiteX2009" fmla="*/ 1308177 w 10799257"/>
              <a:gd name="connsiteY2009" fmla="*/ 1615171 h 3098304"/>
              <a:gd name="connsiteX2010" fmla="*/ 1385938 w 10799257"/>
              <a:gd name="connsiteY2010" fmla="*/ 1537435 h 3098304"/>
              <a:gd name="connsiteX2011" fmla="*/ 1202397 w 10799257"/>
              <a:gd name="connsiteY2011" fmla="*/ 1537435 h 3098304"/>
              <a:gd name="connsiteX2012" fmla="*/ 1280126 w 10799257"/>
              <a:gd name="connsiteY2012" fmla="*/ 1615171 h 3098304"/>
              <a:gd name="connsiteX2013" fmla="*/ 1202397 w 10799257"/>
              <a:gd name="connsiteY2013" fmla="*/ 1692909 h 3098304"/>
              <a:gd name="connsiteX2014" fmla="*/ 1124687 w 10799257"/>
              <a:gd name="connsiteY2014" fmla="*/ 1615171 h 3098304"/>
              <a:gd name="connsiteX2015" fmla="*/ 1202397 w 10799257"/>
              <a:gd name="connsiteY2015" fmla="*/ 1537435 h 3098304"/>
              <a:gd name="connsiteX2016" fmla="*/ 1014150 w 10799257"/>
              <a:gd name="connsiteY2016" fmla="*/ 1537435 h 3098304"/>
              <a:gd name="connsiteX2017" fmla="*/ 1091922 w 10799257"/>
              <a:gd name="connsiteY2017" fmla="*/ 1615171 h 3098304"/>
              <a:gd name="connsiteX2018" fmla="*/ 1014150 w 10799257"/>
              <a:gd name="connsiteY2018" fmla="*/ 1692909 h 3098304"/>
              <a:gd name="connsiteX2019" fmla="*/ 936457 w 10799257"/>
              <a:gd name="connsiteY2019" fmla="*/ 1615171 h 3098304"/>
              <a:gd name="connsiteX2020" fmla="*/ 1014150 w 10799257"/>
              <a:gd name="connsiteY2020" fmla="*/ 1537435 h 3098304"/>
              <a:gd name="connsiteX2021" fmla="*/ 830653 w 10799257"/>
              <a:gd name="connsiteY2021" fmla="*/ 1537435 h 3098304"/>
              <a:gd name="connsiteX2022" fmla="*/ 908411 w 10799257"/>
              <a:gd name="connsiteY2022" fmla="*/ 1615171 h 3098304"/>
              <a:gd name="connsiteX2023" fmla="*/ 830653 w 10799257"/>
              <a:gd name="connsiteY2023" fmla="*/ 1692909 h 3098304"/>
              <a:gd name="connsiteX2024" fmla="*/ 752908 w 10799257"/>
              <a:gd name="connsiteY2024" fmla="*/ 1615171 h 3098304"/>
              <a:gd name="connsiteX2025" fmla="*/ 830653 w 10799257"/>
              <a:gd name="connsiteY2025" fmla="*/ 1537435 h 3098304"/>
              <a:gd name="connsiteX2026" fmla="*/ 642418 w 10799257"/>
              <a:gd name="connsiteY2026" fmla="*/ 1537435 h 3098304"/>
              <a:gd name="connsiteX2027" fmla="*/ 720160 w 10799257"/>
              <a:gd name="connsiteY2027" fmla="*/ 1615171 h 3098304"/>
              <a:gd name="connsiteX2028" fmla="*/ 642418 w 10799257"/>
              <a:gd name="connsiteY2028" fmla="*/ 1692909 h 3098304"/>
              <a:gd name="connsiteX2029" fmla="*/ 564685 w 10799257"/>
              <a:gd name="connsiteY2029" fmla="*/ 1615171 h 3098304"/>
              <a:gd name="connsiteX2030" fmla="*/ 642418 w 10799257"/>
              <a:gd name="connsiteY2030" fmla="*/ 1537435 h 3098304"/>
              <a:gd name="connsiteX2031" fmla="*/ 9720532 w 10799257"/>
              <a:gd name="connsiteY2031" fmla="*/ 1474796 h 3098304"/>
              <a:gd name="connsiteX2032" fmla="*/ 9772393 w 10799257"/>
              <a:gd name="connsiteY2032" fmla="*/ 1515283 h 3098304"/>
              <a:gd name="connsiteX2033" fmla="*/ 9759560 w 10799257"/>
              <a:gd name="connsiteY2033" fmla="*/ 1512692 h 3098304"/>
              <a:gd name="connsiteX2034" fmla="*/ 9734851 w 10799257"/>
              <a:gd name="connsiteY2034" fmla="*/ 1496033 h 3098304"/>
              <a:gd name="connsiteX2035" fmla="*/ 700606 w 10799257"/>
              <a:gd name="connsiteY2035" fmla="*/ 1390848 h 3098304"/>
              <a:gd name="connsiteX2036" fmla="*/ 714062 w 10799257"/>
              <a:gd name="connsiteY2036" fmla="*/ 1410805 h 3098304"/>
              <a:gd name="connsiteX2037" fmla="*/ 720171 w 10799257"/>
              <a:gd name="connsiteY2037" fmla="*/ 1441063 h 3098304"/>
              <a:gd name="connsiteX2038" fmla="*/ 642428 w 10799257"/>
              <a:gd name="connsiteY2038" fmla="*/ 1518801 h 3098304"/>
              <a:gd name="connsiteX2039" fmla="*/ 587465 w 10799257"/>
              <a:gd name="connsiteY2039" fmla="*/ 1496032 h 3098304"/>
              <a:gd name="connsiteX2040" fmla="*/ 576923 w 10799257"/>
              <a:gd name="connsiteY2040" fmla="*/ 1480396 h 3098304"/>
              <a:gd name="connsiteX2041" fmla="*/ 622703 w 10799257"/>
              <a:gd name="connsiteY2041" fmla="*/ 1444657 h 3098304"/>
              <a:gd name="connsiteX2042" fmla="*/ 9574517 w 10799257"/>
              <a:gd name="connsiteY2042" fmla="*/ 1370468 h 3098304"/>
              <a:gd name="connsiteX2043" fmla="*/ 9681926 w 10799257"/>
              <a:gd name="connsiteY2043" fmla="*/ 1444657 h 3098304"/>
              <a:gd name="connsiteX2044" fmla="*/ 9683127 w 10799257"/>
              <a:gd name="connsiteY2044" fmla="*/ 1445595 h 3098304"/>
              <a:gd name="connsiteX2045" fmla="*/ 9677932 w 10799257"/>
              <a:gd name="connsiteY2045" fmla="*/ 1471324 h 3098304"/>
              <a:gd name="connsiteX2046" fmla="*/ 9606304 w 10799257"/>
              <a:gd name="connsiteY2046" fmla="*/ 1518801 h 3098304"/>
              <a:gd name="connsiteX2047" fmla="*/ 9528568 w 10799257"/>
              <a:gd name="connsiteY2047" fmla="*/ 1441065 h 3098304"/>
              <a:gd name="connsiteX2048" fmla="*/ 9551337 w 10799257"/>
              <a:gd name="connsiteY2048" fmla="*/ 1386097 h 3098304"/>
              <a:gd name="connsiteX2049" fmla="*/ 9413377 w 10799257"/>
              <a:gd name="connsiteY2049" fmla="*/ 1363328 h 3098304"/>
              <a:gd name="connsiteX2050" fmla="*/ 9491114 w 10799257"/>
              <a:gd name="connsiteY2050" fmla="*/ 1441063 h 3098304"/>
              <a:gd name="connsiteX2051" fmla="*/ 9413377 w 10799257"/>
              <a:gd name="connsiteY2051" fmla="*/ 1518801 h 3098304"/>
              <a:gd name="connsiteX2052" fmla="*/ 9335640 w 10799257"/>
              <a:gd name="connsiteY2052" fmla="*/ 1441063 h 3098304"/>
              <a:gd name="connsiteX2053" fmla="*/ 9413377 w 10799257"/>
              <a:gd name="connsiteY2053" fmla="*/ 1363328 h 3098304"/>
              <a:gd name="connsiteX2054" fmla="*/ 9234566 w 10799257"/>
              <a:gd name="connsiteY2054" fmla="*/ 1363328 h 3098304"/>
              <a:gd name="connsiteX2055" fmla="*/ 9312303 w 10799257"/>
              <a:gd name="connsiteY2055" fmla="*/ 1441065 h 3098304"/>
              <a:gd name="connsiteX2056" fmla="*/ 9234566 w 10799257"/>
              <a:gd name="connsiteY2056" fmla="*/ 1518801 h 3098304"/>
              <a:gd name="connsiteX2057" fmla="*/ 9156829 w 10799257"/>
              <a:gd name="connsiteY2057" fmla="*/ 1441065 h 3098304"/>
              <a:gd name="connsiteX2058" fmla="*/ 9234566 w 10799257"/>
              <a:gd name="connsiteY2058" fmla="*/ 1363328 h 3098304"/>
              <a:gd name="connsiteX2059" fmla="*/ 9036935 w 10799257"/>
              <a:gd name="connsiteY2059" fmla="*/ 1363328 h 3098304"/>
              <a:gd name="connsiteX2060" fmla="*/ 9114672 w 10799257"/>
              <a:gd name="connsiteY2060" fmla="*/ 1441065 h 3098304"/>
              <a:gd name="connsiteX2061" fmla="*/ 9036935 w 10799257"/>
              <a:gd name="connsiteY2061" fmla="*/ 1518801 h 3098304"/>
              <a:gd name="connsiteX2062" fmla="*/ 8959198 w 10799257"/>
              <a:gd name="connsiteY2062" fmla="*/ 1441065 h 3098304"/>
              <a:gd name="connsiteX2063" fmla="*/ 9036935 w 10799257"/>
              <a:gd name="connsiteY2063" fmla="*/ 1363328 h 3098304"/>
              <a:gd name="connsiteX2064" fmla="*/ 8853418 w 10799257"/>
              <a:gd name="connsiteY2064" fmla="*/ 1363328 h 3098304"/>
              <a:gd name="connsiteX2065" fmla="*/ 8931155 w 10799257"/>
              <a:gd name="connsiteY2065" fmla="*/ 1441065 h 3098304"/>
              <a:gd name="connsiteX2066" fmla="*/ 8853418 w 10799257"/>
              <a:gd name="connsiteY2066" fmla="*/ 1518801 h 3098304"/>
              <a:gd name="connsiteX2067" fmla="*/ 8775681 w 10799257"/>
              <a:gd name="connsiteY2067" fmla="*/ 1441065 h 3098304"/>
              <a:gd name="connsiteX2068" fmla="*/ 8853418 w 10799257"/>
              <a:gd name="connsiteY2068" fmla="*/ 1363328 h 3098304"/>
              <a:gd name="connsiteX2069" fmla="*/ 8669904 w 10799257"/>
              <a:gd name="connsiteY2069" fmla="*/ 1363328 h 3098304"/>
              <a:gd name="connsiteX2070" fmla="*/ 8747641 w 10799257"/>
              <a:gd name="connsiteY2070" fmla="*/ 1441063 h 3098304"/>
              <a:gd name="connsiteX2071" fmla="*/ 8669904 w 10799257"/>
              <a:gd name="connsiteY2071" fmla="*/ 1518801 h 3098304"/>
              <a:gd name="connsiteX2072" fmla="*/ 8592167 w 10799257"/>
              <a:gd name="connsiteY2072" fmla="*/ 1441063 h 3098304"/>
              <a:gd name="connsiteX2073" fmla="*/ 8669904 w 10799257"/>
              <a:gd name="connsiteY2073" fmla="*/ 1363328 h 3098304"/>
              <a:gd name="connsiteX2074" fmla="*/ 8481681 w 10799257"/>
              <a:gd name="connsiteY2074" fmla="*/ 1363328 h 3098304"/>
              <a:gd name="connsiteX2075" fmla="*/ 8559418 w 10799257"/>
              <a:gd name="connsiteY2075" fmla="*/ 1441065 h 3098304"/>
              <a:gd name="connsiteX2076" fmla="*/ 8481681 w 10799257"/>
              <a:gd name="connsiteY2076" fmla="*/ 1518801 h 3098304"/>
              <a:gd name="connsiteX2077" fmla="*/ 8403944 w 10799257"/>
              <a:gd name="connsiteY2077" fmla="*/ 1441065 h 3098304"/>
              <a:gd name="connsiteX2078" fmla="*/ 8481681 w 10799257"/>
              <a:gd name="connsiteY2078" fmla="*/ 1363328 h 3098304"/>
              <a:gd name="connsiteX2079" fmla="*/ 8298166 w 10799257"/>
              <a:gd name="connsiteY2079" fmla="*/ 1363328 h 3098304"/>
              <a:gd name="connsiteX2080" fmla="*/ 8375903 w 10799257"/>
              <a:gd name="connsiteY2080" fmla="*/ 1441065 h 3098304"/>
              <a:gd name="connsiteX2081" fmla="*/ 8298166 w 10799257"/>
              <a:gd name="connsiteY2081" fmla="*/ 1518801 h 3098304"/>
              <a:gd name="connsiteX2082" fmla="*/ 8220429 w 10799257"/>
              <a:gd name="connsiteY2082" fmla="*/ 1441065 h 3098304"/>
              <a:gd name="connsiteX2083" fmla="*/ 8298166 w 10799257"/>
              <a:gd name="connsiteY2083" fmla="*/ 1363328 h 3098304"/>
              <a:gd name="connsiteX2084" fmla="*/ 8109946 w 10799257"/>
              <a:gd name="connsiteY2084" fmla="*/ 1363328 h 3098304"/>
              <a:gd name="connsiteX2085" fmla="*/ 8187683 w 10799257"/>
              <a:gd name="connsiteY2085" fmla="*/ 1441065 h 3098304"/>
              <a:gd name="connsiteX2086" fmla="*/ 8109946 w 10799257"/>
              <a:gd name="connsiteY2086" fmla="*/ 1518801 h 3098304"/>
              <a:gd name="connsiteX2087" fmla="*/ 8032209 w 10799257"/>
              <a:gd name="connsiteY2087" fmla="*/ 1441065 h 3098304"/>
              <a:gd name="connsiteX2088" fmla="*/ 8109946 w 10799257"/>
              <a:gd name="connsiteY2088" fmla="*/ 1363328 h 3098304"/>
              <a:gd name="connsiteX2089" fmla="*/ 7926429 w 10799257"/>
              <a:gd name="connsiteY2089" fmla="*/ 1363328 h 3098304"/>
              <a:gd name="connsiteX2090" fmla="*/ 8004166 w 10799257"/>
              <a:gd name="connsiteY2090" fmla="*/ 1441063 h 3098304"/>
              <a:gd name="connsiteX2091" fmla="*/ 7926429 w 10799257"/>
              <a:gd name="connsiteY2091" fmla="*/ 1518801 h 3098304"/>
              <a:gd name="connsiteX2092" fmla="*/ 7848692 w 10799257"/>
              <a:gd name="connsiteY2092" fmla="*/ 1441063 h 3098304"/>
              <a:gd name="connsiteX2093" fmla="*/ 7926429 w 10799257"/>
              <a:gd name="connsiteY2093" fmla="*/ 1363328 h 3098304"/>
              <a:gd name="connsiteX2094" fmla="*/ 7738208 w 10799257"/>
              <a:gd name="connsiteY2094" fmla="*/ 1363328 h 3098304"/>
              <a:gd name="connsiteX2095" fmla="*/ 7815945 w 10799257"/>
              <a:gd name="connsiteY2095" fmla="*/ 1441063 h 3098304"/>
              <a:gd name="connsiteX2096" fmla="*/ 7738208 w 10799257"/>
              <a:gd name="connsiteY2096" fmla="*/ 1518801 h 3098304"/>
              <a:gd name="connsiteX2097" fmla="*/ 7660471 w 10799257"/>
              <a:gd name="connsiteY2097" fmla="*/ 1441063 h 3098304"/>
              <a:gd name="connsiteX2098" fmla="*/ 7738208 w 10799257"/>
              <a:gd name="connsiteY2098" fmla="*/ 1363328 h 3098304"/>
              <a:gd name="connsiteX2099" fmla="*/ 7554691 w 10799257"/>
              <a:gd name="connsiteY2099" fmla="*/ 1363328 h 3098304"/>
              <a:gd name="connsiteX2100" fmla="*/ 7632428 w 10799257"/>
              <a:gd name="connsiteY2100" fmla="*/ 1441065 h 3098304"/>
              <a:gd name="connsiteX2101" fmla="*/ 7554691 w 10799257"/>
              <a:gd name="connsiteY2101" fmla="*/ 1518801 h 3098304"/>
              <a:gd name="connsiteX2102" fmla="*/ 7476954 w 10799257"/>
              <a:gd name="connsiteY2102" fmla="*/ 1441065 h 3098304"/>
              <a:gd name="connsiteX2103" fmla="*/ 7554691 w 10799257"/>
              <a:gd name="connsiteY2103" fmla="*/ 1363328 h 3098304"/>
              <a:gd name="connsiteX2104" fmla="*/ 7366470 w 10799257"/>
              <a:gd name="connsiteY2104" fmla="*/ 1363328 h 3098304"/>
              <a:gd name="connsiteX2105" fmla="*/ 7444207 w 10799257"/>
              <a:gd name="connsiteY2105" fmla="*/ 1441063 h 3098304"/>
              <a:gd name="connsiteX2106" fmla="*/ 7366470 w 10799257"/>
              <a:gd name="connsiteY2106" fmla="*/ 1518801 h 3098304"/>
              <a:gd name="connsiteX2107" fmla="*/ 7288733 w 10799257"/>
              <a:gd name="connsiteY2107" fmla="*/ 1441063 h 3098304"/>
              <a:gd name="connsiteX2108" fmla="*/ 7366470 w 10799257"/>
              <a:gd name="connsiteY2108" fmla="*/ 1363328 h 3098304"/>
              <a:gd name="connsiteX2109" fmla="*/ 7178248 w 10799257"/>
              <a:gd name="connsiteY2109" fmla="*/ 1363328 h 3098304"/>
              <a:gd name="connsiteX2110" fmla="*/ 7255985 w 10799257"/>
              <a:gd name="connsiteY2110" fmla="*/ 1441063 h 3098304"/>
              <a:gd name="connsiteX2111" fmla="*/ 7178248 w 10799257"/>
              <a:gd name="connsiteY2111" fmla="*/ 1518801 h 3098304"/>
              <a:gd name="connsiteX2112" fmla="*/ 7100511 w 10799257"/>
              <a:gd name="connsiteY2112" fmla="*/ 1441063 h 3098304"/>
              <a:gd name="connsiteX2113" fmla="*/ 7178248 w 10799257"/>
              <a:gd name="connsiteY2113" fmla="*/ 1363328 h 3098304"/>
              <a:gd name="connsiteX2114" fmla="*/ 6985324 w 10799257"/>
              <a:gd name="connsiteY2114" fmla="*/ 1363328 h 3098304"/>
              <a:gd name="connsiteX2115" fmla="*/ 7063061 w 10799257"/>
              <a:gd name="connsiteY2115" fmla="*/ 1441063 h 3098304"/>
              <a:gd name="connsiteX2116" fmla="*/ 6985324 w 10799257"/>
              <a:gd name="connsiteY2116" fmla="*/ 1518801 h 3098304"/>
              <a:gd name="connsiteX2117" fmla="*/ 6907587 w 10799257"/>
              <a:gd name="connsiteY2117" fmla="*/ 1441063 h 3098304"/>
              <a:gd name="connsiteX2118" fmla="*/ 6985324 w 10799257"/>
              <a:gd name="connsiteY2118" fmla="*/ 1363328 h 3098304"/>
              <a:gd name="connsiteX2119" fmla="*/ 6801806 w 10799257"/>
              <a:gd name="connsiteY2119" fmla="*/ 1363328 h 3098304"/>
              <a:gd name="connsiteX2120" fmla="*/ 6879543 w 10799257"/>
              <a:gd name="connsiteY2120" fmla="*/ 1441065 h 3098304"/>
              <a:gd name="connsiteX2121" fmla="*/ 6801806 w 10799257"/>
              <a:gd name="connsiteY2121" fmla="*/ 1518801 h 3098304"/>
              <a:gd name="connsiteX2122" fmla="*/ 6724069 w 10799257"/>
              <a:gd name="connsiteY2122" fmla="*/ 1441065 h 3098304"/>
              <a:gd name="connsiteX2123" fmla="*/ 6801806 w 10799257"/>
              <a:gd name="connsiteY2123" fmla="*/ 1363328 h 3098304"/>
              <a:gd name="connsiteX2124" fmla="*/ 6613585 w 10799257"/>
              <a:gd name="connsiteY2124" fmla="*/ 1363328 h 3098304"/>
              <a:gd name="connsiteX2125" fmla="*/ 6691322 w 10799257"/>
              <a:gd name="connsiteY2125" fmla="*/ 1441063 h 3098304"/>
              <a:gd name="connsiteX2126" fmla="*/ 6613585 w 10799257"/>
              <a:gd name="connsiteY2126" fmla="*/ 1518801 h 3098304"/>
              <a:gd name="connsiteX2127" fmla="*/ 6535848 w 10799257"/>
              <a:gd name="connsiteY2127" fmla="*/ 1441063 h 3098304"/>
              <a:gd name="connsiteX2128" fmla="*/ 6613585 w 10799257"/>
              <a:gd name="connsiteY2128" fmla="*/ 1363328 h 3098304"/>
              <a:gd name="connsiteX2129" fmla="*/ 6425364 w 10799257"/>
              <a:gd name="connsiteY2129" fmla="*/ 1363328 h 3098304"/>
              <a:gd name="connsiteX2130" fmla="*/ 6503101 w 10799257"/>
              <a:gd name="connsiteY2130" fmla="*/ 1441065 h 3098304"/>
              <a:gd name="connsiteX2131" fmla="*/ 6425364 w 10799257"/>
              <a:gd name="connsiteY2131" fmla="*/ 1518801 h 3098304"/>
              <a:gd name="connsiteX2132" fmla="*/ 6347627 w 10799257"/>
              <a:gd name="connsiteY2132" fmla="*/ 1441065 h 3098304"/>
              <a:gd name="connsiteX2133" fmla="*/ 6425364 w 10799257"/>
              <a:gd name="connsiteY2133" fmla="*/ 1363328 h 3098304"/>
              <a:gd name="connsiteX2134" fmla="*/ 6241848 w 10799257"/>
              <a:gd name="connsiteY2134" fmla="*/ 1363328 h 3098304"/>
              <a:gd name="connsiteX2135" fmla="*/ 6319585 w 10799257"/>
              <a:gd name="connsiteY2135" fmla="*/ 1441065 h 3098304"/>
              <a:gd name="connsiteX2136" fmla="*/ 6241848 w 10799257"/>
              <a:gd name="connsiteY2136" fmla="*/ 1518801 h 3098304"/>
              <a:gd name="connsiteX2137" fmla="*/ 6164111 w 10799257"/>
              <a:gd name="connsiteY2137" fmla="*/ 1441065 h 3098304"/>
              <a:gd name="connsiteX2138" fmla="*/ 6241848 w 10799257"/>
              <a:gd name="connsiteY2138" fmla="*/ 1363328 h 3098304"/>
              <a:gd name="connsiteX2139" fmla="*/ 6053629 w 10799257"/>
              <a:gd name="connsiteY2139" fmla="*/ 1363328 h 3098304"/>
              <a:gd name="connsiteX2140" fmla="*/ 6131366 w 10799257"/>
              <a:gd name="connsiteY2140" fmla="*/ 1441063 h 3098304"/>
              <a:gd name="connsiteX2141" fmla="*/ 6053629 w 10799257"/>
              <a:gd name="connsiteY2141" fmla="*/ 1518801 h 3098304"/>
              <a:gd name="connsiteX2142" fmla="*/ 5975892 w 10799257"/>
              <a:gd name="connsiteY2142" fmla="*/ 1441063 h 3098304"/>
              <a:gd name="connsiteX2143" fmla="*/ 6053629 w 10799257"/>
              <a:gd name="connsiteY2143" fmla="*/ 1363328 h 3098304"/>
              <a:gd name="connsiteX2144" fmla="*/ 5870110 w 10799257"/>
              <a:gd name="connsiteY2144" fmla="*/ 1363328 h 3098304"/>
              <a:gd name="connsiteX2145" fmla="*/ 5947847 w 10799257"/>
              <a:gd name="connsiteY2145" fmla="*/ 1441065 h 3098304"/>
              <a:gd name="connsiteX2146" fmla="*/ 5870110 w 10799257"/>
              <a:gd name="connsiteY2146" fmla="*/ 1518801 h 3098304"/>
              <a:gd name="connsiteX2147" fmla="*/ 5792373 w 10799257"/>
              <a:gd name="connsiteY2147" fmla="*/ 1441065 h 3098304"/>
              <a:gd name="connsiteX2148" fmla="*/ 5870110 w 10799257"/>
              <a:gd name="connsiteY2148" fmla="*/ 1363328 h 3098304"/>
              <a:gd name="connsiteX2149" fmla="*/ 5681942 w 10799257"/>
              <a:gd name="connsiteY2149" fmla="*/ 1363328 h 3098304"/>
              <a:gd name="connsiteX2150" fmla="*/ 5759628 w 10799257"/>
              <a:gd name="connsiteY2150" fmla="*/ 1441065 h 3098304"/>
              <a:gd name="connsiteX2151" fmla="*/ 5681942 w 10799257"/>
              <a:gd name="connsiteY2151" fmla="*/ 1518801 h 3098304"/>
              <a:gd name="connsiteX2152" fmla="*/ 5604176 w 10799257"/>
              <a:gd name="connsiteY2152" fmla="*/ 1441065 h 3098304"/>
              <a:gd name="connsiteX2153" fmla="*/ 5681942 w 10799257"/>
              <a:gd name="connsiteY2153" fmla="*/ 1363328 h 3098304"/>
              <a:gd name="connsiteX2154" fmla="*/ 4745533 w 10799257"/>
              <a:gd name="connsiteY2154" fmla="*/ 1363328 h 3098304"/>
              <a:gd name="connsiteX2155" fmla="*/ 4823263 w 10799257"/>
              <a:gd name="connsiteY2155" fmla="*/ 1441063 h 3098304"/>
              <a:gd name="connsiteX2156" fmla="*/ 4745533 w 10799257"/>
              <a:gd name="connsiteY2156" fmla="*/ 1518801 h 3098304"/>
              <a:gd name="connsiteX2157" fmla="*/ 4667783 w 10799257"/>
              <a:gd name="connsiteY2157" fmla="*/ 1441063 h 3098304"/>
              <a:gd name="connsiteX2158" fmla="*/ 4745533 w 10799257"/>
              <a:gd name="connsiteY2158" fmla="*/ 1363328 h 3098304"/>
              <a:gd name="connsiteX2159" fmla="*/ 4557296 w 10799257"/>
              <a:gd name="connsiteY2159" fmla="*/ 1363328 h 3098304"/>
              <a:gd name="connsiteX2160" fmla="*/ 4635044 w 10799257"/>
              <a:gd name="connsiteY2160" fmla="*/ 1441065 h 3098304"/>
              <a:gd name="connsiteX2161" fmla="*/ 4557296 w 10799257"/>
              <a:gd name="connsiteY2161" fmla="*/ 1518801 h 3098304"/>
              <a:gd name="connsiteX2162" fmla="*/ 4479562 w 10799257"/>
              <a:gd name="connsiteY2162" fmla="*/ 1441065 h 3098304"/>
              <a:gd name="connsiteX2163" fmla="*/ 4557296 w 10799257"/>
              <a:gd name="connsiteY2163" fmla="*/ 1363328 h 3098304"/>
              <a:gd name="connsiteX2164" fmla="*/ 4373781 w 10799257"/>
              <a:gd name="connsiteY2164" fmla="*/ 1363328 h 3098304"/>
              <a:gd name="connsiteX2165" fmla="*/ 4451515 w 10799257"/>
              <a:gd name="connsiteY2165" fmla="*/ 1441065 h 3098304"/>
              <a:gd name="connsiteX2166" fmla="*/ 4373781 w 10799257"/>
              <a:gd name="connsiteY2166" fmla="*/ 1518801 h 3098304"/>
              <a:gd name="connsiteX2167" fmla="*/ 4296053 w 10799257"/>
              <a:gd name="connsiteY2167" fmla="*/ 1441065 h 3098304"/>
              <a:gd name="connsiteX2168" fmla="*/ 4373781 w 10799257"/>
              <a:gd name="connsiteY2168" fmla="*/ 1363328 h 3098304"/>
              <a:gd name="connsiteX2169" fmla="*/ 3625629 w 10799257"/>
              <a:gd name="connsiteY2169" fmla="*/ 1363328 h 3098304"/>
              <a:gd name="connsiteX2170" fmla="*/ 3703372 w 10799257"/>
              <a:gd name="connsiteY2170" fmla="*/ 1441063 h 3098304"/>
              <a:gd name="connsiteX2171" fmla="*/ 3625629 w 10799257"/>
              <a:gd name="connsiteY2171" fmla="*/ 1518801 h 3098304"/>
              <a:gd name="connsiteX2172" fmla="*/ 3547906 w 10799257"/>
              <a:gd name="connsiteY2172" fmla="*/ 1441063 h 3098304"/>
              <a:gd name="connsiteX2173" fmla="*/ 3625629 w 10799257"/>
              <a:gd name="connsiteY2173" fmla="*/ 1363328 h 3098304"/>
              <a:gd name="connsiteX2174" fmla="*/ 3442093 w 10799257"/>
              <a:gd name="connsiteY2174" fmla="*/ 1363328 h 3098304"/>
              <a:gd name="connsiteX2175" fmla="*/ 3519851 w 10799257"/>
              <a:gd name="connsiteY2175" fmla="*/ 1441065 h 3098304"/>
              <a:gd name="connsiteX2176" fmla="*/ 3442093 w 10799257"/>
              <a:gd name="connsiteY2176" fmla="*/ 1518801 h 3098304"/>
              <a:gd name="connsiteX2177" fmla="*/ 3364502 w 10799257"/>
              <a:gd name="connsiteY2177" fmla="*/ 1441065 h 3098304"/>
              <a:gd name="connsiteX2178" fmla="*/ 3442093 w 10799257"/>
              <a:gd name="connsiteY2178" fmla="*/ 1363328 h 3098304"/>
              <a:gd name="connsiteX2179" fmla="*/ 2689371 w 10799257"/>
              <a:gd name="connsiteY2179" fmla="*/ 1363328 h 3098304"/>
              <a:gd name="connsiteX2180" fmla="*/ 2767077 w 10799257"/>
              <a:gd name="connsiteY2180" fmla="*/ 1441063 h 3098304"/>
              <a:gd name="connsiteX2181" fmla="*/ 2689371 w 10799257"/>
              <a:gd name="connsiteY2181" fmla="*/ 1518801 h 3098304"/>
              <a:gd name="connsiteX2182" fmla="*/ 2611635 w 10799257"/>
              <a:gd name="connsiteY2182" fmla="*/ 1441063 h 3098304"/>
              <a:gd name="connsiteX2183" fmla="*/ 2689371 w 10799257"/>
              <a:gd name="connsiteY2183" fmla="*/ 1363328 h 3098304"/>
              <a:gd name="connsiteX2184" fmla="*/ 2510551 w 10799257"/>
              <a:gd name="connsiteY2184" fmla="*/ 1363328 h 3098304"/>
              <a:gd name="connsiteX2185" fmla="*/ 2588296 w 10799257"/>
              <a:gd name="connsiteY2185" fmla="*/ 1441065 h 3098304"/>
              <a:gd name="connsiteX2186" fmla="*/ 2510551 w 10799257"/>
              <a:gd name="connsiteY2186" fmla="*/ 1518801 h 3098304"/>
              <a:gd name="connsiteX2187" fmla="*/ 2432787 w 10799257"/>
              <a:gd name="connsiteY2187" fmla="*/ 1441065 h 3098304"/>
              <a:gd name="connsiteX2188" fmla="*/ 2510551 w 10799257"/>
              <a:gd name="connsiteY2188" fmla="*/ 1363328 h 3098304"/>
              <a:gd name="connsiteX2189" fmla="*/ 1941203 w 10799257"/>
              <a:gd name="connsiteY2189" fmla="*/ 1363328 h 3098304"/>
              <a:gd name="connsiteX2190" fmla="*/ 2018925 w 10799257"/>
              <a:gd name="connsiteY2190" fmla="*/ 1441063 h 3098304"/>
              <a:gd name="connsiteX2191" fmla="*/ 1941203 w 10799257"/>
              <a:gd name="connsiteY2191" fmla="*/ 1518801 h 3098304"/>
              <a:gd name="connsiteX2192" fmla="*/ 1863480 w 10799257"/>
              <a:gd name="connsiteY2192" fmla="*/ 1441063 h 3098304"/>
              <a:gd name="connsiteX2193" fmla="*/ 1941203 w 10799257"/>
              <a:gd name="connsiteY2193" fmla="*/ 1363328 h 3098304"/>
              <a:gd name="connsiteX2194" fmla="*/ 1757713 w 10799257"/>
              <a:gd name="connsiteY2194" fmla="*/ 1363328 h 3098304"/>
              <a:gd name="connsiteX2195" fmla="*/ 1835442 w 10799257"/>
              <a:gd name="connsiteY2195" fmla="*/ 1441065 h 3098304"/>
              <a:gd name="connsiteX2196" fmla="*/ 1757713 w 10799257"/>
              <a:gd name="connsiteY2196" fmla="*/ 1518801 h 3098304"/>
              <a:gd name="connsiteX2197" fmla="*/ 1679986 w 10799257"/>
              <a:gd name="connsiteY2197" fmla="*/ 1441065 h 3098304"/>
              <a:gd name="connsiteX2198" fmla="*/ 1757713 w 10799257"/>
              <a:gd name="connsiteY2198" fmla="*/ 1363328 h 3098304"/>
              <a:gd name="connsiteX2199" fmla="*/ 1569475 w 10799257"/>
              <a:gd name="connsiteY2199" fmla="*/ 1363328 h 3098304"/>
              <a:gd name="connsiteX2200" fmla="*/ 1647245 w 10799257"/>
              <a:gd name="connsiteY2200" fmla="*/ 1441063 h 3098304"/>
              <a:gd name="connsiteX2201" fmla="*/ 1569475 w 10799257"/>
              <a:gd name="connsiteY2201" fmla="*/ 1518801 h 3098304"/>
              <a:gd name="connsiteX2202" fmla="*/ 1491765 w 10799257"/>
              <a:gd name="connsiteY2202" fmla="*/ 1441063 h 3098304"/>
              <a:gd name="connsiteX2203" fmla="*/ 1569475 w 10799257"/>
              <a:gd name="connsiteY2203" fmla="*/ 1363328 h 3098304"/>
              <a:gd name="connsiteX2204" fmla="*/ 1385952 w 10799257"/>
              <a:gd name="connsiteY2204" fmla="*/ 1363328 h 3098304"/>
              <a:gd name="connsiteX2205" fmla="*/ 1463714 w 10799257"/>
              <a:gd name="connsiteY2205" fmla="*/ 1441063 h 3098304"/>
              <a:gd name="connsiteX2206" fmla="*/ 1385952 w 10799257"/>
              <a:gd name="connsiteY2206" fmla="*/ 1518801 h 3098304"/>
              <a:gd name="connsiteX2207" fmla="*/ 1308193 w 10799257"/>
              <a:gd name="connsiteY2207" fmla="*/ 1441063 h 3098304"/>
              <a:gd name="connsiteX2208" fmla="*/ 1385952 w 10799257"/>
              <a:gd name="connsiteY2208" fmla="*/ 1363328 h 3098304"/>
              <a:gd name="connsiteX2209" fmla="*/ 1202404 w 10799257"/>
              <a:gd name="connsiteY2209" fmla="*/ 1363328 h 3098304"/>
              <a:gd name="connsiteX2210" fmla="*/ 1280142 w 10799257"/>
              <a:gd name="connsiteY2210" fmla="*/ 1441063 h 3098304"/>
              <a:gd name="connsiteX2211" fmla="*/ 1202404 w 10799257"/>
              <a:gd name="connsiteY2211" fmla="*/ 1518801 h 3098304"/>
              <a:gd name="connsiteX2212" fmla="*/ 1124704 w 10799257"/>
              <a:gd name="connsiteY2212" fmla="*/ 1441063 h 3098304"/>
              <a:gd name="connsiteX2213" fmla="*/ 1202404 w 10799257"/>
              <a:gd name="connsiteY2213" fmla="*/ 1363328 h 3098304"/>
              <a:gd name="connsiteX2214" fmla="*/ 1014166 w 10799257"/>
              <a:gd name="connsiteY2214" fmla="*/ 1363328 h 3098304"/>
              <a:gd name="connsiteX2215" fmla="*/ 1091934 w 10799257"/>
              <a:gd name="connsiteY2215" fmla="*/ 1441063 h 3098304"/>
              <a:gd name="connsiteX2216" fmla="*/ 1014166 w 10799257"/>
              <a:gd name="connsiteY2216" fmla="*/ 1518801 h 3098304"/>
              <a:gd name="connsiteX2217" fmla="*/ 936469 w 10799257"/>
              <a:gd name="connsiteY2217" fmla="*/ 1441063 h 3098304"/>
              <a:gd name="connsiteX2218" fmla="*/ 1014166 w 10799257"/>
              <a:gd name="connsiteY2218" fmla="*/ 1363328 h 3098304"/>
              <a:gd name="connsiteX2219" fmla="*/ 830663 w 10799257"/>
              <a:gd name="connsiteY2219" fmla="*/ 1363328 h 3098304"/>
              <a:gd name="connsiteX2220" fmla="*/ 908428 w 10799257"/>
              <a:gd name="connsiteY2220" fmla="*/ 1441063 h 3098304"/>
              <a:gd name="connsiteX2221" fmla="*/ 830663 w 10799257"/>
              <a:gd name="connsiteY2221" fmla="*/ 1518801 h 3098304"/>
              <a:gd name="connsiteX2222" fmla="*/ 752920 w 10799257"/>
              <a:gd name="connsiteY2222" fmla="*/ 1441063 h 3098304"/>
              <a:gd name="connsiteX2223" fmla="*/ 830663 w 10799257"/>
              <a:gd name="connsiteY2223" fmla="*/ 1363328 h 3098304"/>
              <a:gd name="connsiteX2224" fmla="*/ 904116 w 10799257"/>
              <a:gd name="connsiteY2224" fmla="*/ 1250280 h 3098304"/>
              <a:gd name="connsiteX2225" fmla="*/ 908437 w 10799257"/>
              <a:gd name="connsiteY2225" fmla="*/ 1271666 h 3098304"/>
              <a:gd name="connsiteX2226" fmla="*/ 830675 w 10799257"/>
              <a:gd name="connsiteY2226" fmla="*/ 1349403 h 3098304"/>
              <a:gd name="connsiteX2227" fmla="*/ 800411 w 10799257"/>
              <a:gd name="connsiteY2227" fmla="*/ 1343294 h 3098304"/>
              <a:gd name="connsiteX2228" fmla="*/ 784744 w 10799257"/>
              <a:gd name="connsiteY2228" fmla="*/ 1332732 h 3098304"/>
              <a:gd name="connsiteX2229" fmla="*/ 9356340 w 10799257"/>
              <a:gd name="connsiteY2229" fmla="*/ 1219769 h 3098304"/>
              <a:gd name="connsiteX2230" fmla="*/ 9481917 w 10799257"/>
              <a:gd name="connsiteY2230" fmla="*/ 1306507 h 3098304"/>
              <a:gd name="connsiteX2231" fmla="*/ 9468346 w 10799257"/>
              <a:gd name="connsiteY2231" fmla="*/ 1326635 h 3098304"/>
              <a:gd name="connsiteX2232" fmla="*/ 9413378 w 10799257"/>
              <a:gd name="connsiteY2232" fmla="*/ 1349403 h 3098304"/>
              <a:gd name="connsiteX2233" fmla="*/ 9335641 w 10799257"/>
              <a:gd name="connsiteY2233" fmla="*/ 1271666 h 3098304"/>
              <a:gd name="connsiteX2234" fmla="*/ 9341750 w 10799257"/>
              <a:gd name="connsiteY2234" fmla="*/ 1241408 h 3098304"/>
              <a:gd name="connsiteX2235" fmla="*/ 9234567 w 10799257"/>
              <a:gd name="connsiteY2235" fmla="*/ 1193930 h 3098304"/>
              <a:gd name="connsiteX2236" fmla="*/ 9312304 w 10799257"/>
              <a:gd name="connsiteY2236" fmla="*/ 1271666 h 3098304"/>
              <a:gd name="connsiteX2237" fmla="*/ 9234567 w 10799257"/>
              <a:gd name="connsiteY2237" fmla="*/ 1349403 h 3098304"/>
              <a:gd name="connsiteX2238" fmla="*/ 9156831 w 10799257"/>
              <a:gd name="connsiteY2238" fmla="*/ 1271666 h 3098304"/>
              <a:gd name="connsiteX2239" fmla="*/ 9234567 w 10799257"/>
              <a:gd name="connsiteY2239" fmla="*/ 1193930 h 3098304"/>
              <a:gd name="connsiteX2240" fmla="*/ 9036935 w 10799257"/>
              <a:gd name="connsiteY2240" fmla="*/ 1193930 h 3098304"/>
              <a:gd name="connsiteX2241" fmla="*/ 9114672 w 10799257"/>
              <a:gd name="connsiteY2241" fmla="*/ 1271666 h 3098304"/>
              <a:gd name="connsiteX2242" fmla="*/ 9036935 w 10799257"/>
              <a:gd name="connsiteY2242" fmla="*/ 1349403 h 3098304"/>
              <a:gd name="connsiteX2243" fmla="*/ 8959198 w 10799257"/>
              <a:gd name="connsiteY2243" fmla="*/ 1271666 h 3098304"/>
              <a:gd name="connsiteX2244" fmla="*/ 9036935 w 10799257"/>
              <a:gd name="connsiteY2244" fmla="*/ 1193930 h 3098304"/>
              <a:gd name="connsiteX2245" fmla="*/ 8853419 w 10799257"/>
              <a:gd name="connsiteY2245" fmla="*/ 1193930 h 3098304"/>
              <a:gd name="connsiteX2246" fmla="*/ 8931156 w 10799257"/>
              <a:gd name="connsiteY2246" fmla="*/ 1271666 h 3098304"/>
              <a:gd name="connsiteX2247" fmla="*/ 8853419 w 10799257"/>
              <a:gd name="connsiteY2247" fmla="*/ 1349403 h 3098304"/>
              <a:gd name="connsiteX2248" fmla="*/ 8775682 w 10799257"/>
              <a:gd name="connsiteY2248" fmla="*/ 1271666 h 3098304"/>
              <a:gd name="connsiteX2249" fmla="*/ 8853419 w 10799257"/>
              <a:gd name="connsiteY2249" fmla="*/ 1193930 h 3098304"/>
              <a:gd name="connsiteX2250" fmla="*/ 8669907 w 10799257"/>
              <a:gd name="connsiteY2250" fmla="*/ 1193930 h 3098304"/>
              <a:gd name="connsiteX2251" fmla="*/ 8747644 w 10799257"/>
              <a:gd name="connsiteY2251" fmla="*/ 1271666 h 3098304"/>
              <a:gd name="connsiteX2252" fmla="*/ 8669907 w 10799257"/>
              <a:gd name="connsiteY2252" fmla="*/ 1349403 h 3098304"/>
              <a:gd name="connsiteX2253" fmla="*/ 8592170 w 10799257"/>
              <a:gd name="connsiteY2253" fmla="*/ 1271666 h 3098304"/>
              <a:gd name="connsiteX2254" fmla="*/ 8669907 w 10799257"/>
              <a:gd name="connsiteY2254" fmla="*/ 1193930 h 3098304"/>
              <a:gd name="connsiteX2255" fmla="*/ 8481683 w 10799257"/>
              <a:gd name="connsiteY2255" fmla="*/ 1193930 h 3098304"/>
              <a:gd name="connsiteX2256" fmla="*/ 8559420 w 10799257"/>
              <a:gd name="connsiteY2256" fmla="*/ 1271666 h 3098304"/>
              <a:gd name="connsiteX2257" fmla="*/ 8481683 w 10799257"/>
              <a:gd name="connsiteY2257" fmla="*/ 1349403 h 3098304"/>
              <a:gd name="connsiteX2258" fmla="*/ 8403946 w 10799257"/>
              <a:gd name="connsiteY2258" fmla="*/ 1271666 h 3098304"/>
              <a:gd name="connsiteX2259" fmla="*/ 8481683 w 10799257"/>
              <a:gd name="connsiteY2259" fmla="*/ 1193930 h 3098304"/>
              <a:gd name="connsiteX2260" fmla="*/ 8298166 w 10799257"/>
              <a:gd name="connsiteY2260" fmla="*/ 1193930 h 3098304"/>
              <a:gd name="connsiteX2261" fmla="*/ 8375903 w 10799257"/>
              <a:gd name="connsiteY2261" fmla="*/ 1271666 h 3098304"/>
              <a:gd name="connsiteX2262" fmla="*/ 8298166 w 10799257"/>
              <a:gd name="connsiteY2262" fmla="*/ 1349403 h 3098304"/>
              <a:gd name="connsiteX2263" fmla="*/ 8220429 w 10799257"/>
              <a:gd name="connsiteY2263" fmla="*/ 1271666 h 3098304"/>
              <a:gd name="connsiteX2264" fmla="*/ 8298166 w 10799257"/>
              <a:gd name="connsiteY2264" fmla="*/ 1193930 h 3098304"/>
              <a:gd name="connsiteX2265" fmla="*/ 8109946 w 10799257"/>
              <a:gd name="connsiteY2265" fmla="*/ 1193930 h 3098304"/>
              <a:gd name="connsiteX2266" fmla="*/ 8187683 w 10799257"/>
              <a:gd name="connsiteY2266" fmla="*/ 1271666 h 3098304"/>
              <a:gd name="connsiteX2267" fmla="*/ 8109946 w 10799257"/>
              <a:gd name="connsiteY2267" fmla="*/ 1349403 h 3098304"/>
              <a:gd name="connsiteX2268" fmla="*/ 8032209 w 10799257"/>
              <a:gd name="connsiteY2268" fmla="*/ 1271666 h 3098304"/>
              <a:gd name="connsiteX2269" fmla="*/ 8109946 w 10799257"/>
              <a:gd name="connsiteY2269" fmla="*/ 1193930 h 3098304"/>
              <a:gd name="connsiteX2270" fmla="*/ 7926432 w 10799257"/>
              <a:gd name="connsiteY2270" fmla="*/ 1193930 h 3098304"/>
              <a:gd name="connsiteX2271" fmla="*/ 8004169 w 10799257"/>
              <a:gd name="connsiteY2271" fmla="*/ 1271666 h 3098304"/>
              <a:gd name="connsiteX2272" fmla="*/ 7926432 w 10799257"/>
              <a:gd name="connsiteY2272" fmla="*/ 1349403 h 3098304"/>
              <a:gd name="connsiteX2273" fmla="*/ 7848695 w 10799257"/>
              <a:gd name="connsiteY2273" fmla="*/ 1271666 h 3098304"/>
              <a:gd name="connsiteX2274" fmla="*/ 7926432 w 10799257"/>
              <a:gd name="connsiteY2274" fmla="*/ 1193930 h 3098304"/>
              <a:gd name="connsiteX2275" fmla="*/ 7738211 w 10799257"/>
              <a:gd name="connsiteY2275" fmla="*/ 1193930 h 3098304"/>
              <a:gd name="connsiteX2276" fmla="*/ 7815947 w 10799257"/>
              <a:gd name="connsiteY2276" fmla="*/ 1271666 h 3098304"/>
              <a:gd name="connsiteX2277" fmla="*/ 7738211 w 10799257"/>
              <a:gd name="connsiteY2277" fmla="*/ 1349403 h 3098304"/>
              <a:gd name="connsiteX2278" fmla="*/ 7660474 w 10799257"/>
              <a:gd name="connsiteY2278" fmla="*/ 1271666 h 3098304"/>
              <a:gd name="connsiteX2279" fmla="*/ 7738211 w 10799257"/>
              <a:gd name="connsiteY2279" fmla="*/ 1193930 h 3098304"/>
              <a:gd name="connsiteX2280" fmla="*/ 7554691 w 10799257"/>
              <a:gd name="connsiteY2280" fmla="*/ 1193930 h 3098304"/>
              <a:gd name="connsiteX2281" fmla="*/ 7632428 w 10799257"/>
              <a:gd name="connsiteY2281" fmla="*/ 1271666 h 3098304"/>
              <a:gd name="connsiteX2282" fmla="*/ 7554691 w 10799257"/>
              <a:gd name="connsiteY2282" fmla="*/ 1349403 h 3098304"/>
              <a:gd name="connsiteX2283" fmla="*/ 7476954 w 10799257"/>
              <a:gd name="connsiteY2283" fmla="*/ 1271666 h 3098304"/>
              <a:gd name="connsiteX2284" fmla="*/ 7554691 w 10799257"/>
              <a:gd name="connsiteY2284" fmla="*/ 1193930 h 3098304"/>
              <a:gd name="connsiteX2285" fmla="*/ 7366470 w 10799257"/>
              <a:gd name="connsiteY2285" fmla="*/ 1193930 h 3098304"/>
              <a:gd name="connsiteX2286" fmla="*/ 7444207 w 10799257"/>
              <a:gd name="connsiteY2286" fmla="*/ 1271666 h 3098304"/>
              <a:gd name="connsiteX2287" fmla="*/ 7366470 w 10799257"/>
              <a:gd name="connsiteY2287" fmla="*/ 1349403 h 3098304"/>
              <a:gd name="connsiteX2288" fmla="*/ 7288733 w 10799257"/>
              <a:gd name="connsiteY2288" fmla="*/ 1271666 h 3098304"/>
              <a:gd name="connsiteX2289" fmla="*/ 7366470 w 10799257"/>
              <a:gd name="connsiteY2289" fmla="*/ 1193930 h 3098304"/>
              <a:gd name="connsiteX2290" fmla="*/ 7178249 w 10799257"/>
              <a:gd name="connsiteY2290" fmla="*/ 1193930 h 3098304"/>
              <a:gd name="connsiteX2291" fmla="*/ 7255986 w 10799257"/>
              <a:gd name="connsiteY2291" fmla="*/ 1271666 h 3098304"/>
              <a:gd name="connsiteX2292" fmla="*/ 7178249 w 10799257"/>
              <a:gd name="connsiteY2292" fmla="*/ 1349403 h 3098304"/>
              <a:gd name="connsiteX2293" fmla="*/ 7100512 w 10799257"/>
              <a:gd name="connsiteY2293" fmla="*/ 1271666 h 3098304"/>
              <a:gd name="connsiteX2294" fmla="*/ 7178249 w 10799257"/>
              <a:gd name="connsiteY2294" fmla="*/ 1193930 h 3098304"/>
              <a:gd name="connsiteX2295" fmla="*/ 6985324 w 10799257"/>
              <a:gd name="connsiteY2295" fmla="*/ 1193930 h 3098304"/>
              <a:gd name="connsiteX2296" fmla="*/ 7063061 w 10799257"/>
              <a:gd name="connsiteY2296" fmla="*/ 1271666 h 3098304"/>
              <a:gd name="connsiteX2297" fmla="*/ 6985324 w 10799257"/>
              <a:gd name="connsiteY2297" fmla="*/ 1349403 h 3098304"/>
              <a:gd name="connsiteX2298" fmla="*/ 6907587 w 10799257"/>
              <a:gd name="connsiteY2298" fmla="*/ 1271666 h 3098304"/>
              <a:gd name="connsiteX2299" fmla="*/ 6985324 w 10799257"/>
              <a:gd name="connsiteY2299" fmla="*/ 1193930 h 3098304"/>
              <a:gd name="connsiteX2300" fmla="*/ 6801807 w 10799257"/>
              <a:gd name="connsiteY2300" fmla="*/ 1193930 h 3098304"/>
              <a:gd name="connsiteX2301" fmla="*/ 6879544 w 10799257"/>
              <a:gd name="connsiteY2301" fmla="*/ 1271666 h 3098304"/>
              <a:gd name="connsiteX2302" fmla="*/ 6801807 w 10799257"/>
              <a:gd name="connsiteY2302" fmla="*/ 1349403 h 3098304"/>
              <a:gd name="connsiteX2303" fmla="*/ 6724070 w 10799257"/>
              <a:gd name="connsiteY2303" fmla="*/ 1271666 h 3098304"/>
              <a:gd name="connsiteX2304" fmla="*/ 6801807 w 10799257"/>
              <a:gd name="connsiteY2304" fmla="*/ 1193930 h 3098304"/>
              <a:gd name="connsiteX2305" fmla="*/ 6613586 w 10799257"/>
              <a:gd name="connsiteY2305" fmla="*/ 1193930 h 3098304"/>
              <a:gd name="connsiteX2306" fmla="*/ 6691323 w 10799257"/>
              <a:gd name="connsiteY2306" fmla="*/ 1271666 h 3098304"/>
              <a:gd name="connsiteX2307" fmla="*/ 6613586 w 10799257"/>
              <a:gd name="connsiteY2307" fmla="*/ 1349403 h 3098304"/>
              <a:gd name="connsiteX2308" fmla="*/ 6535849 w 10799257"/>
              <a:gd name="connsiteY2308" fmla="*/ 1271666 h 3098304"/>
              <a:gd name="connsiteX2309" fmla="*/ 6613586 w 10799257"/>
              <a:gd name="connsiteY2309" fmla="*/ 1193930 h 3098304"/>
              <a:gd name="connsiteX2310" fmla="*/ 6425365 w 10799257"/>
              <a:gd name="connsiteY2310" fmla="*/ 1193930 h 3098304"/>
              <a:gd name="connsiteX2311" fmla="*/ 6503102 w 10799257"/>
              <a:gd name="connsiteY2311" fmla="*/ 1271666 h 3098304"/>
              <a:gd name="connsiteX2312" fmla="*/ 6425365 w 10799257"/>
              <a:gd name="connsiteY2312" fmla="*/ 1349403 h 3098304"/>
              <a:gd name="connsiteX2313" fmla="*/ 6347628 w 10799257"/>
              <a:gd name="connsiteY2313" fmla="*/ 1271666 h 3098304"/>
              <a:gd name="connsiteX2314" fmla="*/ 6425365 w 10799257"/>
              <a:gd name="connsiteY2314" fmla="*/ 1193930 h 3098304"/>
              <a:gd name="connsiteX2315" fmla="*/ 6241848 w 10799257"/>
              <a:gd name="connsiteY2315" fmla="*/ 1193930 h 3098304"/>
              <a:gd name="connsiteX2316" fmla="*/ 6319585 w 10799257"/>
              <a:gd name="connsiteY2316" fmla="*/ 1271666 h 3098304"/>
              <a:gd name="connsiteX2317" fmla="*/ 6241848 w 10799257"/>
              <a:gd name="connsiteY2317" fmla="*/ 1349403 h 3098304"/>
              <a:gd name="connsiteX2318" fmla="*/ 6164111 w 10799257"/>
              <a:gd name="connsiteY2318" fmla="*/ 1271666 h 3098304"/>
              <a:gd name="connsiteX2319" fmla="*/ 6241848 w 10799257"/>
              <a:gd name="connsiteY2319" fmla="*/ 1193930 h 3098304"/>
              <a:gd name="connsiteX2320" fmla="*/ 6053629 w 10799257"/>
              <a:gd name="connsiteY2320" fmla="*/ 1193930 h 3098304"/>
              <a:gd name="connsiteX2321" fmla="*/ 6131366 w 10799257"/>
              <a:gd name="connsiteY2321" fmla="*/ 1271666 h 3098304"/>
              <a:gd name="connsiteX2322" fmla="*/ 6053629 w 10799257"/>
              <a:gd name="connsiteY2322" fmla="*/ 1349403 h 3098304"/>
              <a:gd name="connsiteX2323" fmla="*/ 5975892 w 10799257"/>
              <a:gd name="connsiteY2323" fmla="*/ 1271666 h 3098304"/>
              <a:gd name="connsiteX2324" fmla="*/ 6053629 w 10799257"/>
              <a:gd name="connsiteY2324" fmla="*/ 1193930 h 3098304"/>
              <a:gd name="connsiteX2325" fmla="*/ 5870112 w 10799257"/>
              <a:gd name="connsiteY2325" fmla="*/ 1193930 h 3098304"/>
              <a:gd name="connsiteX2326" fmla="*/ 5947849 w 10799257"/>
              <a:gd name="connsiteY2326" fmla="*/ 1271666 h 3098304"/>
              <a:gd name="connsiteX2327" fmla="*/ 5870112 w 10799257"/>
              <a:gd name="connsiteY2327" fmla="*/ 1349403 h 3098304"/>
              <a:gd name="connsiteX2328" fmla="*/ 5792375 w 10799257"/>
              <a:gd name="connsiteY2328" fmla="*/ 1271666 h 3098304"/>
              <a:gd name="connsiteX2329" fmla="*/ 5870112 w 10799257"/>
              <a:gd name="connsiteY2329" fmla="*/ 1193930 h 3098304"/>
              <a:gd name="connsiteX2330" fmla="*/ 4557299 w 10799257"/>
              <a:gd name="connsiteY2330" fmla="*/ 1193930 h 3098304"/>
              <a:gd name="connsiteX2331" fmla="*/ 4635045 w 10799257"/>
              <a:gd name="connsiteY2331" fmla="*/ 1271666 h 3098304"/>
              <a:gd name="connsiteX2332" fmla="*/ 4557299 w 10799257"/>
              <a:gd name="connsiteY2332" fmla="*/ 1349403 h 3098304"/>
              <a:gd name="connsiteX2333" fmla="*/ 4479562 w 10799257"/>
              <a:gd name="connsiteY2333" fmla="*/ 1271666 h 3098304"/>
              <a:gd name="connsiteX2334" fmla="*/ 4557299 w 10799257"/>
              <a:gd name="connsiteY2334" fmla="*/ 1193930 h 3098304"/>
              <a:gd name="connsiteX2335" fmla="*/ 3813851 w 10799257"/>
              <a:gd name="connsiteY2335" fmla="*/ 1193930 h 3098304"/>
              <a:gd name="connsiteX2336" fmla="*/ 3891562 w 10799257"/>
              <a:gd name="connsiteY2336" fmla="*/ 1271666 h 3098304"/>
              <a:gd name="connsiteX2337" fmla="*/ 3813851 w 10799257"/>
              <a:gd name="connsiteY2337" fmla="*/ 1349403 h 3098304"/>
              <a:gd name="connsiteX2338" fmla="*/ 3736077 w 10799257"/>
              <a:gd name="connsiteY2338" fmla="*/ 1271666 h 3098304"/>
              <a:gd name="connsiteX2339" fmla="*/ 3813851 w 10799257"/>
              <a:gd name="connsiteY2339" fmla="*/ 1193930 h 3098304"/>
              <a:gd name="connsiteX2340" fmla="*/ 3625629 w 10799257"/>
              <a:gd name="connsiteY2340" fmla="*/ 1193930 h 3098304"/>
              <a:gd name="connsiteX2341" fmla="*/ 3703372 w 10799257"/>
              <a:gd name="connsiteY2341" fmla="*/ 1271666 h 3098304"/>
              <a:gd name="connsiteX2342" fmla="*/ 3625629 w 10799257"/>
              <a:gd name="connsiteY2342" fmla="*/ 1349403 h 3098304"/>
              <a:gd name="connsiteX2343" fmla="*/ 3547906 w 10799257"/>
              <a:gd name="connsiteY2343" fmla="*/ 1271666 h 3098304"/>
              <a:gd name="connsiteX2344" fmla="*/ 3625629 w 10799257"/>
              <a:gd name="connsiteY2344" fmla="*/ 1193930 h 3098304"/>
              <a:gd name="connsiteX2345" fmla="*/ 3442093 w 10799257"/>
              <a:gd name="connsiteY2345" fmla="*/ 1193930 h 3098304"/>
              <a:gd name="connsiteX2346" fmla="*/ 3519851 w 10799257"/>
              <a:gd name="connsiteY2346" fmla="*/ 1271666 h 3098304"/>
              <a:gd name="connsiteX2347" fmla="*/ 3442093 w 10799257"/>
              <a:gd name="connsiteY2347" fmla="*/ 1349403 h 3098304"/>
              <a:gd name="connsiteX2348" fmla="*/ 3364515 w 10799257"/>
              <a:gd name="connsiteY2348" fmla="*/ 1271666 h 3098304"/>
              <a:gd name="connsiteX2349" fmla="*/ 3442093 w 10799257"/>
              <a:gd name="connsiteY2349" fmla="*/ 1193930 h 3098304"/>
              <a:gd name="connsiteX2350" fmla="*/ 2689384 w 10799257"/>
              <a:gd name="connsiteY2350" fmla="*/ 1193930 h 3098304"/>
              <a:gd name="connsiteX2351" fmla="*/ 2767088 w 10799257"/>
              <a:gd name="connsiteY2351" fmla="*/ 1271666 h 3098304"/>
              <a:gd name="connsiteX2352" fmla="*/ 2689384 w 10799257"/>
              <a:gd name="connsiteY2352" fmla="*/ 1349403 h 3098304"/>
              <a:gd name="connsiteX2353" fmla="*/ 2611650 w 10799257"/>
              <a:gd name="connsiteY2353" fmla="*/ 1271666 h 3098304"/>
              <a:gd name="connsiteX2354" fmla="*/ 2689384 w 10799257"/>
              <a:gd name="connsiteY2354" fmla="*/ 1193930 h 3098304"/>
              <a:gd name="connsiteX2355" fmla="*/ 2510561 w 10799257"/>
              <a:gd name="connsiteY2355" fmla="*/ 1193930 h 3098304"/>
              <a:gd name="connsiteX2356" fmla="*/ 2588307 w 10799257"/>
              <a:gd name="connsiteY2356" fmla="*/ 1271666 h 3098304"/>
              <a:gd name="connsiteX2357" fmla="*/ 2510561 w 10799257"/>
              <a:gd name="connsiteY2357" fmla="*/ 1349403 h 3098304"/>
              <a:gd name="connsiteX2358" fmla="*/ 2432798 w 10799257"/>
              <a:gd name="connsiteY2358" fmla="*/ 1271666 h 3098304"/>
              <a:gd name="connsiteX2359" fmla="*/ 2510561 w 10799257"/>
              <a:gd name="connsiteY2359" fmla="*/ 1193930 h 3098304"/>
              <a:gd name="connsiteX2360" fmla="*/ 2317592 w 10799257"/>
              <a:gd name="connsiteY2360" fmla="*/ 1193930 h 3098304"/>
              <a:gd name="connsiteX2361" fmla="*/ 2395336 w 10799257"/>
              <a:gd name="connsiteY2361" fmla="*/ 1271666 h 3098304"/>
              <a:gd name="connsiteX2362" fmla="*/ 2317592 w 10799257"/>
              <a:gd name="connsiteY2362" fmla="*/ 1349403 h 3098304"/>
              <a:gd name="connsiteX2363" fmla="*/ 2239868 w 10799257"/>
              <a:gd name="connsiteY2363" fmla="*/ 1271666 h 3098304"/>
              <a:gd name="connsiteX2364" fmla="*/ 2317592 w 10799257"/>
              <a:gd name="connsiteY2364" fmla="*/ 1193930 h 3098304"/>
              <a:gd name="connsiteX2365" fmla="*/ 1941215 w 10799257"/>
              <a:gd name="connsiteY2365" fmla="*/ 1193930 h 3098304"/>
              <a:gd name="connsiteX2366" fmla="*/ 2018936 w 10799257"/>
              <a:gd name="connsiteY2366" fmla="*/ 1271666 h 3098304"/>
              <a:gd name="connsiteX2367" fmla="*/ 1941215 w 10799257"/>
              <a:gd name="connsiteY2367" fmla="*/ 1349403 h 3098304"/>
              <a:gd name="connsiteX2368" fmla="*/ 1863490 w 10799257"/>
              <a:gd name="connsiteY2368" fmla="*/ 1271666 h 3098304"/>
              <a:gd name="connsiteX2369" fmla="*/ 1941215 w 10799257"/>
              <a:gd name="connsiteY2369" fmla="*/ 1193930 h 3098304"/>
              <a:gd name="connsiteX2370" fmla="*/ 1757725 w 10799257"/>
              <a:gd name="connsiteY2370" fmla="*/ 1193930 h 3098304"/>
              <a:gd name="connsiteX2371" fmla="*/ 1835455 w 10799257"/>
              <a:gd name="connsiteY2371" fmla="*/ 1271666 h 3098304"/>
              <a:gd name="connsiteX2372" fmla="*/ 1757725 w 10799257"/>
              <a:gd name="connsiteY2372" fmla="*/ 1349403 h 3098304"/>
              <a:gd name="connsiteX2373" fmla="*/ 1680002 w 10799257"/>
              <a:gd name="connsiteY2373" fmla="*/ 1271666 h 3098304"/>
              <a:gd name="connsiteX2374" fmla="*/ 1757725 w 10799257"/>
              <a:gd name="connsiteY2374" fmla="*/ 1193930 h 3098304"/>
              <a:gd name="connsiteX2375" fmla="*/ 1569502 w 10799257"/>
              <a:gd name="connsiteY2375" fmla="*/ 1193930 h 3098304"/>
              <a:gd name="connsiteX2376" fmla="*/ 1647263 w 10799257"/>
              <a:gd name="connsiteY2376" fmla="*/ 1271666 h 3098304"/>
              <a:gd name="connsiteX2377" fmla="*/ 1569502 w 10799257"/>
              <a:gd name="connsiteY2377" fmla="*/ 1349403 h 3098304"/>
              <a:gd name="connsiteX2378" fmla="*/ 1491781 w 10799257"/>
              <a:gd name="connsiteY2378" fmla="*/ 1271666 h 3098304"/>
              <a:gd name="connsiteX2379" fmla="*/ 1569502 w 10799257"/>
              <a:gd name="connsiteY2379" fmla="*/ 1193930 h 3098304"/>
              <a:gd name="connsiteX2380" fmla="*/ 1385962 w 10799257"/>
              <a:gd name="connsiteY2380" fmla="*/ 1193930 h 3098304"/>
              <a:gd name="connsiteX2381" fmla="*/ 1463728 w 10799257"/>
              <a:gd name="connsiteY2381" fmla="*/ 1271666 h 3098304"/>
              <a:gd name="connsiteX2382" fmla="*/ 1385962 w 10799257"/>
              <a:gd name="connsiteY2382" fmla="*/ 1349403 h 3098304"/>
              <a:gd name="connsiteX2383" fmla="*/ 1308203 w 10799257"/>
              <a:gd name="connsiteY2383" fmla="*/ 1271666 h 3098304"/>
              <a:gd name="connsiteX2384" fmla="*/ 1385962 w 10799257"/>
              <a:gd name="connsiteY2384" fmla="*/ 1193930 h 3098304"/>
              <a:gd name="connsiteX2385" fmla="*/ 1202423 w 10799257"/>
              <a:gd name="connsiteY2385" fmla="*/ 1193930 h 3098304"/>
              <a:gd name="connsiteX2386" fmla="*/ 1280154 w 10799257"/>
              <a:gd name="connsiteY2386" fmla="*/ 1271666 h 3098304"/>
              <a:gd name="connsiteX2387" fmla="*/ 1202423 w 10799257"/>
              <a:gd name="connsiteY2387" fmla="*/ 1349403 h 3098304"/>
              <a:gd name="connsiteX2388" fmla="*/ 1124711 w 10799257"/>
              <a:gd name="connsiteY2388" fmla="*/ 1271666 h 3098304"/>
              <a:gd name="connsiteX2389" fmla="*/ 1202423 w 10799257"/>
              <a:gd name="connsiteY2389" fmla="*/ 1193930 h 3098304"/>
              <a:gd name="connsiteX2390" fmla="*/ 1014183 w 10799257"/>
              <a:gd name="connsiteY2390" fmla="*/ 1193930 h 3098304"/>
              <a:gd name="connsiteX2391" fmla="*/ 1091948 w 10799257"/>
              <a:gd name="connsiteY2391" fmla="*/ 1271666 h 3098304"/>
              <a:gd name="connsiteX2392" fmla="*/ 1014183 w 10799257"/>
              <a:gd name="connsiteY2392" fmla="*/ 1349403 h 3098304"/>
              <a:gd name="connsiteX2393" fmla="*/ 936485 w 10799257"/>
              <a:gd name="connsiteY2393" fmla="*/ 1271666 h 3098304"/>
              <a:gd name="connsiteX2394" fmla="*/ 1014183 w 10799257"/>
              <a:gd name="connsiteY2394" fmla="*/ 1193930 h 3098304"/>
              <a:gd name="connsiteX2395" fmla="*/ 1047621 w 10799257"/>
              <a:gd name="connsiteY2395" fmla="*/ 1157652 h 3098304"/>
              <a:gd name="connsiteX2396" fmla="*/ 1044462 w 10799257"/>
              <a:gd name="connsiteY2396" fmla="*/ 1159780 h 3098304"/>
              <a:gd name="connsiteX2397" fmla="*/ 1043952 w 10799257"/>
              <a:gd name="connsiteY2397" fmla="*/ 1159883 h 3098304"/>
              <a:gd name="connsiteX2398" fmla="*/ 9158798 w 10799257"/>
              <a:gd name="connsiteY2398" fmla="*/ 1097912 h 3098304"/>
              <a:gd name="connsiteX2399" fmla="*/ 9261584 w 10799257"/>
              <a:gd name="connsiteY2399" fmla="*/ 1160435 h 3098304"/>
              <a:gd name="connsiteX2400" fmla="*/ 9234570 w 10799257"/>
              <a:gd name="connsiteY2400" fmla="*/ 1165888 h 3098304"/>
              <a:gd name="connsiteX2401" fmla="*/ 9162942 w 10799257"/>
              <a:gd name="connsiteY2401" fmla="*/ 1118425 h 3098304"/>
              <a:gd name="connsiteX2402" fmla="*/ 1254927 w 10799257"/>
              <a:gd name="connsiteY2402" fmla="*/ 1031550 h 3098304"/>
              <a:gd name="connsiteX2403" fmla="*/ 1257402 w 10799257"/>
              <a:gd name="connsiteY2403" fmla="*/ 1033219 h 3098304"/>
              <a:gd name="connsiteX2404" fmla="*/ 1280169 w 10799257"/>
              <a:gd name="connsiteY2404" fmla="*/ 1088187 h 3098304"/>
              <a:gd name="connsiteX2405" fmla="*/ 1202428 w 10799257"/>
              <a:gd name="connsiteY2405" fmla="*/ 1165888 h 3098304"/>
              <a:gd name="connsiteX2406" fmla="*/ 1130831 w 10799257"/>
              <a:gd name="connsiteY2406" fmla="*/ 1118426 h 3098304"/>
              <a:gd name="connsiteX2407" fmla="*/ 1128785 w 10799257"/>
              <a:gd name="connsiteY2407" fmla="*/ 1108281 h 3098304"/>
              <a:gd name="connsiteX2408" fmla="*/ 9020475 w 10799257"/>
              <a:gd name="connsiteY2408" fmla="*/ 1013773 h 3098304"/>
              <a:gd name="connsiteX2409" fmla="*/ 9110734 w 10799257"/>
              <a:gd name="connsiteY2409" fmla="*/ 1068676 h 3098304"/>
              <a:gd name="connsiteX2410" fmla="*/ 9114673 w 10799257"/>
              <a:gd name="connsiteY2410" fmla="*/ 1088185 h 3098304"/>
              <a:gd name="connsiteX2411" fmla="*/ 9036936 w 10799257"/>
              <a:gd name="connsiteY2411" fmla="*/ 1165888 h 3098304"/>
              <a:gd name="connsiteX2412" fmla="*/ 8959199 w 10799257"/>
              <a:gd name="connsiteY2412" fmla="*/ 1088185 h 3098304"/>
              <a:gd name="connsiteX2413" fmla="*/ 9006677 w 10799257"/>
              <a:gd name="connsiteY2413" fmla="*/ 1016558 h 3098304"/>
              <a:gd name="connsiteX2414" fmla="*/ 7926434 w 10799257"/>
              <a:gd name="connsiteY2414" fmla="*/ 1010450 h 3098304"/>
              <a:gd name="connsiteX2415" fmla="*/ 8004171 w 10799257"/>
              <a:gd name="connsiteY2415" fmla="*/ 1088186 h 3098304"/>
              <a:gd name="connsiteX2416" fmla="*/ 7926434 w 10799257"/>
              <a:gd name="connsiteY2416" fmla="*/ 1165888 h 3098304"/>
              <a:gd name="connsiteX2417" fmla="*/ 7848697 w 10799257"/>
              <a:gd name="connsiteY2417" fmla="*/ 1088186 h 3098304"/>
              <a:gd name="connsiteX2418" fmla="*/ 7926434 w 10799257"/>
              <a:gd name="connsiteY2418" fmla="*/ 1010450 h 3098304"/>
              <a:gd name="connsiteX2419" fmla="*/ 7738213 w 10799257"/>
              <a:gd name="connsiteY2419" fmla="*/ 1010450 h 3098304"/>
              <a:gd name="connsiteX2420" fmla="*/ 7815950 w 10799257"/>
              <a:gd name="connsiteY2420" fmla="*/ 1088186 h 3098304"/>
              <a:gd name="connsiteX2421" fmla="*/ 7738213 w 10799257"/>
              <a:gd name="connsiteY2421" fmla="*/ 1165888 h 3098304"/>
              <a:gd name="connsiteX2422" fmla="*/ 7660476 w 10799257"/>
              <a:gd name="connsiteY2422" fmla="*/ 1088186 h 3098304"/>
              <a:gd name="connsiteX2423" fmla="*/ 7738213 w 10799257"/>
              <a:gd name="connsiteY2423" fmla="*/ 1010450 h 3098304"/>
              <a:gd name="connsiteX2424" fmla="*/ 7554693 w 10799257"/>
              <a:gd name="connsiteY2424" fmla="*/ 1010450 h 3098304"/>
              <a:gd name="connsiteX2425" fmla="*/ 7632430 w 10799257"/>
              <a:gd name="connsiteY2425" fmla="*/ 1088186 h 3098304"/>
              <a:gd name="connsiteX2426" fmla="*/ 7554693 w 10799257"/>
              <a:gd name="connsiteY2426" fmla="*/ 1165888 h 3098304"/>
              <a:gd name="connsiteX2427" fmla="*/ 7476957 w 10799257"/>
              <a:gd name="connsiteY2427" fmla="*/ 1088186 h 3098304"/>
              <a:gd name="connsiteX2428" fmla="*/ 7554693 w 10799257"/>
              <a:gd name="connsiteY2428" fmla="*/ 1010450 h 3098304"/>
              <a:gd name="connsiteX2429" fmla="*/ 7366472 w 10799257"/>
              <a:gd name="connsiteY2429" fmla="*/ 1010450 h 3098304"/>
              <a:gd name="connsiteX2430" fmla="*/ 7444209 w 10799257"/>
              <a:gd name="connsiteY2430" fmla="*/ 1088186 h 3098304"/>
              <a:gd name="connsiteX2431" fmla="*/ 7366472 w 10799257"/>
              <a:gd name="connsiteY2431" fmla="*/ 1165888 h 3098304"/>
              <a:gd name="connsiteX2432" fmla="*/ 7288736 w 10799257"/>
              <a:gd name="connsiteY2432" fmla="*/ 1088186 h 3098304"/>
              <a:gd name="connsiteX2433" fmla="*/ 7366472 w 10799257"/>
              <a:gd name="connsiteY2433" fmla="*/ 1010450 h 3098304"/>
              <a:gd name="connsiteX2434" fmla="*/ 6613588 w 10799257"/>
              <a:gd name="connsiteY2434" fmla="*/ 1010450 h 3098304"/>
              <a:gd name="connsiteX2435" fmla="*/ 6691325 w 10799257"/>
              <a:gd name="connsiteY2435" fmla="*/ 1088186 h 3098304"/>
              <a:gd name="connsiteX2436" fmla="*/ 6613588 w 10799257"/>
              <a:gd name="connsiteY2436" fmla="*/ 1165888 h 3098304"/>
              <a:gd name="connsiteX2437" fmla="*/ 6535852 w 10799257"/>
              <a:gd name="connsiteY2437" fmla="*/ 1088186 h 3098304"/>
              <a:gd name="connsiteX2438" fmla="*/ 6613588 w 10799257"/>
              <a:gd name="connsiteY2438" fmla="*/ 1010450 h 3098304"/>
              <a:gd name="connsiteX2439" fmla="*/ 6425365 w 10799257"/>
              <a:gd name="connsiteY2439" fmla="*/ 1010450 h 3098304"/>
              <a:gd name="connsiteX2440" fmla="*/ 6503102 w 10799257"/>
              <a:gd name="connsiteY2440" fmla="*/ 1088186 h 3098304"/>
              <a:gd name="connsiteX2441" fmla="*/ 6425365 w 10799257"/>
              <a:gd name="connsiteY2441" fmla="*/ 1165888 h 3098304"/>
              <a:gd name="connsiteX2442" fmla="*/ 6347628 w 10799257"/>
              <a:gd name="connsiteY2442" fmla="*/ 1088186 h 3098304"/>
              <a:gd name="connsiteX2443" fmla="*/ 6425365 w 10799257"/>
              <a:gd name="connsiteY2443" fmla="*/ 1010450 h 3098304"/>
              <a:gd name="connsiteX2444" fmla="*/ 6241850 w 10799257"/>
              <a:gd name="connsiteY2444" fmla="*/ 1010450 h 3098304"/>
              <a:gd name="connsiteX2445" fmla="*/ 6319587 w 10799257"/>
              <a:gd name="connsiteY2445" fmla="*/ 1088186 h 3098304"/>
              <a:gd name="connsiteX2446" fmla="*/ 6241850 w 10799257"/>
              <a:gd name="connsiteY2446" fmla="*/ 1165888 h 3098304"/>
              <a:gd name="connsiteX2447" fmla="*/ 6164113 w 10799257"/>
              <a:gd name="connsiteY2447" fmla="*/ 1088186 h 3098304"/>
              <a:gd name="connsiteX2448" fmla="*/ 6241850 w 10799257"/>
              <a:gd name="connsiteY2448" fmla="*/ 1010450 h 3098304"/>
              <a:gd name="connsiteX2449" fmla="*/ 6053630 w 10799257"/>
              <a:gd name="connsiteY2449" fmla="*/ 1010450 h 3098304"/>
              <a:gd name="connsiteX2450" fmla="*/ 6131367 w 10799257"/>
              <a:gd name="connsiteY2450" fmla="*/ 1088186 h 3098304"/>
              <a:gd name="connsiteX2451" fmla="*/ 6053630 w 10799257"/>
              <a:gd name="connsiteY2451" fmla="*/ 1165888 h 3098304"/>
              <a:gd name="connsiteX2452" fmla="*/ 5975894 w 10799257"/>
              <a:gd name="connsiteY2452" fmla="*/ 1088186 h 3098304"/>
              <a:gd name="connsiteX2453" fmla="*/ 6053630 w 10799257"/>
              <a:gd name="connsiteY2453" fmla="*/ 1010450 h 3098304"/>
              <a:gd name="connsiteX2454" fmla="*/ 5870113 w 10799257"/>
              <a:gd name="connsiteY2454" fmla="*/ 1010450 h 3098304"/>
              <a:gd name="connsiteX2455" fmla="*/ 5947850 w 10799257"/>
              <a:gd name="connsiteY2455" fmla="*/ 1088186 h 3098304"/>
              <a:gd name="connsiteX2456" fmla="*/ 5870113 w 10799257"/>
              <a:gd name="connsiteY2456" fmla="*/ 1165888 h 3098304"/>
              <a:gd name="connsiteX2457" fmla="*/ 5792376 w 10799257"/>
              <a:gd name="connsiteY2457" fmla="*/ 1088186 h 3098304"/>
              <a:gd name="connsiteX2458" fmla="*/ 5870113 w 10799257"/>
              <a:gd name="connsiteY2458" fmla="*/ 1010450 h 3098304"/>
              <a:gd name="connsiteX2459" fmla="*/ 4185559 w 10799257"/>
              <a:gd name="connsiteY2459" fmla="*/ 1010450 h 3098304"/>
              <a:gd name="connsiteX2460" fmla="*/ 4263314 w 10799257"/>
              <a:gd name="connsiteY2460" fmla="*/ 1088187 h 3098304"/>
              <a:gd name="connsiteX2461" fmla="*/ 4185559 w 10799257"/>
              <a:gd name="connsiteY2461" fmla="*/ 1165888 h 3098304"/>
              <a:gd name="connsiteX2462" fmla="*/ 4107799 w 10799257"/>
              <a:gd name="connsiteY2462" fmla="*/ 1088187 h 3098304"/>
              <a:gd name="connsiteX2463" fmla="*/ 4185559 w 10799257"/>
              <a:gd name="connsiteY2463" fmla="*/ 1010450 h 3098304"/>
              <a:gd name="connsiteX2464" fmla="*/ 3997354 w 10799257"/>
              <a:gd name="connsiteY2464" fmla="*/ 1010450 h 3098304"/>
              <a:gd name="connsiteX2465" fmla="*/ 4075062 w 10799257"/>
              <a:gd name="connsiteY2465" fmla="*/ 1088187 h 3098304"/>
              <a:gd name="connsiteX2466" fmla="*/ 3997354 w 10799257"/>
              <a:gd name="connsiteY2466" fmla="*/ 1165888 h 3098304"/>
              <a:gd name="connsiteX2467" fmla="*/ 3919622 w 10799257"/>
              <a:gd name="connsiteY2467" fmla="*/ 1088187 h 3098304"/>
              <a:gd name="connsiteX2468" fmla="*/ 3997354 w 10799257"/>
              <a:gd name="connsiteY2468" fmla="*/ 1010450 h 3098304"/>
              <a:gd name="connsiteX2469" fmla="*/ 3813851 w 10799257"/>
              <a:gd name="connsiteY2469" fmla="*/ 1010450 h 3098304"/>
              <a:gd name="connsiteX2470" fmla="*/ 3891567 w 10799257"/>
              <a:gd name="connsiteY2470" fmla="*/ 1088187 h 3098304"/>
              <a:gd name="connsiteX2471" fmla="*/ 3813851 w 10799257"/>
              <a:gd name="connsiteY2471" fmla="*/ 1165888 h 3098304"/>
              <a:gd name="connsiteX2472" fmla="*/ 3736077 w 10799257"/>
              <a:gd name="connsiteY2472" fmla="*/ 1088187 h 3098304"/>
              <a:gd name="connsiteX2473" fmla="*/ 3813851 w 10799257"/>
              <a:gd name="connsiteY2473" fmla="*/ 1010450 h 3098304"/>
              <a:gd name="connsiteX2474" fmla="*/ 3625629 w 10799257"/>
              <a:gd name="connsiteY2474" fmla="*/ 1010450 h 3098304"/>
              <a:gd name="connsiteX2475" fmla="*/ 3703372 w 10799257"/>
              <a:gd name="connsiteY2475" fmla="*/ 1088187 h 3098304"/>
              <a:gd name="connsiteX2476" fmla="*/ 3625629 w 10799257"/>
              <a:gd name="connsiteY2476" fmla="*/ 1165888 h 3098304"/>
              <a:gd name="connsiteX2477" fmla="*/ 3547906 w 10799257"/>
              <a:gd name="connsiteY2477" fmla="*/ 1088187 h 3098304"/>
              <a:gd name="connsiteX2478" fmla="*/ 3625629 w 10799257"/>
              <a:gd name="connsiteY2478" fmla="*/ 1010450 h 3098304"/>
              <a:gd name="connsiteX2479" fmla="*/ 3442100 w 10799257"/>
              <a:gd name="connsiteY2479" fmla="*/ 1010450 h 3098304"/>
              <a:gd name="connsiteX2480" fmla="*/ 3519851 w 10799257"/>
              <a:gd name="connsiteY2480" fmla="*/ 1088187 h 3098304"/>
              <a:gd name="connsiteX2481" fmla="*/ 3442100 w 10799257"/>
              <a:gd name="connsiteY2481" fmla="*/ 1165888 h 3098304"/>
              <a:gd name="connsiteX2482" fmla="*/ 3364528 w 10799257"/>
              <a:gd name="connsiteY2482" fmla="*/ 1088187 h 3098304"/>
              <a:gd name="connsiteX2483" fmla="*/ 3442100 w 10799257"/>
              <a:gd name="connsiteY2483" fmla="*/ 1010450 h 3098304"/>
              <a:gd name="connsiteX2484" fmla="*/ 2689397 w 10799257"/>
              <a:gd name="connsiteY2484" fmla="*/ 1010450 h 3098304"/>
              <a:gd name="connsiteX2485" fmla="*/ 2767106 w 10799257"/>
              <a:gd name="connsiteY2485" fmla="*/ 1088187 h 3098304"/>
              <a:gd name="connsiteX2486" fmla="*/ 2689397 w 10799257"/>
              <a:gd name="connsiteY2486" fmla="*/ 1165888 h 3098304"/>
              <a:gd name="connsiteX2487" fmla="*/ 2611665 w 10799257"/>
              <a:gd name="connsiteY2487" fmla="*/ 1088187 h 3098304"/>
              <a:gd name="connsiteX2488" fmla="*/ 2689397 w 10799257"/>
              <a:gd name="connsiteY2488" fmla="*/ 1010450 h 3098304"/>
              <a:gd name="connsiteX2489" fmla="*/ 2510576 w 10799257"/>
              <a:gd name="connsiteY2489" fmla="*/ 1010450 h 3098304"/>
              <a:gd name="connsiteX2490" fmla="*/ 2588319 w 10799257"/>
              <a:gd name="connsiteY2490" fmla="*/ 1088187 h 3098304"/>
              <a:gd name="connsiteX2491" fmla="*/ 2510576 w 10799257"/>
              <a:gd name="connsiteY2491" fmla="*/ 1165888 h 3098304"/>
              <a:gd name="connsiteX2492" fmla="*/ 2432814 w 10799257"/>
              <a:gd name="connsiteY2492" fmla="*/ 1088187 h 3098304"/>
              <a:gd name="connsiteX2493" fmla="*/ 2510576 w 10799257"/>
              <a:gd name="connsiteY2493" fmla="*/ 1010450 h 3098304"/>
              <a:gd name="connsiteX2494" fmla="*/ 2317606 w 10799257"/>
              <a:gd name="connsiteY2494" fmla="*/ 1010450 h 3098304"/>
              <a:gd name="connsiteX2495" fmla="*/ 2395351 w 10799257"/>
              <a:gd name="connsiteY2495" fmla="*/ 1088187 h 3098304"/>
              <a:gd name="connsiteX2496" fmla="*/ 2317606 w 10799257"/>
              <a:gd name="connsiteY2496" fmla="*/ 1165888 h 3098304"/>
              <a:gd name="connsiteX2497" fmla="*/ 2239883 w 10799257"/>
              <a:gd name="connsiteY2497" fmla="*/ 1088187 h 3098304"/>
              <a:gd name="connsiteX2498" fmla="*/ 2317606 w 10799257"/>
              <a:gd name="connsiteY2498" fmla="*/ 1010450 h 3098304"/>
              <a:gd name="connsiteX2499" fmla="*/ 2129421 w 10799257"/>
              <a:gd name="connsiteY2499" fmla="*/ 1010450 h 3098304"/>
              <a:gd name="connsiteX2500" fmla="*/ 2207140 w 10799257"/>
              <a:gd name="connsiteY2500" fmla="*/ 1088187 h 3098304"/>
              <a:gd name="connsiteX2501" fmla="*/ 2129421 w 10799257"/>
              <a:gd name="connsiteY2501" fmla="*/ 1165888 h 3098304"/>
              <a:gd name="connsiteX2502" fmla="*/ 2051692 w 10799257"/>
              <a:gd name="connsiteY2502" fmla="*/ 1088187 h 3098304"/>
              <a:gd name="connsiteX2503" fmla="*/ 2129421 w 10799257"/>
              <a:gd name="connsiteY2503" fmla="*/ 1010450 h 3098304"/>
              <a:gd name="connsiteX2504" fmla="*/ 1941229 w 10799257"/>
              <a:gd name="connsiteY2504" fmla="*/ 1010450 h 3098304"/>
              <a:gd name="connsiteX2505" fmla="*/ 2018951 w 10799257"/>
              <a:gd name="connsiteY2505" fmla="*/ 1088187 h 3098304"/>
              <a:gd name="connsiteX2506" fmla="*/ 1941229 w 10799257"/>
              <a:gd name="connsiteY2506" fmla="*/ 1165888 h 3098304"/>
              <a:gd name="connsiteX2507" fmla="*/ 1863506 w 10799257"/>
              <a:gd name="connsiteY2507" fmla="*/ 1088187 h 3098304"/>
              <a:gd name="connsiteX2508" fmla="*/ 1941229 w 10799257"/>
              <a:gd name="connsiteY2508" fmla="*/ 1010450 h 3098304"/>
              <a:gd name="connsiteX2509" fmla="*/ 1757744 w 10799257"/>
              <a:gd name="connsiteY2509" fmla="*/ 1010450 h 3098304"/>
              <a:gd name="connsiteX2510" fmla="*/ 1835468 w 10799257"/>
              <a:gd name="connsiteY2510" fmla="*/ 1088187 h 3098304"/>
              <a:gd name="connsiteX2511" fmla="*/ 1757744 w 10799257"/>
              <a:gd name="connsiteY2511" fmla="*/ 1165888 h 3098304"/>
              <a:gd name="connsiteX2512" fmla="*/ 1680016 w 10799257"/>
              <a:gd name="connsiteY2512" fmla="*/ 1088187 h 3098304"/>
              <a:gd name="connsiteX2513" fmla="*/ 1757744 w 10799257"/>
              <a:gd name="connsiteY2513" fmla="*/ 1010450 h 3098304"/>
              <a:gd name="connsiteX2514" fmla="*/ 1569502 w 10799257"/>
              <a:gd name="connsiteY2514" fmla="*/ 1010450 h 3098304"/>
              <a:gd name="connsiteX2515" fmla="*/ 1647277 w 10799257"/>
              <a:gd name="connsiteY2515" fmla="*/ 1088187 h 3098304"/>
              <a:gd name="connsiteX2516" fmla="*/ 1569502 w 10799257"/>
              <a:gd name="connsiteY2516" fmla="*/ 1165888 h 3098304"/>
              <a:gd name="connsiteX2517" fmla="*/ 1491796 w 10799257"/>
              <a:gd name="connsiteY2517" fmla="*/ 1088187 h 3098304"/>
              <a:gd name="connsiteX2518" fmla="*/ 1569502 w 10799257"/>
              <a:gd name="connsiteY2518" fmla="*/ 1010450 h 3098304"/>
              <a:gd name="connsiteX2519" fmla="*/ 1385980 w 10799257"/>
              <a:gd name="connsiteY2519" fmla="*/ 1010450 h 3098304"/>
              <a:gd name="connsiteX2520" fmla="*/ 1463744 w 10799257"/>
              <a:gd name="connsiteY2520" fmla="*/ 1088187 h 3098304"/>
              <a:gd name="connsiteX2521" fmla="*/ 1385980 w 10799257"/>
              <a:gd name="connsiteY2521" fmla="*/ 1165888 h 3098304"/>
              <a:gd name="connsiteX2522" fmla="*/ 1308218 w 10799257"/>
              <a:gd name="connsiteY2522" fmla="*/ 1088187 h 3098304"/>
              <a:gd name="connsiteX2523" fmla="*/ 1385980 w 10799257"/>
              <a:gd name="connsiteY2523" fmla="*/ 1010450 h 3098304"/>
              <a:gd name="connsiteX2524" fmla="*/ 8853421 w 10799257"/>
              <a:gd name="connsiteY2524" fmla="*/ 1010449 h 3098304"/>
              <a:gd name="connsiteX2525" fmla="*/ 8931158 w 10799257"/>
              <a:gd name="connsiteY2525" fmla="*/ 1088185 h 3098304"/>
              <a:gd name="connsiteX2526" fmla="*/ 8853421 w 10799257"/>
              <a:gd name="connsiteY2526" fmla="*/ 1165888 h 3098304"/>
              <a:gd name="connsiteX2527" fmla="*/ 8775685 w 10799257"/>
              <a:gd name="connsiteY2527" fmla="*/ 1088185 h 3098304"/>
              <a:gd name="connsiteX2528" fmla="*/ 8853421 w 10799257"/>
              <a:gd name="connsiteY2528" fmla="*/ 1010449 h 3098304"/>
              <a:gd name="connsiteX2529" fmla="*/ 8669908 w 10799257"/>
              <a:gd name="connsiteY2529" fmla="*/ 1010449 h 3098304"/>
              <a:gd name="connsiteX2530" fmla="*/ 8747645 w 10799257"/>
              <a:gd name="connsiteY2530" fmla="*/ 1088185 h 3098304"/>
              <a:gd name="connsiteX2531" fmla="*/ 8669908 w 10799257"/>
              <a:gd name="connsiteY2531" fmla="*/ 1165888 h 3098304"/>
              <a:gd name="connsiteX2532" fmla="*/ 8592171 w 10799257"/>
              <a:gd name="connsiteY2532" fmla="*/ 1088185 h 3098304"/>
              <a:gd name="connsiteX2533" fmla="*/ 8669908 w 10799257"/>
              <a:gd name="connsiteY2533" fmla="*/ 1010449 h 3098304"/>
              <a:gd name="connsiteX2534" fmla="*/ 8481684 w 10799257"/>
              <a:gd name="connsiteY2534" fmla="*/ 1010449 h 3098304"/>
              <a:gd name="connsiteX2535" fmla="*/ 8559421 w 10799257"/>
              <a:gd name="connsiteY2535" fmla="*/ 1088185 h 3098304"/>
              <a:gd name="connsiteX2536" fmla="*/ 8481684 w 10799257"/>
              <a:gd name="connsiteY2536" fmla="*/ 1165888 h 3098304"/>
              <a:gd name="connsiteX2537" fmla="*/ 8403948 w 10799257"/>
              <a:gd name="connsiteY2537" fmla="*/ 1088185 h 3098304"/>
              <a:gd name="connsiteX2538" fmla="*/ 8481684 w 10799257"/>
              <a:gd name="connsiteY2538" fmla="*/ 1010449 h 3098304"/>
              <a:gd name="connsiteX2539" fmla="*/ 8298167 w 10799257"/>
              <a:gd name="connsiteY2539" fmla="*/ 1010449 h 3098304"/>
              <a:gd name="connsiteX2540" fmla="*/ 8375904 w 10799257"/>
              <a:gd name="connsiteY2540" fmla="*/ 1088185 h 3098304"/>
              <a:gd name="connsiteX2541" fmla="*/ 8298167 w 10799257"/>
              <a:gd name="connsiteY2541" fmla="*/ 1165888 h 3098304"/>
              <a:gd name="connsiteX2542" fmla="*/ 8220430 w 10799257"/>
              <a:gd name="connsiteY2542" fmla="*/ 1088185 h 3098304"/>
              <a:gd name="connsiteX2543" fmla="*/ 8298167 w 10799257"/>
              <a:gd name="connsiteY2543" fmla="*/ 1010449 h 3098304"/>
              <a:gd name="connsiteX2544" fmla="*/ 8109949 w 10799257"/>
              <a:gd name="connsiteY2544" fmla="*/ 1010449 h 3098304"/>
              <a:gd name="connsiteX2545" fmla="*/ 8187686 w 10799257"/>
              <a:gd name="connsiteY2545" fmla="*/ 1088185 h 3098304"/>
              <a:gd name="connsiteX2546" fmla="*/ 8109949 w 10799257"/>
              <a:gd name="connsiteY2546" fmla="*/ 1165888 h 3098304"/>
              <a:gd name="connsiteX2547" fmla="*/ 8032212 w 10799257"/>
              <a:gd name="connsiteY2547" fmla="*/ 1088185 h 3098304"/>
              <a:gd name="connsiteX2548" fmla="*/ 8109949 w 10799257"/>
              <a:gd name="connsiteY2548" fmla="*/ 1010449 h 3098304"/>
              <a:gd name="connsiteX2549" fmla="*/ 1462147 w 10799257"/>
              <a:gd name="connsiteY2549" fmla="*/ 915542 h 3098304"/>
              <a:gd name="connsiteX2550" fmla="*/ 1463752 w 10799257"/>
              <a:gd name="connsiteY2550" fmla="*/ 923488 h 3098304"/>
              <a:gd name="connsiteX2551" fmla="*/ 1385988 w 10799257"/>
              <a:gd name="connsiteY2551" fmla="*/ 1001228 h 3098304"/>
              <a:gd name="connsiteX2552" fmla="*/ 1355721 w 10799257"/>
              <a:gd name="connsiteY2552" fmla="*/ 995118 h 3098304"/>
              <a:gd name="connsiteX2553" fmla="*/ 1336670 w 10799257"/>
              <a:gd name="connsiteY2553" fmla="*/ 982277 h 3098304"/>
              <a:gd name="connsiteX2554" fmla="*/ 8786740 w 10799257"/>
              <a:gd name="connsiteY2554" fmla="*/ 885896 h 3098304"/>
              <a:gd name="connsiteX2555" fmla="*/ 8922217 w 10799257"/>
              <a:gd name="connsiteY2555" fmla="*/ 957949 h 3098304"/>
              <a:gd name="connsiteX2556" fmla="*/ 8908389 w 10799257"/>
              <a:gd name="connsiteY2556" fmla="*/ 978459 h 3098304"/>
              <a:gd name="connsiteX2557" fmla="*/ 8853421 w 10799257"/>
              <a:gd name="connsiteY2557" fmla="*/ 1001229 h 3098304"/>
              <a:gd name="connsiteX2558" fmla="*/ 8775685 w 10799257"/>
              <a:gd name="connsiteY2558" fmla="*/ 923490 h 3098304"/>
              <a:gd name="connsiteX2559" fmla="*/ 8781794 w 10799257"/>
              <a:gd name="connsiteY2559" fmla="*/ 893233 h 3098304"/>
              <a:gd name="connsiteX2560" fmla="*/ 1586811 w 10799257"/>
              <a:gd name="connsiteY2560" fmla="*/ 849240 h 3098304"/>
              <a:gd name="connsiteX2561" fmla="*/ 1599802 w 10799257"/>
              <a:gd name="connsiteY2561" fmla="*/ 851861 h 3098304"/>
              <a:gd name="connsiteX2562" fmla="*/ 1647285 w 10799257"/>
              <a:gd name="connsiteY2562" fmla="*/ 923487 h 3098304"/>
              <a:gd name="connsiteX2563" fmla="*/ 1569527 w 10799257"/>
              <a:gd name="connsiteY2563" fmla="*/ 1001228 h 3098304"/>
              <a:gd name="connsiteX2564" fmla="*/ 1491803 w 10799257"/>
              <a:gd name="connsiteY2564" fmla="*/ 923487 h 3098304"/>
              <a:gd name="connsiteX2565" fmla="*/ 1497170 w 10799257"/>
              <a:gd name="connsiteY2565" fmla="*/ 896915 h 3098304"/>
              <a:gd name="connsiteX2566" fmla="*/ 8669908 w 10799257"/>
              <a:gd name="connsiteY2566" fmla="*/ 845754 h 3098304"/>
              <a:gd name="connsiteX2567" fmla="*/ 8747645 w 10799257"/>
              <a:gd name="connsiteY2567" fmla="*/ 923490 h 3098304"/>
              <a:gd name="connsiteX2568" fmla="*/ 8669908 w 10799257"/>
              <a:gd name="connsiteY2568" fmla="*/ 1001229 h 3098304"/>
              <a:gd name="connsiteX2569" fmla="*/ 8592171 w 10799257"/>
              <a:gd name="connsiteY2569" fmla="*/ 923490 h 3098304"/>
              <a:gd name="connsiteX2570" fmla="*/ 8669908 w 10799257"/>
              <a:gd name="connsiteY2570" fmla="*/ 845754 h 3098304"/>
              <a:gd name="connsiteX2571" fmla="*/ 8481684 w 10799257"/>
              <a:gd name="connsiteY2571" fmla="*/ 845754 h 3098304"/>
              <a:gd name="connsiteX2572" fmla="*/ 8559421 w 10799257"/>
              <a:gd name="connsiteY2572" fmla="*/ 923490 h 3098304"/>
              <a:gd name="connsiteX2573" fmla="*/ 8481684 w 10799257"/>
              <a:gd name="connsiteY2573" fmla="*/ 1001229 h 3098304"/>
              <a:gd name="connsiteX2574" fmla="*/ 8403948 w 10799257"/>
              <a:gd name="connsiteY2574" fmla="*/ 923490 h 3098304"/>
              <a:gd name="connsiteX2575" fmla="*/ 8481684 w 10799257"/>
              <a:gd name="connsiteY2575" fmla="*/ 845754 h 3098304"/>
              <a:gd name="connsiteX2576" fmla="*/ 8298167 w 10799257"/>
              <a:gd name="connsiteY2576" fmla="*/ 845754 h 3098304"/>
              <a:gd name="connsiteX2577" fmla="*/ 8375904 w 10799257"/>
              <a:gd name="connsiteY2577" fmla="*/ 923490 h 3098304"/>
              <a:gd name="connsiteX2578" fmla="*/ 8298167 w 10799257"/>
              <a:gd name="connsiteY2578" fmla="*/ 1001229 h 3098304"/>
              <a:gd name="connsiteX2579" fmla="*/ 8220430 w 10799257"/>
              <a:gd name="connsiteY2579" fmla="*/ 923490 h 3098304"/>
              <a:gd name="connsiteX2580" fmla="*/ 8298167 w 10799257"/>
              <a:gd name="connsiteY2580" fmla="*/ 845754 h 3098304"/>
              <a:gd name="connsiteX2581" fmla="*/ 8109949 w 10799257"/>
              <a:gd name="connsiteY2581" fmla="*/ 845754 h 3098304"/>
              <a:gd name="connsiteX2582" fmla="*/ 8187686 w 10799257"/>
              <a:gd name="connsiteY2582" fmla="*/ 923490 h 3098304"/>
              <a:gd name="connsiteX2583" fmla="*/ 8109949 w 10799257"/>
              <a:gd name="connsiteY2583" fmla="*/ 1001229 h 3098304"/>
              <a:gd name="connsiteX2584" fmla="*/ 8032212 w 10799257"/>
              <a:gd name="connsiteY2584" fmla="*/ 923490 h 3098304"/>
              <a:gd name="connsiteX2585" fmla="*/ 8109949 w 10799257"/>
              <a:gd name="connsiteY2585" fmla="*/ 845754 h 3098304"/>
              <a:gd name="connsiteX2586" fmla="*/ 7366472 w 10799257"/>
              <a:gd name="connsiteY2586" fmla="*/ 845754 h 3098304"/>
              <a:gd name="connsiteX2587" fmla="*/ 7444209 w 10799257"/>
              <a:gd name="connsiteY2587" fmla="*/ 923490 h 3098304"/>
              <a:gd name="connsiteX2588" fmla="*/ 7366472 w 10799257"/>
              <a:gd name="connsiteY2588" fmla="*/ 1001229 h 3098304"/>
              <a:gd name="connsiteX2589" fmla="*/ 7288736 w 10799257"/>
              <a:gd name="connsiteY2589" fmla="*/ 923490 h 3098304"/>
              <a:gd name="connsiteX2590" fmla="*/ 7366472 w 10799257"/>
              <a:gd name="connsiteY2590" fmla="*/ 845754 h 3098304"/>
              <a:gd name="connsiteX2591" fmla="*/ 6425365 w 10799257"/>
              <a:gd name="connsiteY2591" fmla="*/ 845754 h 3098304"/>
              <a:gd name="connsiteX2592" fmla="*/ 6503102 w 10799257"/>
              <a:gd name="connsiteY2592" fmla="*/ 923490 h 3098304"/>
              <a:gd name="connsiteX2593" fmla="*/ 6425365 w 10799257"/>
              <a:gd name="connsiteY2593" fmla="*/ 1001230 h 3098304"/>
              <a:gd name="connsiteX2594" fmla="*/ 6347628 w 10799257"/>
              <a:gd name="connsiteY2594" fmla="*/ 923490 h 3098304"/>
              <a:gd name="connsiteX2595" fmla="*/ 6425365 w 10799257"/>
              <a:gd name="connsiteY2595" fmla="*/ 845754 h 3098304"/>
              <a:gd name="connsiteX2596" fmla="*/ 6241850 w 10799257"/>
              <a:gd name="connsiteY2596" fmla="*/ 845754 h 3098304"/>
              <a:gd name="connsiteX2597" fmla="*/ 6319587 w 10799257"/>
              <a:gd name="connsiteY2597" fmla="*/ 923490 h 3098304"/>
              <a:gd name="connsiteX2598" fmla="*/ 6241850 w 10799257"/>
              <a:gd name="connsiteY2598" fmla="*/ 1001230 h 3098304"/>
              <a:gd name="connsiteX2599" fmla="*/ 6164113 w 10799257"/>
              <a:gd name="connsiteY2599" fmla="*/ 923490 h 3098304"/>
              <a:gd name="connsiteX2600" fmla="*/ 6241850 w 10799257"/>
              <a:gd name="connsiteY2600" fmla="*/ 845754 h 3098304"/>
              <a:gd name="connsiteX2601" fmla="*/ 6053630 w 10799257"/>
              <a:gd name="connsiteY2601" fmla="*/ 845752 h 3098304"/>
              <a:gd name="connsiteX2602" fmla="*/ 6131367 w 10799257"/>
              <a:gd name="connsiteY2602" fmla="*/ 923487 h 3098304"/>
              <a:gd name="connsiteX2603" fmla="*/ 6053630 w 10799257"/>
              <a:gd name="connsiteY2603" fmla="*/ 1001228 h 3098304"/>
              <a:gd name="connsiteX2604" fmla="*/ 5975894 w 10799257"/>
              <a:gd name="connsiteY2604" fmla="*/ 923487 h 3098304"/>
              <a:gd name="connsiteX2605" fmla="*/ 6053630 w 10799257"/>
              <a:gd name="connsiteY2605" fmla="*/ 845752 h 3098304"/>
              <a:gd name="connsiteX2606" fmla="*/ 4373793 w 10799257"/>
              <a:gd name="connsiteY2606" fmla="*/ 845752 h 3098304"/>
              <a:gd name="connsiteX2607" fmla="*/ 4451526 w 10799257"/>
              <a:gd name="connsiteY2607" fmla="*/ 923487 h 3098304"/>
              <a:gd name="connsiteX2608" fmla="*/ 4373793 w 10799257"/>
              <a:gd name="connsiteY2608" fmla="*/ 1001228 h 3098304"/>
              <a:gd name="connsiteX2609" fmla="*/ 4296066 w 10799257"/>
              <a:gd name="connsiteY2609" fmla="*/ 923487 h 3098304"/>
              <a:gd name="connsiteX2610" fmla="*/ 4373793 w 10799257"/>
              <a:gd name="connsiteY2610" fmla="*/ 845752 h 3098304"/>
              <a:gd name="connsiteX2611" fmla="*/ 4185559 w 10799257"/>
              <a:gd name="connsiteY2611" fmla="*/ 845752 h 3098304"/>
              <a:gd name="connsiteX2612" fmla="*/ 4263314 w 10799257"/>
              <a:gd name="connsiteY2612" fmla="*/ 923487 h 3098304"/>
              <a:gd name="connsiteX2613" fmla="*/ 4185559 w 10799257"/>
              <a:gd name="connsiteY2613" fmla="*/ 1001228 h 3098304"/>
              <a:gd name="connsiteX2614" fmla="*/ 4107799 w 10799257"/>
              <a:gd name="connsiteY2614" fmla="*/ 923487 h 3098304"/>
              <a:gd name="connsiteX2615" fmla="*/ 4185559 w 10799257"/>
              <a:gd name="connsiteY2615" fmla="*/ 845752 h 3098304"/>
              <a:gd name="connsiteX2616" fmla="*/ 3997354 w 10799257"/>
              <a:gd name="connsiteY2616" fmla="*/ 845752 h 3098304"/>
              <a:gd name="connsiteX2617" fmla="*/ 4075062 w 10799257"/>
              <a:gd name="connsiteY2617" fmla="*/ 923487 h 3098304"/>
              <a:gd name="connsiteX2618" fmla="*/ 3997354 w 10799257"/>
              <a:gd name="connsiteY2618" fmla="*/ 1001228 h 3098304"/>
              <a:gd name="connsiteX2619" fmla="*/ 3919622 w 10799257"/>
              <a:gd name="connsiteY2619" fmla="*/ 923487 h 3098304"/>
              <a:gd name="connsiteX2620" fmla="*/ 3997354 w 10799257"/>
              <a:gd name="connsiteY2620" fmla="*/ 845752 h 3098304"/>
              <a:gd name="connsiteX2621" fmla="*/ 3813851 w 10799257"/>
              <a:gd name="connsiteY2621" fmla="*/ 845752 h 3098304"/>
              <a:gd name="connsiteX2622" fmla="*/ 3891567 w 10799257"/>
              <a:gd name="connsiteY2622" fmla="*/ 923487 h 3098304"/>
              <a:gd name="connsiteX2623" fmla="*/ 3813851 w 10799257"/>
              <a:gd name="connsiteY2623" fmla="*/ 1001228 h 3098304"/>
              <a:gd name="connsiteX2624" fmla="*/ 3736077 w 10799257"/>
              <a:gd name="connsiteY2624" fmla="*/ 923487 h 3098304"/>
              <a:gd name="connsiteX2625" fmla="*/ 3813851 w 10799257"/>
              <a:gd name="connsiteY2625" fmla="*/ 845752 h 3098304"/>
              <a:gd name="connsiteX2626" fmla="*/ 3625636 w 10799257"/>
              <a:gd name="connsiteY2626" fmla="*/ 845752 h 3098304"/>
              <a:gd name="connsiteX2627" fmla="*/ 3703376 w 10799257"/>
              <a:gd name="connsiteY2627" fmla="*/ 923487 h 3098304"/>
              <a:gd name="connsiteX2628" fmla="*/ 3625636 w 10799257"/>
              <a:gd name="connsiteY2628" fmla="*/ 1001228 h 3098304"/>
              <a:gd name="connsiteX2629" fmla="*/ 3547906 w 10799257"/>
              <a:gd name="connsiteY2629" fmla="*/ 923487 h 3098304"/>
              <a:gd name="connsiteX2630" fmla="*/ 3625636 w 10799257"/>
              <a:gd name="connsiteY2630" fmla="*/ 845752 h 3098304"/>
              <a:gd name="connsiteX2631" fmla="*/ 3442100 w 10799257"/>
              <a:gd name="connsiteY2631" fmla="*/ 845752 h 3098304"/>
              <a:gd name="connsiteX2632" fmla="*/ 3519851 w 10799257"/>
              <a:gd name="connsiteY2632" fmla="*/ 923487 h 3098304"/>
              <a:gd name="connsiteX2633" fmla="*/ 3442100 w 10799257"/>
              <a:gd name="connsiteY2633" fmla="*/ 1001228 h 3098304"/>
              <a:gd name="connsiteX2634" fmla="*/ 3364537 w 10799257"/>
              <a:gd name="connsiteY2634" fmla="*/ 923487 h 3098304"/>
              <a:gd name="connsiteX2635" fmla="*/ 3442100 w 10799257"/>
              <a:gd name="connsiteY2635" fmla="*/ 845752 h 3098304"/>
              <a:gd name="connsiteX2636" fmla="*/ 3254053 w 10799257"/>
              <a:gd name="connsiteY2636" fmla="*/ 845752 h 3098304"/>
              <a:gd name="connsiteX2637" fmla="*/ 3331793 w 10799257"/>
              <a:gd name="connsiteY2637" fmla="*/ 923487 h 3098304"/>
              <a:gd name="connsiteX2638" fmla="*/ 3254053 w 10799257"/>
              <a:gd name="connsiteY2638" fmla="*/ 1001228 h 3098304"/>
              <a:gd name="connsiteX2639" fmla="*/ 3176307 w 10799257"/>
              <a:gd name="connsiteY2639" fmla="*/ 923487 h 3098304"/>
              <a:gd name="connsiteX2640" fmla="*/ 3254053 w 10799257"/>
              <a:gd name="connsiteY2640" fmla="*/ 845752 h 3098304"/>
              <a:gd name="connsiteX2641" fmla="*/ 2317622 w 10799257"/>
              <a:gd name="connsiteY2641" fmla="*/ 845752 h 3098304"/>
              <a:gd name="connsiteX2642" fmla="*/ 2395360 w 10799257"/>
              <a:gd name="connsiteY2642" fmla="*/ 923487 h 3098304"/>
              <a:gd name="connsiteX2643" fmla="*/ 2317622 w 10799257"/>
              <a:gd name="connsiteY2643" fmla="*/ 1001228 h 3098304"/>
              <a:gd name="connsiteX2644" fmla="*/ 2239894 w 10799257"/>
              <a:gd name="connsiteY2644" fmla="*/ 923487 h 3098304"/>
              <a:gd name="connsiteX2645" fmla="*/ 2317622 w 10799257"/>
              <a:gd name="connsiteY2645" fmla="*/ 845752 h 3098304"/>
              <a:gd name="connsiteX2646" fmla="*/ 2129431 w 10799257"/>
              <a:gd name="connsiteY2646" fmla="*/ 845752 h 3098304"/>
              <a:gd name="connsiteX2647" fmla="*/ 2207150 w 10799257"/>
              <a:gd name="connsiteY2647" fmla="*/ 923487 h 3098304"/>
              <a:gd name="connsiteX2648" fmla="*/ 2129431 w 10799257"/>
              <a:gd name="connsiteY2648" fmla="*/ 1001228 h 3098304"/>
              <a:gd name="connsiteX2649" fmla="*/ 2051703 w 10799257"/>
              <a:gd name="connsiteY2649" fmla="*/ 923487 h 3098304"/>
              <a:gd name="connsiteX2650" fmla="*/ 2129431 w 10799257"/>
              <a:gd name="connsiteY2650" fmla="*/ 845752 h 3098304"/>
              <a:gd name="connsiteX2651" fmla="*/ 1941239 w 10799257"/>
              <a:gd name="connsiteY2651" fmla="*/ 845752 h 3098304"/>
              <a:gd name="connsiteX2652" fmla="*/ 2018960 w 10799257"/>
              <a:gd name="connsiteY2652" fmla="*/ 923487 h 3098304"/>
              <a:gd name="connsiteX2653" fmla="*/ 1941239 w 10799257"/>
              <a:gd name="connsiteY2653" fmla="*/ 1001228 h 3098304"/>
              <a:gd name="connsiteX2654" fmla="*/ 1863515 w 10799257"/>
              <a:gd name="connsiteY2654" fmla="*/ 923487 h 3098304"/>
              <a:gd name="connsiteX2655" fmla="*/ 1941239 w 10799257"/>
              <a:gd name="connsiteY2655" fmla="*/ 845752 h 3098304"/>
              <a:gd name="connsiteX2656" fmla="*/ 1757753 w 10799257"/>
              <a:gd name="connsiteY2656" fmla="*/ 845752 h 3098304"/>
              <a:gd name="connsiteX2657" fmla="*/ 1835478 w 10799257"/>
              <a:gd name="connsiteY2657" fmla="*/ 923487 h 3098304"/>
              <a:gd name="connsiteX2658" fmla="*/ 1757753 w 10799257"/>
              <a:gd name="connsiteY2658" fmla="*/ 1001228 h 3098304"/>
              <a:gd name="connsiteX2659" fmla="*/ 1680025 w 10799257"/>
              <a:gd name="connsiteY2659" fmla="*/ 923487 h 3098304"/>
              <a:gd name="connsiteX2660" fmla="*/ 1757753 w 10799257"/>
              <a:gd name="connsiteY2660" fmla="*/ 845752 h 3098304"/>
              <a:gd name="connsiteX2661" fmla="*/ 8596457 w 10799257"/>
              <a:gd name="connsiteY2661" fmla="*/ 784733 h 3098304"/>
              <a:gd name="connsiteX2662" fmla="*/ 8597001 w 10799257"/>
              <a:gd name="connsiteY2662" fmla="*/ 784984 h 3098304"/>
              <a:gd name="connsiteX2663" fmla="*/ 8693733 w 10799257"/>
              <a:gd name="connsiteY2663" fmla="*/ 836430 h 3098304"/>
              <a:gd name="connsiteX2664" fmla="*/ 8669908 w 10799257"/>
              <a:gd name="connsiteY2664" fmla="*/ 841240 h 3098304"/>
              <a:gd name="connsiteX2665" fmla="*/ 8598280 w 10799257"/>
              <a:gd name="connsiteY2665" fmla="*/ 793763 h 3098304"/>
              <a:gd name="connsiteX2666" fmla="*/ 1827167 w 10799257"/>
              <a:gd name="connsiteY2666" fmla="*/ 729971 h 3098304"/>
              <a:gd name="connsiteX2667" fmla="*/ 1829376 w 10799257"/>
              <a:gd name="connsiteY2667" fmla="*/ 733247 h 3098304"/>
              <a:gd name="connsiteX2668" fmla="*/ 1835484 w 10799257"/>
              <a:gd name="connsiteY2668" fmla="*/ 763506 h 3098304"/>
              <a:gd name="connsiteX2669" fmla="*/ 1757760 w 10799257"/>
              <a:gd name="connsiteY2669" fmla="*/ 841242 h 3098304"/>
              <a:gd name="connsiteX2670" fmla="*/ 1702792 w 10799257"/>
              <a:gd name="connsiteY2670" fmla="*/ 818473 h 3098304"/>
              <a:gd name="connsiteX2671" fmla="*/ 1687452 w 10799257"/>
              <a:gd name="connsiteY2671" fmla="*/ 795714 h 3098304"/>
              <a:gd name="connsiteX2672" fmla="*/ 1707627 w 10799257"/>
              <a:gd name="connsiteY2672" fmla="*/ 784984 h 3098304"/>
              <a:gd name="connsiteX2673" fmla="*/ 8428408 w 10799257"/>
              <a:gd name="connsiteY2673" fmla="*/ 707396 h 3098304"/>
              <a:gd name="connsiteX2674" fmla="*/ 8558648 w 10799257"/>
              <a:gd name="connsiteY2674" fmla="*/ 767333 h 3098304"/>
              <a:gd name="connsiteX2675" fmla="*/ 8553312 w 10799257"/>
              <a:gd name="connsiteY2675" fmla="*/ 793763 h 3098304"/>
              <a:gd name="connsiteX2676" fmla="*/ 8481684 w 10799257"/>
              <a:gd name="connsiteY2676" fmla="*/ 841240 h 3098304"/>
              <a:gd name="connsiteX2677" fmla="*/ 8403948 w 10799257"/>
              <a:gd name="connsiteY2677" fmla="*/ 763506 h 3098304"/>
              <a:gd name="connsiteX2678" fmla="*/ 8426717 w 10799257"/>
              <a:gd name="connsiteY2678" fmla="*/ 708537 h 3098304"/>
              <a:gd name="connsiteX2679" fmla="*/ 7554693 w 10799257"/>
              <a:gd name="connsiteY2679" fmla="*/ 685769 h 3098304"/>
              <a:gd name="connsiteX2680" fmla="*/ 7632430 w 10799257"/>
              <a:gd name="connsiteY2680" fmla="*/ 763506 h 3098304"/>
              <a:gd name="connsiteX2681" fmla="*/ 7554693 w 10799257"/>
              <a:gd name="connsiteY2681" fmla="*/ 841242 h 3098304"/>
              <a:gd name="connsiteX2682" fmla="*/ 7476957 w 10799257"/>
              <a:gd name="connsiteY2682" fmla="*/ 763506 h 3098304"/>
              <a:gd name="connsiteX2683" fmla="*/ 7554693 w 10799257"/>
              <a:gd name="connsiteY2683" fmla="*/ 685769 h 3098304"/>
              <a:gd name="connsiteX2684" fmla="*/ 4373793 w 10799257"/>
              <a:gd name="connsiteY2684" fmla="*/ 685769 h 3098304"/>
              <a:gd name="connsiteX2685" fmla="*/ 4451526 w 10799257"/>
              <a:gd name="connsiteY2685" fmla="*/ 763506 h 3098304"/>
              <a:gd name="connsiteX2686" fmla="*/ 4373793 w 10799257"/>
              <a:gd name="connsiteY2686" fmla="*/ 841242 h 3098304"/>
              <a:gd name="connsiteX2687" fmla="*/ 4296066 w 10799257"/>
              <a:gd name="connsiteY2687" fmla="*/ 763506 h 3098304"/>
              <a:gd name="connsiteX2688" fmla="*/ 4373793 w 10799257"/>
              <a:gd name="connsiteY2688" fmla="*/ 685769 h 3098304"/>
              <a:gd name="connsiteX2689" fmla="*/ 4185559 w 10799257"/>
              <a:gd name="connsiteY2689" fmla="*/ 685769 h 3098304"/>
              <a:gd name="connsiteX2690" fmla="*/ 4263314 w 10799257"/>
              <a:gd name="connsiteY2690" fmla="*/ 763506 h 3098304"/>
              <a:gd name="connsiteX2691" fmla="*/ 4185559 w 10799257"/>
              <a:gd name="connsiteY2691" fmla="*/ 841242 h 3098304"/>
              <a:gd name="connsiteX2692" fmla="*/ 4107799 w 10799257"/>
              <a:gd name="connsiteY2692" fmla="*/ 763506 h 3098304"/>
              <a:gd name="connsiteX2693" fmla="*/ 4185559 w 10799257"/>
              <a:gd name="connsiteY2693" fmla="*/ 685769 h 3098304"/>
              <a:gd name="connsiteX2694" fmla="*/ 3997354 w 10799257"/>
              <a:gd name="connsiteY2694" fmla="*/ 685769 h 3098304"/>
              <a:gd name="connsiteX2695" fmla="*/ 4075062 w 10799257"/>
              <a:gd name="connsiteY2695" fmla="*/ 763506 h 3098304"/>
              <a:gd name="connsiteX2696" fmla="*/ 3997354 w 10799257"/>
              <a:gd name="connsiteY2696" fmla="*/ 841242 h 3098304"/>
              <a:gd name="connsiteX2697" fmla="*/ 3919622 w 10799257"/>
              <a:gd name="connsiteY2697" fmla="*/ 763506 h 3098304"/>
              <a:gd name="connsiteX2698" fmla="*/ 3997354 w 10799257"/>
              <a:gd name="connsiteY2698" fmla="*/ 685769 h 3098304"/>
              <a:gd name="connsiteX2699" fmla="*/ 3813851 w 10799257"/>
              <a:gd name="connsiteY2699" fmla="*/ 685769 h 3098304"/>
              <a:gd name="connsiteX2700" fmla="*/ 3891567 w 10799257"/>
              <a:gd name="connsiteY2700" fmla="*/ 763506 h 3098304"/>
              <a:gd name="connsiteX2701" fmla="*/ 3813851 w 10799257"/>
              <a:gd name="connsiteY2701" fmla="*/ 841242 h 3098304"/>
              <a:gd name="connsiteX2702" fmla="*/ 3736077 w 10799257"/>
              <a:gd name="connsiteY2702" fmla="*/ 763506 h 3098304"/>
              <a:gd name="connsiteX2703" fmla="*/ 3813851 w 10799257"/>
              <a:gd name="connsiteY2703" fmla="*/ 685769 h 3098304"/>
              <a:gd name="connsiteX2704" fmla="*/ 3625636 w 10799257"/>
              <a:gd name="connsiteY2704" fmla="*/ 685769 h 3098304"/>
              <a:gd name="connsiteX2705" fmla="*/ 3703376 w 10799257"/>
              <a:gd name="connsiteY2705" fmla="*/ 763506 h 3098304"/>
              <a:gd name="connsiteX2706" fmla="*/ 3625636 w 10799257"/>
              <a:gd name="connsiteY2706" fmla="*/ 841242 h 3098304"/>
              <a:gd name="connsiteX2707" fmla="*/ 3547906 w 10799257"/>
              <a:gd name="connsiteY2707" fmla="*/ 763506 h 3098304"/>
              <a:gd name="connsiteX2708" fmla="*/ 3625636 w 10799257"/>
              <a:gd name="connsiteY2708" fmla="*/ 685769 h 3098304"/>
              <a:gd name="connsiteX2709" fmla="*/ 3442100 w 10799257"/>
              <a:gd name="connsiteY2709" fmla="*/ 685769 h 3098304"/>
              <a:gd name="connsiteX2710" fmla="*/ 3519851 w 10799257"/>
              <a:gd name="connsiteY2710" fmla="*/ 763506 h 3098304"/>
              <a:gd name="connsiteX2711" fmla="*/ 3442100 w 10799257"/>
              <a:gd name="connsiteY2711" fmla="*/ 841242 h 3098304"/>
              <a:gd name="connsiteX2712" fmla="*/ 3364543 w 10799257"/>
              <a:gd name="connsiteY2712" fmla="*/ 763506 h 3098304"/>
              <a:gd name="connsiteX2713" fmla="*/ 3442100 w 10799257"/>
              <a:gd name="connsiteY2713" fmla="*/ 685769 h 3098304"/>
              <a:gd name="connsiteX2714" fmla="*/ 3254060 w 10799257"/>
              <a:gd name="connsiteY2714" fmla="*/ 685769 h 3098304"/>
              <a:gd name="connsiteX2715" fmla="*/ 3331797 w 10799257"/>
              <a:gd name="connsiteY2715" fmla="*/ 763506 h 3098304"/>
              <a:gd name="connsiteX2716" fmla="*/ 3254060 w 10799257"/>
              <a:gd name="connsiteY2716" fmla="*/ 841242 h 3098304"/>
              <a:gd name="connsiteX2717" fmla="*/ 3176313 w 10799257"/>
              <a:gd name="connsiteY2717" fmla="*/ 763506 h 3098304"/>
              <a:gd name="connsiteX2718" fmla="*/ 3254060 w 10799257"/>
              <a:gd name="connsiteY2718" fmla="*/ 685769 h 3098304"/>
              <a:gd name="connsiteX2719" fmla="*/ 2129431 w 10799257"/>
              <a:gd name="connsiteY2719" fmla="*/ 685769 h 3098304"/>
              <a:gd name="connsiteX2720" fmla="*/ 2207154 w 10799257"/>
              <a:gd name="connsiteY2720" fmla="*/ 763506 h 3098304"/>
              <a:gd name="connsiteX2721" fmla="*/ 2129431 w 10799257"/>
              <a:gd name="connsiteY2721" fmla="*/ 841242 h 3098304"/>
              <a:gd name="connsiteX2722" fmla="*/ 2051705 w 10799257"/>
              <a:gd name="connsiteY2722" fmla="*/ 763506 h 3098304"/>
              <a:gd name="connsiteX2723" fmla="*/ 2129431 w 10799257"/>
              <a:gd name="connsiteY2723" fmla="*/ 685769 h 3098304"/>
              <a:gd name="connsiteX2724" fmla="*/ 1941244 w 10799257"/>
              <a:gd name="connsiteY2724" fmla="*/ 685769 h 3098304"/>
              <a:gd name="connsiteX2725" fmla="*/ 2018966 w 10799257"/>
              <a:gd name="connsiteY2725" fmla="*/ 763506 h 3098304"/>
              <a:gd name="connsiteX2726" fmla="*/ 1941244 w 10799257"/>
              <a:gd name="connsiteY2726" fmla="*/ 841242 h 3098304"/>
              <a:gd name="connsiteX2727" fmla="*/ 1863520 w 10799257"/>
              <a:gd name="connsiteY2727" fmla="*/ 763506 h 3098304"/>
              <a:gd name="connsiteX2728" fmla="*/ 1941244 w 10799257"/>
              <a:gd name="connsiteY2728" fmla="*/ 685769 h 3098304"/>
              <a:gd name="connsiteX2729" fmla="*/ 2203878 w 10799257"/>
              <a:gd name="connsiteY2729" fmla="*/ 563755 h 3098304"/>
              <a:gd name="connsiteX2730" fmla="*/ 2207156 w 10799257"/>
              <a:gd name="connsiteY2730" fmla="*/ 579991 h 3098304"/>
              <a:gd name="connsiteX2731" fmla="*/ 2129440 w 10799257"/>
              <a:gd name="connsiteY2731" fmla="*/ 657724 h 3098304"/>
              <a:gd name="connsiteX2732" fmla="*/ 2074476 w 10799257"/>
              <a:gd name="connsiteY2732" fmla="*/ 634957 h 3098304"/>
              <a:gd name="connsiteX2733" fmla="*/ 2064804 w 10799257"/>
              <a:gd name="connsiteY2733" fmla="*/ 620609 h 3098304"/>
              <a:gd name="connsiteX2734" fmla="*/ 2098478 w 10799257"/>
              <a:gd name="connsiteY2734" fmla="*/ 605112 h 3098304"/>
              <a:gd name="connsiteX2735" fmla="*/ 7926434 w 10799257"/>
              <a:gd name="connsiteY2735" fmla="*/ 502255 h 3098304"/>
              <a:gd name="connsiteX2736" fmla="*/ 8004171 w 10799257"/>
              <a:gd name="connsiteY2736" fmla="*/ 579989 h 3098304"/>
              <a:gd name="connsiteX2737" fmla="*/ 7926434 w 10799257"/>
              <a:gd name="connsiteY2737" fmla="*/ 657724 h 3098304"/>
              <a:gd name="connsiteX2738" fmla="*/ 7848697 w 10799257"/>
              <a:gd name="connsiteY2738" fmla="*/ 579989 h 3098304"/>
              <a:gd name="connsiteX2739" fmla="*/ 7926434 w 10799257"/>
              <a:gd name="connsiteY2739" fmla="*/ 502255 h 3098304"/>
              <a:gd name="connsiteX2740" fmla="*/ 7738213 w 10799257"/>
              <a:gd name="connsiteY2740" fmla="*/ 502255 h 3098304"/>
              <a:gd name="connsiteX2741" fmla="*/ 7815950 w 10799257"/>
              <a:gd name="connsiteY2741" fmla="*/ 579989 h 3098304"/>
              <a:gd name="connsiteX2742" fmla="*/ 7738213 w 10799257"/>
              <a:gd name="connsiteY2742" fmla="*/ 657724 h 3098304"/>
              <a:gd name="connsiteX2743" fmla="*/ 7660476 w 10799257"/>
              <a:gd name="connsiteY2743" fmla="*/ 579989 h 3098304"/>
              <a:gd name="connsiteX2744" fmla="*/ 7738213 w 10799257"/>
              <a:gd name="connsiteY2744" fmla="*/ 502255 h 3098304"/>
              <a:gd name="connsiteX2745" fmla="*/ 4373793 w 10799257"/>
              <a:gd name="connsiteY2745" fmla="*/ 502255 h 3098304"/>
              <a:gd name="connsiteX2746" fmla="*/ 4451526 w 10799257"/>
              <a:gd name="connsiteY2746" fmla="*/ 579989 h 3098304"/>
              <a:gd name="connsiteX2747" fmla="*/ 4373793 w 10799257"/>
              <a:gd name="connsiteY2747" fmla="*/ 657724 h 3098304"/>
              <a:gd name="connsiteX2748" fmla="*/ 4296066 w 10799257"/>
              <a:gd name="connsiteY2748" fmla="*/ 579989 h 3098304"/>
              <a:gd name="connsiteX2749" fmla="*/ 4373793 w 10799257"/>
              <a:gd name="connsiteY2749" fmla="*/ 502255 h 3098304"/>
              <a:gd name="connsiteX2750" fmla="*/ 4185559 w 10799257"/>
              <a:gd name="connsiteY2750" fmla="*/ 502255 h 3098304"/>
              <a:gd name="connsiteX2751" fmla="*/ 4263314 w 10799257"/>
              <a:gd name="connsiteY2751" fmla="*/ 579989 h 3098304"/>
              <a:gd name="connsiteX2752" fmla="*/ 4185559 w 10799257"/>
              <a:gd name="connsiteY2752" fmla="*/ 657724 h 3098304"/>
              <a:gd name="connsiteX2753" fmla="*/ 4107799 w 10799257"/>
              <a:gd name="connsiteY2753" fmla="*/ 579989 h 3098304"/>
              <a:gd name="connsiteX2754" fmla="*/ 4185559 w 10799257"/>
              <a:gd name="connsiteY2754" fmla="*/ 502255 h 3098304"/>
              <a:gd name="connsiteX2755" fmla="*/ 3997354 w 10799257"/>
              <a:gd name="connsiteY2755" fmla="*/ 502255 h 3098304"/>
              <a:gd name="connsiteX2756" fmla="*/ 4075062 w 10799257"/>
              <a:gd name="connsiteY2756" fmla="*/ 579989 h 3098304"/>
              <a:gd name="connsiteX2757" fmla="*/ 3997354 w 10799257"/>
              <a:gd name="connsiteY2757" fmla="*/ 657724 h 3098304"/>
              <a:gd name="connsiteX2758" fmla="*/ 3919622 w 10799257"/>
              <a:gd name="connsiteY2758" fmla="*/ 579989 h 3098304"/>
              <a:gd name="connsiteX2759" fmla="*/ 3997354 w 10799257"/>
              <a:gd name="connsiteY2759" fmla="*/ 502255 h 3098304"/>
              <a:gd name="connsiteX2760" fmla="*/ 3813851 w 10799257"/>
              <a:gd name="connsiteY2760" fmla="*/ 502255 h 3098304"/>
              <a:gd name="connsiteX2761" fmla="*/ 3891567 w 10799257"/>
              <a:gd name="connsiteY2761" fmla="*/ 579989 h 3098304"/>
              <a:gd name="connsiteX2762" fmla="*/ 3813851 w 10799257"/>
              <a:gd name="connsiteY2762" fmla="*/ 657724 h 3098304"/>
              <a:gd name="connsiteX2763" fmla="*/ 3736077 w 10799257"/>
              <a:gd name="connsiteY2763" fmla="*/ 579989 h 3098304"/>
              <a:gd name="connsiteX2764" fmla="*/ 3813851 w 10799257"/>
              <a:gd name="connsiteY2764" fmla="*/ 502255 h 3098304"/>
              <a:gd name="connsiteX2765" fmla="*/ 3625636 w 10799257"/>
              <a:gd name="connsiteY2765" fmla="*/ 502255 h 3098304"/>
              <a:gd name="connsiteX2766" fmla="*/ 3703376 w 10799257"/>
              <a:gd name="connsiteY2766" fmla="*/ 579989 h 3098304"/>
              <a:gd name="connsiteX2767" fmla="*/ 3625636 w 10799257"/>
              <a:gd name="connsiteY2767" fmla="*/ 657724 h 3098304"/>
              <a:gd name="connsiteX2768" fmla="*/ 3547906 w 10799257"/>
              <a:gd name="connsiteY2768" fmla="*/ 579989 h 3098304"/>
              <a:gd name="connsiteX2769" fmla="*/ 3625636 w 10799257"/>
              <a:gd name="connsiteY2769" fmla="*/ 502255 h 3098304"/>
              <a:gd name="connsiteX2770" fmla="*/ 3442100 w 10799257"/>
              <a:gd name="connsiteY2770" fmla="*/ 502255 h 3098304"/>
              <a:gd name="connsiteX2771" fmla="*/ 3519851 w 10799257"/>
              <a:gd name="connsiteY2771" fmla="*/ 579989 h 3098304"/>
              <a:gd name="connsiteX2772" fmla="*/ 3442100 w 10799257"/>
              <a:gd name="connsiteY2772" fmla="*/ 657724 h 3098304"/>
              <a:gd name="connsiteX2773" fmla="*/ 3364545 w 10799257"/>
              <a:gd name="connsiteY2773" fmla="*/ 579989 h 3098304"/>
              <a:gd name="connsiteX2774" fmla="*/ 3442100 w 10799257"/>
              <a:gd name="connsiteY2774" fmla="*/ 502255 h 3098304"/>
              <a:gd name="connsiteX2775" fmla="*/ 3254065 w 10799257"/>
              <a:gd name="connsiteY2775" fmla="*/ 502255 h 3098304"/>
              <a:gd name="connsiteX2776" fmla="*/ 3331797 w 10799257"/>
              <a:gd name="connsiteY2776" fmla="*/ 579989 h 3098304"/>
              <a:gd name="connsiteX2777" fmla="*/ 3254065 w 10799257"/>
              <a:gd name="connsiteY2777" fmla="*/ 657724 h 3098304"/>
              <a:gd name="connsiteX2778" fmla="*/ 3176318 w 10799257"/>
              <a:gd name="connsiteY2778" fmla="*/ 579989 h 3098304"/>
              <a:gd name="connsiteX2779" fmla="*/ 3254065 w 10799257"/>
              <a:gd name="connsiteY2779" fmla="*/ 502255 h 3098304"/>
              <a:gd name="connsiteX2780" fmla="*/ 3061136 w 10799257"/>
              <a:gd name="connsiteY2780" fmla="*/ 502255 h 3098304"/>
              <a:gd name="connsiteX2781" fmla="*/ 3138881 w 10799257"/>
              <a:gd name="connsiteY2781" fmla="*/ 579989 h 3098304"/>
              <a:gd name="connsiteX2782" fmla="*/ 3061136 w 10799257"/>
              <a:gd name="connsiteY2782" fmla="*/ 657724 h 3098304"/>
              <a:gd name="connsiteX2783" fmla="*/ 2983381 w 10799257"/>
              <a:gd name="connsiteY2783" fmla="*/ 579989 h 3098304"/>
              <a:gd name="connsiteX2784" fmla="*/ 3061136 w 10799257"/>
              <a:gd name="connsiteY2784" fmla="*/ 502255 h 3098304"/>
              <a:gd name="connsiteX2785" fmla="*/ 2882313 w 10799257"/>
              <a:gd name="connsiteY2785" fmla="*/ 502255 h 3098304"/>
              <a:gd name="connsiteX2786" fmla="*/ 2960060 w 10799257"/>
              <a:gd name="connsiteY2786" fmla="*/ 579989 h 3098304"/>
              <a:gd name="connsiteX2787" fmla="*/ 2882313 w 10799257"/>
              <a:gd name="connsiteY2787" fmla="*/ 657724 h 3098304"/>
              <a:gd name="connsiteX2788" fmla="*/ 2804586 w 10799257"/>
              <a:gd name="connsiteY2788" fmla="*/ 579989 h 3098304"/>
              <a:gd name="connsiteX2789" fmla="*/ 2882313 w 10799257"/>
              <a:gd name="connsiteY2789" fmla="*/ 502255 h 3098304"/>
              <a:gd name="connsiteX2790" fmla="*/ 2689413 w 10799257"/>
              <a:gd name="connsiteY2790" fmla="*/ 502255 h 3098304"/>
              <a:gd name="connsiteX2791" fmla="*/ 2767122 w 10799257"/>
              <a:gd name="connsiteY2791" fmla="*/ 579991 h 3098304"/>
              <a:gd name="connsiteX2792" fmla="*/ 2689413 w 10799257"/>
              <a:gd name="connsiteY2792" fmla="*/ 657724 h 3098304"/>
              <a:gd name="connsiteX2793" fmla="*/ 2611683 w 10799257"/>
              <a:gd name="connsiteY2793" fmla="*/ 579991 h 3098304"/>
              <a:gd name="connsiteX2794" fmla="*/ 2689413 w 10799257"/>
              <a:gd name="connsiteY2794" fmla="*/ 502255 h 3098304"/>
              <a:gd name="connsiteX2795" fmla="*/ 2748247 w 10799257"/>
              <a:gd name="connsiteY2795" fmla="*/ 366081 h 3098304"/>
              <a:gd name="connsiteX2796" fmla="*/ 2761018 w 10799257"/>
              <a:gd name="connsiteY2796" fmla="*/ 385032 h 3098304"/>
              <a:gd name="connsiteX2797" fmla="*/ 2767122 w 10799257"/>
              <a:gd name="connsiteY2797" fmla="*/ 415288 h 3098304"/>
              <a:gd name="connsiteX2798" fmla="*/ 2689413 w 10799257"/>
              <a:gd name="connsiteY2798" fmla="*/ 493040 h 3098304"/>
              <a:gd name="connsiteX2799" fmla="*/ 2611683 w 10799257"/>
              <a:gd name="connsiteY2799" fmla="*/ 415288 h 3098304"/>
              <a:gd name="connsiteX2800" fmla="*/ 2612650 w 10799257"/>
              <a:gd name="connsiteY2800" fmla="*/ 410501 h 3098304"/>
              <a:gd name="connsiteX2801" fmla="*/ 3254065 w 10799257"/>
              <a:gd name="connsiteY2801" fmla="*/ 337555 h 3098304"/>
              <a:gd name="connsiteX2802" fmla="*/ 3331797 w 10799257"/>
              <a:gd name="connsiteY2802" fmla="*/ 415288 h 3098304"/>
              <a:gd name="connsiteX2803" fmla="*/ 3254065 w 10799257"/>
              <a:gd name="connsiteY2803" fmla="*/ 493040 h 3098304"/>
              <a:gd name="connsiteX2804" fmla="*/ 3176318 w 10799257"/>
              <a:gd name="connsiteY2804" fmla="*/ 415288 h 3098304"/>
              <a:gd name="connsiteX2805" fmla="*/ 3254065 w 10799257"/>
              <a:gd name="connsiteY2805" fmla="*/ 337555 h 3098304"/>
              <a:gd name="connsiteX2806" fmla="*/ 3061140 w 10799257"/>
              <a:gd name="connsiteY2806" fmla="*/ 337555 h 3098304"/>
              <a:gd name="connsiteX2807" fmla="*/ 3138881 w 10799257"/>
              <a:gd name="connsiteY2807" fmla="*/ 415288 h 3098304"/>
              <a:gd name="connsiteX2808" fmla="*/ 3061140 w 10799257"/>
              <a:gd name="connsiteY2808" fmla="*/ 493040 h 3098304"/>
              <a:gd name="connsiteX2809" fmla="*/ 2983383 w 10799257"/>
              <a:gd name="connsiteY2809" fmla="*/ 415288 h 3098304"/>
              <a:gd name="connsiteX2810" fmla="*/ 3061140 w 10799257"/>
              <a:gd name="connsiteY2810" fmla="*/ 337555 h 3098304"/>
              <a:gd name="connsiteX2811" fmla="*/ 2882313 w 10799257"/>
              <a:gd name="connsiteY2811" fmla="*/ 337555 h 3098304"/>
              <a:gd name="connsiteX2812" fmla="*/ 2960060 w 10799257"/>
              <a:gd name="connsiteY2812" fmla="*/ 415288 h 3098304"/>
              <a:gd name="connsiteX2813" fmla="*/ 2882313 w 10799257"/>
              <a:gd name="connsiteY2813" fmla="*/ 493040 h 3098304"/>
              <a:gd name="connsiteX2814" fmla="*/ 2804586 w 10799257"/>
              <a:gd name="connsiteY2814" fmla="*/ 415288 h 3098304"/>
              <a:gd name="connsiteX2815" fmla="*/ 2882313 w 10799257"/>
              <a:gd name="connsiteY2815" fmla="*/ 337555 h 3098304"/>
              <a:gd name="connsiteX2816" fmla="*/ 5870113 w 10799257"/>
              <a:gd name="connsiteY2816" fmla="*/ 337554 h 3098304"/>
              <a:gd name="connsiteX2817" fmla="*/ 5947850 w 10799257"/>
              <a:gd name="connsiteY2817" fmla="*/ 415288 h 3098304"/>
              <a:gd name="connsiteX2818" fmla="*/ 5870113 w 10799257"/>
              <a:gd name="connsiteY2818" fmla="*/ 493040 h 3098304"/>
              <a:gd name="connsiteX2819" fmla="*/ 5792376 w 10799257"/>
              <a:gd name="connsiteY2819" fmla="*/ 415288 h 3098304"/>
              <a:gd name="connsiteX2820" fmla="*/ 5870113 w 10799257"/>
              <a:gd name="connsiteY2820" fmla="*/ 337554 h 3098304"/>
              <a:gd name="connsiteX2821" fmla="*/ 4373793 w 10799257"/>
              <a:gd name="connsiteY2821" fmla="*/ 337554 h 3098304"/>
              <a:gd name="connsiteX2822" fmla="*/ 4451526 w 10799257"/>
              <a:gd name="connsiteY2822" fmla="*/ 415288 h 3098304"/>
              <a:gd name="connsiteX2823" fmla="*/ 4373793 w 10799257"/>
              <a:gd name="connsiteY2823" fmla="*/ 493040 h 3098304"/>
              <a:gd name="connsiteX2824" fmla="*/ 4296066 w 10799257"/>
              <a:gd name="connsiteY2824" fmla="*/ 415288 h 3098304"/>
              <a:gd name="connsiteX2825" fmla="*/ 4373793 w 10799257"/>
              <a:gd name="connsiteY2825" fmla="*/ 337554 h 3098304"/>
              <a:gd name="connsiteX2826" fmla="*/ 4185562 w 10799257"/>
              <a:gd name="connsiteY2826" fmla="*/ 337554 h 3098304"/>
              <a:gd name="connsiteX2827" fmla="*/ 4263323 w 10799257"/>
              <a:gd name="connsiteY2827" fmla="*/ 415288 h 3098304"/>
              <a:gd name="connsiteX2828" fmla="*/ 4185562 w 10799257"/>
              <a:gd name="connsiteY2828" fmla="*/ 493040 h 3098304"/>
              <a:gd name="connsiteX2829" fmla="*/ 4107803 w 10799257"/>
              <a:gd name="connsiteY2829" fmla="*/ 415288 h 3098304"/>
              <a:gd name="connsiteX2830" fmla="*/ 4185562 w 10799257"/>
              <a:gd name="connsiteY2830" fmla="*/ 337554 h 3098304"/>
              <a:gd name="connsiteX2831" fmla="*/ 3997354 w 10799257"/>
              <a:gd name="connsiteY2831" fmla="*/ 337554 h 3098304"/>
              <a:gd name="connsiteX2832" fmla="*/ 4075062 w 10799257"/>
              <a:gd name="connsiteY2832" fmla="*/ 415288 h 3098304"/>
              <a:gd name="connsiteX2833" fmla="*/ 3997354 w 10799257"/>
              <a:gd name="connsiteY2833" fmla="*/ 493040 h 3098304"/>
              <a:gd name="connsiteX2834" fmla="*/ 3919622 w 10799257"/>
              <a:gd name="connsiteY2834" fmla="*/ 415288 h 3098304"/>
              <a:gd name="connsiteX2835" fmla="*/ 3997354 w 10799257"/>
              <a:gd name="connsiteY2835" fmla="*/ 337554 h 3098304"/>
              <a:gd name="connsiteX2836" fmla="*/ 3813851 w 10799257"/>
              <a:gd name="connsiteY2836" fmla="*/ 337554 h 3098304"/>
              <a:gd name="connsiteX2837" fmla="*/ 3891567 w 10799257"/>
              <a:gd name="connsiteY2837" fmla="*/ 415288 h 3098304"/>
              <a:gd name="connsiteX2838" fmla="*/ 3813851 w 10799257"/>
              <a:gd name="connsiteY2838" fmla="*/ 493040 h 3098304"/>
              <a:gd name="connsiteX2839" fmla="*/ 3736077 w 10799257"/>
              <a:gd name="connsiteY2839" fmla="*/ 415288 h 3098304"/>
              <a:gd name="connsiteX2840" fmla="*/ 3813851 w 10799257"/>
              <a:gd name="connsiteY2840" fmla="*/ 337554 h 3098304"/>
              <a:gd name="connsiteX2841" fmla="*/ 3625636 w 10799257"/>
              <a:gd name="connsiteY2841" fmla="*/ 337554 h 3098304"/>
              <a:gd name="connsiteX2842" fmla="*/ 3703376 w 10799257"/>
              <a:gd name="connsiteY2842" fmla="*/ 415288 h 3098304"/>
              <a:gd name="connsiteX2843" fmla="*/ 3625636 w 10799257"/>
              <a:gd name="connsiteY2843" fmla="*/ 493040 h 3098304"/>
              <a:gd name="connsiteX2844" fmla="*/ 3547906 w 10799257"/>
              <a:gd name="connsiteY2844" fmla="*/ 415288 h 3098304"/>
              <a:gd name="connsiteX2845" fmla="*/ 3625636 w 10799257"/>
              <a:gd name="connsiteY2845" fmla="*/ 337554 h 3098304"/>
              <a:gd name="connsiteX2846" fmla="*/ 3442100 w 10799257"/>
              <a:gd name="connsiteY2846" fmla="*/ 337554 h 3098304"/>
              <a:gd name="connsiteX2847" fmla="*/ 3519851 w 10799257"/>
              <a:gd name="connsiteY2847" fmla="*/ 415288 h 3098304"/>
              <a:gd name="connsiteX2848" fmla="*/ 3442100 w 10799257"/>
              <a:gd name="connsiteY2848" fmla="*/ 493040 h 3098304"/>
              <a:gd name="connsiteX2849" fmla="*/ 3364551 w 10799257"/>
              <a:gd name="connsiteY2849" fmla="*/ 415288 h 3098304"/>
              <a:gd name="connsiteX2850" fmla="*/ 3442100 w 10799257"/>
              <a:gd name="connsiteY2850" fmla="*/ 337554 h 3098304"/>
              <a:gd name="connsiteX2851" fmla="*/ 3135600 w 10799257"/>
              <a:gd name="connsiteY2851" fmla="*/ 252734 h 3098304"/>
              <a:gd name="connsiteX2852" fmla="*/ 3132770 w 10799257"/>
              <a:gd name="connsiteY2852" fmla="*/ 266748 h 3098304"/>
              <a:gd name="connsiteX2853" fmla="*/ 3061140 w 10799257"/>
              <a:gd name="connsiteY2853" fmla="*/ 314222 h 3098304"/>
              <a:gd name="connsiteX2854" fmla="*/ 3006157 w 10799257"/>
              <a:gd name="connsiteY2854" fmla="*/ 291456 h 3098304"/>
              <a:gd name="connsiteX2855" fmla="*/ 3003640 w 10799257"/>
              <a:gd name="connsiteY2855" fmla="*/ 287723 h 3098304"/>
              <a:gd name="connsiteX2856" fmla="*/ 3323461 w 10799257"/>
              <a:gd name="connsiteY2856" fmla="*/ 202923 h 3098304"/>
              <a:gd name="connsiteX2857" fmla="*/ 3325693 w 10799257"/>
              <a:gd name="connsiteY2857" fmla="*/ 206233 h 3098304"/>
              <a:gd name="connsiteX2858" fmla="*/ 3331804 w 10799257"/>
              <a:gd name="connsiteY2858" fmla="*/ 236490 h 3098304"/>
              <a:gd name="connsiteX2859" fmla="*/ 3254069 w 10799257"/>
              <a:gd name="connsiteY2859" fmla="*/ 314222 h 3098304"/>
              <a:gd name="connsiteX2860" fmla="*/ 3182428 w 10799257"/>
              <a:gd name="connsiteY2860" fmla="*/ 266748 h 3098304"/>
              <a:gd name="connsiteX2861" fmla="*/ 3177362 w 10799257"/>
              <a:gd name="connsiteY2861" fmla="*/ 241661 h 3098304"/>
              <a:gd name="connsiteX2862" fmla="*/ 3479450 w 10799257"/>
              <a:gd name="connsiteY2862" fmla="*/ 169640 h 3098304"/>
              <a:gd name="connsiteX2863" fmla="*/ 3497078 w 10799257"/>
              <a:gd name="connsiteY2863" fmla="*/ 181523 h 3098304"/>
              <a:gd name="connsiteX2864" fmla="*/ 3519851 w 10799257"/>
              <a:gd name="connsiteY2864" fmla="*/ 236490 h 3098304"/>
              <a:gd name="connsiteX2865" fmla="*/ 3442100 w 10799257"/>
              <a:gd name="connsiteY2865" fmla="*/ 314222 h 3098304"/>
              <a:gd name="connsiteX2866" fmla="*/ 3364554 w 10799257"/>
              <a:gd name="connsiteY2866" fmla="*/ 236490 h 3098304"/>
              <a:gd name="connsiteX2867" fmla="*/ 3370660 w 10799257"/>
              <a:gd name="connsiteY2867" fmla="*/ 206233 h 3098304"/>
              <a:gd name="connsiteX2868" fmla="*/ 3381860 w 10799257"/>
              <a:gd name="connsiteY2868" fmla="*/ 189598 h 3098304"/>
              <a:gd name="connsiteX2869" fmla="*/ 6053633 w 10799257"/>
              <a:gd name="connsiteY2869" fmla="*/ 158753 h 3098304"/>
              <a:gd name="connsiteX2870" fmla="*/ 6131370 w 10799257"/>
              <a:gd name="connsiteY2870" fmla="*/ 236488 h 3098304"/>
              <a:gd name="connsiteX2871" fmla="*/ 6053633 w 10799257"/>
              <a:gd name="connsiteY2871" fmla="*/ 314222 h 3098304"/>
              <a:gd name="connsiteX2872" fmla="*/ 5975896 w 10799257"/>
              <a:gd name="connsiteY2872" fmla="*/ 236488 h 3098304"/>
              <a:gd name="connsiteX2873" fmla="*/ 6053633 w 10799257"/>
              <a:gd name="connsiteY2873" fmla="*/ 158753 h 3098304"/>
              <a:gd name="connsiteX2874" fmla="*/ 5870113 w 10799257"/>
              <a:gd name="connsiteY2874" fmla="*/ 158753 h 3098304"/>
              <a:gd name="connsiteX2875" fmla="*/ 5947850 w 10799257"/>
              <a:gd name="connsiteY2875" fmla="*/ 236488 h 3098304"/>
              <a:gd name="connsiteX2876" fmla="*/ 5870113 w 10799257"/>
              <a:gd name="connsiteY2876" fmla="*/ 314222 h 3098304"/>
              <a:gd name="connsiteX2877" fmla="*/ 5792376 w 10799257"/>
              <a:gd name="connsiteY2877" fmla="*/ 236488 h 3098304"/>
              <a:gd name="connsiteX2878" fmla="*/ 5870113 w 10799257"/>
              <a:gd name="connsiteY2878" fmla="*/ 158753 h 3098304"/>
              <a:gd name="connsiteX2879" fmla="*/ 4557299 w 10799257"/>
              <a:gd name="connsiteY2879" fmla="*/ 158753 h 3098304"/>
              <a:gd name="connsiteX2880" fmla="*/ 4635049 w 10799257"/>
              <a:gd name="connsiteY2880" fmla="*/ 236488 h 3098304"/>
              <a:gd name="connsiteX2881" fmla="*/ 4557299 w 10799257"/>
              <a:gd name="connsiteY2881" fmla="*/ 314222 h 3098304"/>
              <a:gd name="connsiteX2882" fmla="*/ 4479562 w 10799257"/>
              <a:gd name="connsiteY2882" fmla="*/ 236488 h 3098304"/>
              <a:gd name="connsiteX2883" fmla="*/ 4557299 w 10799257"/>
              <a:gd name="connsiteY2883" fmla="*/ 158753 h 3098304"/>
              <a:gd name="connsiteX2884" fmla="*/ 4373793 w 10799257"/>
              <a:gd name="connsiteY2884" fmla="*/ 158753 h 3098304"/>
              <a:gd name="connsiteX2885" fmla="*/ 4451526 w 10799257"/>
              <a:gd name="connsiteY2885" fmla="*/ 236488 h 3098304"/>
              <a:gd name="connsiteX2886" fmla="*/ 4373793 w 10799257"/>
              <a:gd name="connsiteY2886" fmla="*/ 314222 h 3098304"/>
              <a:gd name="connsiteX2887" fmla="*/ 4296066 w 10799257"/>
              <a:gd name="connsiteY2887" fmla="*/ 236488 h 3098304"/>
              <a:gd name="connsiteX2888" fmla="*/ 4373793 w 10799257"/>
              <a:gd name="connsiteY2888" fmla="*/ 158753 h 3098304"/>
              <a:gd name="connsiteX2889" fmla="*/ 4185562 w 10799257"/>
              <a:gd name="connsiteY2889" fmla="*/ 158753 h 3098304"/>
              <a:gd name="connsiteX2890" fmla="*/ 4263323 w 10799257"/>
              <a:gd name="connsiteY2890" fmla="*/ 236490 h 3098304"/>
              <a:gd name="connsiteX2891" fmla="*/ 4185562 w 10799257"/>
              <a:gd name="connsiteY2891" fmla="*/ 314222 h 3098304"/>
              <a:gd name="connsiteX2892" fmla="*/ 4107803 w 10799257"/>
              <a:gd name="connsiteY2892" fmla="*/ 236490 h 3098304"/>
              <a:gd name="connsiteX2893" fmla="*/ 4185562 w 10799257"/>
              <a:gd name="connsiteY2893" fmla="*/ 158753 h 3098304"/>
              <a:gd name="connsiteX2894" fmla="*/ 3997354 w 10799257"/>
              <a:gd name="connsiteY2894" fmla="*/ 158753 h 3098304"/>
              <a:gd name="connsiteX2895" fmla="*/ 4075062 w 10799257"/>
              <a:gd name="connsiteY2895" fmla="*/ 236490 h 3098304"/>
              <a:gd name="connsiteX2896" fmla="*/ 3997354 w 10799257"/>
              <a:gd name="connsiteY2896" fmla="*/ 314222 h 3098304"/>
              <a:gd name="connsiteX2897" fmla="*/ 3919622 w 10799257"/>
              <a:gd name="connsiteY2897" fmla="*/ 236490 h 3098304"/>
              <a:gd name="connsiteX2898" fmla="*/ 3997354 w 10799257"/>
              <a:gd name="connsiteY2898" fmla="*/ 158753 h 3098304"/>
              <a:gd name="connsiteX2899" fmla="*/ 3813851 w 10799257"/>
              <a:gd name="connsiteY2899" fmla="*/ 158753 h 3098304"/>
              <a:gd name="connsiteX2900" fmla="*/ 3891567 w 10799257"/>
              <a:gd name="connsiteY2900" fmla="*/ 236490 h 3098304"/>
              <a:gd name="connsiteX2901" fmla="*/ 3813851 w 10799257"/>
              <a:gd name="connsiteY2901" fmla="*/ 314222 h 3098304"/>
              <a:gd name="connsiteX2902" fmla="*/ 3736077 w 10799257"/>
              <a:gd name="connsiteY2902" fmla="*/ 236490 h 3098304"/>
              <a:gd name="connsiteX2903" fmla="*/ 3813851 w 10799257"/>
              <a:gd name="connsiteY2903" fmla="*/ 158753 h 3098304"/>
              <a:gd name="connsiteX2904" fmla="*/ 3625636 w 10799257"/>
              <a:gd name="connsiteY2904" fmla="*/ 158753 h 3098304"/>
              <a:gd name="connsiteX2905" fmla="*/ 3703376 w 10799257"/>
              <a:gd name="connsiteY2905" fmla="*/ 236490 h 3098304"/>
              <a:gd name="connsiteX2906" fmla="*/ 3625636 w 10799257"/>
              <a:gd name="connsiteY2906" fmla="*/ 314222 h 3098304"/>
              <a:gd name="connsiteX2907" fmla="*/ 3547906 w 10799257"/>
              <a:gd name="connsiteY2907" fmla="*/ 236490 h 3098304"/>
              <a:gd name="connsiteX2908" fmla="*/ 3625636 w 10799257"/>
              <a:gd name="connsiteY2908" fmla="*/ 158753 h 3098304"/>
              <a:gd name="connsiteX2909" fmla="*/ 3666858 w 10799257"/>
              <a:gd name="connsiteY2909" fmla="*/ 131312 h 3098304"/>
              <a:gd name="connsiteX2910" fmla="*/ 3655889 w 10799257"/>
              <a:gd name="connsiteY2910" fmla="*/ 138707 h 3098304"/>
              <a:gd name="connsiteX2911" fmla="*/ 3625636 w 10799257"/>
              <a:gd name="connsiteY2911" fmla="*/ 144816 h 3098304"/>
              <a:gd name="connsiteX2912" fmla="*/ 3613152 w 10799257"/>
              <a:gd name="connsiteY2912" fmla="*/ 142296 h 3098304"/>
              <a:gd name="connsiteX2913" fmla="*/ 3886446 w 10799257"/>
              <a:gd name="connsiteY2913" fmla="*/ 92463 h 3098304"/>
              <a:gd name="connsiteX2914" fmla="*/ 3885462 w 10799257"/>
              <a:gd name="connsiteY2914" fmla="*/ 97338 h 3098304"/>
              <a:gd name="connsiteX2915" fmla="*/ 3813851 w 10799257"/>
              <a:gd name="connsiteY2915" fmla="*/ 144816 h 3098304"/>
              <a:gd name="connsiteX2916" fmla="*/ 3758862 w 10799257"/>
              <a:gd name="connsiteY2916" fmla="*/ 122047 h 3098304"/>
              <a:gd name="connsiteX2917" fmla="*/ 3753199 w 10799257"/>
              <a:gd name="connsiteY2917" fmla="*/ 113654 h 3098304"/>
              <a:gd name="connsiteX2918" fmla="*/ 3784279 w 10799257"/>
              <a:gd name="connsiteY2918" fmla="*/ 107297 h 3098304"/>
              <a:gd name="connsiteX2919" fmla="*/ 4074670 w 10799257"/>
              <a:gd name="connsiteY2919" fmla="*/ 65135 h 3098304"/>
              <a:gd name="connsiteX2920" fmla="*/ 4075062 w 10799257"/>
              <a:gd name="connsiteY2920" fmla="*/ 67080 h 3098304"/>
              <a:gd name="connsiteX2921" fmla="*/ 3997354 w 10799257"/>
              <a:gd name="connsiteY2921" fmla="*/ 144814 h 3098304"/>
              <a:gd name="connsiteX2922" fmla="*/ 3925733 w 10799257"/>
              <a:gd name="connsiteY2922" fmla="*/ 97338 h 3098304"/>
              <a:gd name="connsiteX2923" fmla="*/ 3923657 w 10799257"/>
              <a:gd name="connsiteY2923" fmla="*/ 87061 h 3098304"/>
              <a:gd name="connsiteX2924" fmla="*/ 4257864 w 10799257"/>
              <a:gd name="connsiteY2924" fmla="*/ 40054 h 3098304"/>
              <a:gd name="connsiteX2925" fmla="*/ 4263323 w 10799257"/>
              <a:gd name="connsiteY2925" fmla="*/ 67080 h 3098304"/>
              <a:gd name="connsiteX2926" fmla="*/ 4185562 w 10799257"/>
              <a:gd name="connsiteY2926" fmla="*/ 144814 h 3098304"/>
              <a:gd name="connsiteX2927" fmla="*/ 4107803 w 10799257"/>
              <a:gd name="connsiteY2927" fmla="*/ 67080 h 3098304"/>
              <a:gd name="connsiteX2928" fmla="*/ 4109209 w 10799257"/>
              <a:gd name="connsiteY2928" fmla="*/ 60120 h 3098304"/>
              <a:gd name="connsiteX2929" fmla="*/ 4231894 w 10799257"/>
              <a:gd name="connsiteY2929" fmla="*/ 42307 h 3098304"/>
              <a:gd name="connsiteX2930" fmla="*/ 4437115 w 10799257"/>
              <a:gd name="connsiteY2930" fmla="*/ 24502 h 3098304"/>
              <a:gd name="connsiteX2931" fmla="*/ 4445419 w 10799257"/>
              <a:gd name="connsiteY2931" fmla="*/ 36821 h 3098304"/>
              <a:gd name="connsiteX2932" fmla="*/ 4451526 w 10799257"/>
              <a:gd name="connsiteY2932" fmla="*/ 67080 h 3098304"/>
              <a:gd name="connsiteX2933" fmla="*/ 4373793 w 10799257"/>
              <a:gd name="connsiteY2933" fmla="*/ 144814 h 3098304"/>
              <a:gd name="connsiteX2934" fmla="*/ 4296066 w 10799257"/>
              <a:gd name="connsiteY2934" fmla="*/ 67080 h 3098304"/>
              <a:gd name="connsiteX2935" fmla="*/ 4302175 w 10799257"/>
              <a:gd name="connsiteY2935" fmla="*/ 36821 h 3098304"/>
              <a:gd name="connsiteX2936" fmla="*/ 4302613 w 10799257"/>
              <a:gd name="connsiteY2936" fmla="*/ 36171 h 3098304"/>
              <a:gd name="connsiteX2937" fmla="*/ 4608587 w 10799257"/>
              <a:gd name="connsiteY2937" fmla="*/ 9626 h 3098304"/>
              <a:gd name="connsiteX2938" fmla="*/ 4612276 w 10799257"/>
              <a:gd name="connsiteY2938" fmla="*/ 12112 h 3098304"/>
              <a:gd name="connsiteX2939" fmla="*/ 4635049 w 10799257"/>
              <a:gd name="connsiteY2939" fmla="*/ 67080 h 3098304"/>
              <a:gd name="connsiteX2940" fmla="*/ 4557299 w 10799257"/>
              <a:gd name="connsiteY2940" fmla="*/ 144814 h 3098304"/>
              <a:gd name="connsiteX2941" fmla="*/ 4479562 w 10799257"/>
              <a:gd name="connsiteY2941" fmla="*/ 67080 h 3098304"/>
              <a:gd name="connsiteX2942" fmla="*/ 4485670 w 10799257"/>
              <a:gd name="connsiteY2942" fmla="*/ 36821 h 3098304"/>
              <a:gd name="connsiteX2943" fmla="*/ 4497506 w 10799257"/>
              <a:gd name="connsiteY2943" fmla="*/ 19263 h 3098304"/>
              <a:gd name="connsiteX2944" fmla="*/ 4782535 w 10799257"/>
              <a:gd name="connsiteY2944" fmla="*/ 0 h 3098304"/>
              <a:gd name="connsiteX2945" fmla="*/ 4800498 w 10799257"/>
              <a:gd name="connsiteY2945" fmla="*/ 12112 h 3098304"/>
              <a:gd name="connsiteX2946" fmla="*/ 4823266 w 10799257"/>
              <a:gd name="connsiteY2946" fmla="*/ 67080 h 3098304"/>
              <a:gd name="connsiteX2947" fmla="*/ 4745539 w 10799257"/>
              <a:gd name="connsiteY2947" fmla="*/ 144814 h 3098304"/>
              <a:gd name="connsiteX2948" fmla="*/ 4667788 w 10799257"/>
              <a:gd name="connsiteY2948" fmla="*/ 67080 h 3098304"/>
              <a:gd name="connsiteX2949" fmla="*/ 4690554 w 10799257"/>
              <a:gd name="connsiteY2949" fmla="*/ 12112 h 3098304"/>
              <a:gd name="connsiteX2950" fmla="*/ 4705216 w 10799257"/>
              <a:gd name="connsiteY2950" fmla="*/ 2229 h 30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Lst>
            <a:rect l="l" t="t" r="r" b="b"/>
            <a:pathLst>
              <a:path w="10799257" h="3098304">
                <a:moveTo>
                  <a:pt x="10721519" y="3066700"/>
                </a:moveTo>
                <a:cubicBezTo>
                  <a:pt x="10742985" y="3066700"/>
                  <a:pt x="10762420" y="3075401"/>
                  <a:pt x="10776487" y="3089469"/>
                </a:cubicBezTo>
                <a:lnTo>
                  <a:pt x="10782444" y="3098304"/>
                </a:lnTo>
                <a:lnTo>
                  <a:pt x="10660594" y="3098304"/>
                </a:lnTo>
                <a:lnTo>
                  <a:pt x="10666551" y="3089469"/>
                </a:lnTo>
                <a:cubicBezTo>
                  <a:pt x="10680618" y="3075401"/>
                  <a:pt x="10700052" y="3066700"/>
                  <a:pt x="10721519" y="3066700"/>
                </a:cubicBezTo>
                <a:close/>
                <a:moveTo>
                  <a:pt x="10538003" y="3066700"/>
                </a:moveTo>
                <a:cubicBezTo>
                  <a:pt x="10559469" y="3066700"/>
                  <a:pt x="10578904" y="3075401"/>
                  <a:pt x="10592971" y="3089469"/>
                </a:cubicBezTo>
                <a:lnTo>
                  <a:pt x="10598928" y="3098304"/>
                </a:lnTo>
                <a:lnTo>
                  <a:pt x="10477078" y="3098304"/>
                </a:lnTo>
                <a:lnTo>
                  <a:pt x="10483035" y="3089469"/>
                </a:lnTo>
                <a:cubicBezTo>
                  <a:pt x="10497102" y="3075401"/>
                  <a:pt x="10516536" y="3066700"/>
                  <a:pt x="10538003" y="3066700"/>
                </a:cubicBezTo>
                <a:close/>
                <a:moveTo>
                  <a:pt x="9978043" y="3066700"/>
                </a:moveTo>
                <a:cubicBezTo>
                  <a:pt x="9999509" y="3066700"/>
                  <a:pt x="10018943" y="3075401"/>
                  <a:pt x="10033011" y="3089469"/>
                </a:cubicBezTo>
                <a:lnTo>
                  <a:pt x="10038968" y="3098304"/>
                </a:lnTo>
                <a:lnTo>
                  <a:pt x="9917118" y="3098304"/>
                </a:lnTo>
                <a:lnTo>
                  <a:pt x="9923075" y="3089469"/>
                </a:lnTo>
                <a:cubicBezTo>
                  <a:pt x="9937142" y="3075401"/>
                  <a:pt x="9956577" y="3066700"/>
                  <a:pt x="9978043" y="3066700"/>
                </a:cubicBezTo>
                <a:close/>
                <a:moveTo>
                  <a:pt x="9789822" y="3066700"/>
                </a:moveTo>
                <a:cubicBezTo>
                  <a:pt x="9811288" y="3066700"/>
                  <a:pt x="9830722" y="3075401"/>
                  <a:pt x="9844790" y="3089469"/>
                </a:cubicBezTo>
                <a:lnTo>
                  <a:pt x="9850746" y="3098304"/>
                </a:lnTo>
                <a:lnTo>
                  <a:pt x="9728897" y="3098304"/>
                </a:lnTo>
                <a:lnTo>
                  <a:pt x="9734854" y="3089469"/>
                </a:lnTo>
                <a:cubicBezTo>
                  <a:pt x="9748921" y="3075401"/>
                  <a:pt x="9768356" y="3066700"/>
                  <a:pt x="9789822" y="3066700"/>
                </a:cubicBezTo>
                <a:close/>
                <a:moveTo>
                  <a:pt x="9606306" y="3066700"/>
                </a:moveTo>
                <a:cubicBezTo>
                  <a:pt x="9627772" y="3066700"/>
                  <a:pt x="9647206" y="3075401"/>
                  <a:pt x="9661274" y="3089469"/>
                </a:cubicBezTo>
                <a:lnTo>
                  <a:pt x="9667231" y="3098304"/>
                </a:lnTo>
                <a:lnTo>
                  <a:pt x="9545381" y="3098304"/>
                </a:lnTo>
                <a:lnTo>
                  <a:pt x="9551338" y="3089469"/>
                </a:lnTo>
                <a:cubicBezTo>
                  <a:pt x="9565405" y="3075401"/>
                  <a:pt x="9584840" y="3066700"/>
                  <a:pt x="9606306" y="3066700"/>
                </a:cubicBezTo>
                <a:close/>
                <a:moveTo>
                  <a:pt x="9413378" y="3066700"/>
                </a:moveTo>
                <a:cubicBezTo>
                  <a:pt x="9434845" y="3066700"/>
                  <a:pt x="9454279" y="3075401"/>
                  <a:pt x="9468346" y="3089469"/>
                </a:cubicBezTo>
                <a:lnTo>
                  <a:pt x="9474303" y="3098304"/>
                </a:lnTo>
                <a:lnTo>
                  <a:pt x="9352453" y="3098304"/>
                </a:lnTo>
                <a:lnTo>
                  <a:pt x="9358410" y="3089469"/>
                </a:lnTo>
                <a:cubicBezTo>
                  <a:pt x="9372477" y="3075401"/>
                  <a:pt x="9391912" y="3066700"/>
                  <a:pt x="9413378" y="3066700"/>
                </a:cubicBezTo>
                <a:close/>
                <a:moveTo>
                  <a:pt x="9234567" y="3066700"/>
                </a:moveTo>
                <a:cubicBezTo>
                  <a:pt x="9256034" y="3066700"/>
                  <a:pt x="9275468" y="3075401"/>
                  <a:pt x="9289535" y="3089469"/>
                </a:cubicBezTo>
                <a:lnTo>
                  <a:pt x="9295492" y="3098304"/>
                </a:lnTo>
                <a:lnTo>
                  <a:pt x="9173643" y="3098304"/>
                </a:lnTo>
                <a:lnTo>
                  <a:pt x="9179599" y="3089469"/>
                </a:lnTo>
                <a:cubicBezTo>
                  <a:pt x="9193667" y="3075401"/>
                  <a:pt x="9213101" y="3066700"/>
                  <a:pt x="9234567" y="3066700"/>
                </a:cubicBezTo>
                <a:close/>
                <a:moveTo>
                  <a:pt x="9036936" y="3066700"/>
                </a:moveTo>
                <a:cubicBezTo>
                  <a:pt x="9058403" y="3066700"/>
                  <a:pt x="9077837" y="3075401"/>
                  <a:pt x="9091904" y="3089469"/>
                </a:cubicBezTo>
                <a:lnTo>
                  <a:pt x="9097861" y="3098304"/>
                </a:lnTo>
                <a:lnTo>
                  <a:pt x="8976011" y="3098304"/>
                </a:lnTo>
                <a:lnTo>
                  <a:pt x="8981968" y="3089469"/>
                </a:lnTo>
                <a:cubicBezTo>
                  <a:pt x="8996035" y="3075401"/>
                  <a:pt x="9015469" y="3066700"/>
                  <a:pt x="9036936" y="3066700"/>
                </a:cubicBezTo>
                <a:close/>
                <a:moveTo>
                  <a:pt x="8853419" y="3066700"/>
                </a:moveTo>
                <a:cubicBezTo>
                  <a:pt x="8874885" y="3066700"/>
                  <a:pt x="8894320" y="3075401"/>
                  <a:pt x="8908387" y="3089469"/>
                </a:cubicBezTo>
                <a:lnTo>
                  <a:pt x="8914344" y="3098304"/>
                </a:lnTo>
                <a:lnTo>
                  <a:pt x="8792494" y="3098304"/>
                </a:lnTo>
                <a:lnTo>
                  <a:pt x="8798451" y="3089469"/>
                </a:lnTo>
                <a:cubicBezTo>
                  <a:pt x="8812518" y="3075401"/>
                  <a:pt x="8831953" y="3066700"/>
                  <a:pt x="8853419" y="3066700"/>
                </a:cubicBezTo>
                <a:close/>
                <a:moveTo>
                  <a:pt x="8669907" y="3066700"/>
                </a:moveTo>
                <a:cubicBezTo>
                  <a:pt x="8691374" y="3066700"/>
                  <a:pt x="8710808" y="3075401"/>
                  <a:pt x="8724875" y="3089469"/>
                </a:cubicBezTo>
                <a:lnTo>
                  <a:pt x="8730832" y="3098304"/>
                </a:lnTo>
                <a:lnTo>
                  <a:pt x="8608982" y="3098304"/>
                </a:lnTo>
                <a:lnTo>
                  <a:pt x="8614939" y="3089469"/>
                </a:lnTo>
                <a:cubicBezTo>
                  <a:pt x="8629006" y="3075401"/>
                  <a:pt x="8648440" y="3066700"/>
                  <a:pt x="8669907" y="3066700"/>
                </a:cubicBezTo>
                <a:close/>
                <a:moveTo>
                  <a:pt x="8481683" y="3066700"/>
                </a:moveTo>
                <a:cubicBezTo>
                  <a:pt x="8503149" y="3066700"/>
                  <a:pt x="8522584" y="3075401"/>
                  <a:pt x="8536651" y="3089469"/>
                </a:cubicBezTo>
                <a:lnTo>
                  <a:pt x="8542608" y="3098304"/>
                </a:lnTo>
                <a:lnTo>
                  <a:pt x="8420758" y="3098304"/>
                </a:lnTo>
                <a:lnTo>
                  <a:pt x="8426715" y="3089469"/>
                </a:lnTo>
                <a:cubicBezTo>
                  <a:pt x="8440782" y="3075401"/>
                  <a:pt x="8460217" y="3066700"/>
                  <a:pt x="8481683" y="3066700"/>
                </a:cubicBezTo>
                <a:close/>
                <a:moveTo>
                  <a:pt x="8298167" y="3066700"/>
                </a:moveTo>
                <a:cubicBezTo>
                  <a:pt x="8319633" y="3066700"/>
                  <a:pt x="8339068" y="3075401"/>
                  <a:pt x="8353135" y="3089469"/>
                </a:cubicBezTo>
                <a:lnTo>
                  <a:pt x="8359092" y="3098304"/>
                </a:lnTo>
                <a:lnTo>
                  <a:pt x="8237242" y="3098304"/>
                </a:lnTo>
                <a:lnTo>
                  <a:pt x="8243199" y="3089469"/>
                </a:lnTo>
                <a:cubicBezTo>
                  <a:pt x="8257267" y="3075401"/>
                  <a:pt x="8276701" y="3066700"/>
                  <a:pt x="8298167" y="3066700"/>
                </a:cubicBezTo>
                <a:close/>
                <a:moveTo>
                  <a:pt x="8109949" y="3066700"/>
                </a:moveTo>
                <a:cubicBezTo>
                  <a:pt x="8131415" y="3066700"/>
                  <a:pt x="8150850" y="3075401"/>
                  <a:pt x="8164917" y="3089469"/>
                </a:cubicBezTo>
                <a:lnTo>
                  <a:pt x="8170874" y="3098304"/>
                </a:lnTo>
                <a:lnTo>
                  <a:pt x="8049024" y="3098304"/>
                </a:lnTo>
                <a:lnTo>
                  <a:pt x="8054981" y="3089469"/>
                </a:lnTo>
                <a:cubicBezTo>
                  <a:pt x="8069048" y="3075401"/>
                  <a:pt x="8088482" y="3066700"/>
                  <a:pt x="8109949" y="3066700"/>
                </a:cubicBezTo>
                <a:close/>
                <a:moveTo>
                  <a:pt x="7926432" y="3066700"/>
                </a:moveTo>
                <a:cubicBezTo>
                  <a:pt x="7947898" y="3066700"/>
                  <a:pt x="7967332" y="3075401"/>
                  <a:pt x="7981400" y="3089469"/>
                </a:cubicBezTo>
                <a:lnTo>
                  <a:pt x="7987357" y="3098304"/>
                </a:lnTo>
                <a:lnTo>
                  <a:pt x="7865507" y="3098304"/>
                </a:lnTo>
                <a:lnTo>
                  <a:pt x="7871464" y="3089469"/>
                </a:lnTo>
                <a:cubicBezTo>
                  <a:pt x="7885531" y="3075401"/>
                  <a:pt x="7904966" y="3066700"/>
                  <a:pt x="7926432" y="3066700"/>
                </a:cubicBezTo>
                <a:close/>
                <a:moveTo>
                  <a:pt x="7738211" y="3066700"/>
                </a:moveTo>
                <a:cubicBezTo>
                  <a:pt x="7759677" y="3066700"/>
                  <a:pt x="7779111" y="3075401"/>
                  <a:pt x="7793179" y="3089469"/>
                </a:cubicBezTo>
                <a:lnTo>
                  <a:pt x="7799135" y="3098304"/>
                </a:lnTo>
                <a:lnTo>
                  <a:pt x="7677286" y="3098304"/>
                </a:lnTo>
                <a:lnTo>
                  <a:pt x="7683243" y="3089469"/>
                </a:lnTo>
                <a:cubicBezTo>
                  <a:pt x="7697310" y="3075401"/>
                  <a:pt x="7716744" y="3066700"/>
                  <a:pt x="7738211" y="3066700"/>
                </a:cubicBezTo>
                <a:close/>
                <a:moveTo>
                  <a:pt x="7554693" y="3066700"/>
                </a:moveTo>
                <a:cubicBezTo>
                  <a:pt x="7576159" y="3066700"/>
                  <a:pt x="7595594" y="3075401"/>
                  <a:pt x="7609661" y="3089469"/>
                </a:cubicBezTo>
                <a:lnTo>
                  <a:pt x="7615618" y="3098304"/>
                </a:lnTo>
                <a:lnTo>
                  <a:pt x="7493769" y="3098304"/>
                </a:lnTo>
                <a:lnTo>
                  <a:pt x="7499725" y="3089469"/>
                </a:lnTo>
                <a:cubicBezTo>
                  <a:pt x="7513793" y="3075401"/>
                  <a:pt x="7533227" y="3066700"/>
                  <a:pt x="7554693" y="3066700"/>
                </a:cubicBezTo>
                <a:close/>
                <a:moveTo>
                  <a:pt x="7366472" y="3066700"/>
                </a:moveTo>
                <a:cubicBezTo>
                  <a:pt x="7387939" y="3066700"/>
                  <a:pt x="7407373" y="3075401"/>
                  <a:pt x="7421441" y="3089469"/>
                </a:cubicBezTo>
                <a:lnTo>
                  <a:pt x="7427397" y="3098304"/>
                </a:lnTo>
                <a:lnTo>
                  <a:pt x="7305548" y="3098304"/>
                </a:lnTo>
                <a:lnTo>
                  <a:pt x="7311505" y="3089469"/>
                </a:lnTo>
                <a:cubicBezTo>
                  <a:pt x="7325572" y="3075401"/>
                  <a:pt x="7345006" y="3066700"/>
                  <a:pt x="7366472" y="3066700"/>
                </a:cubicBezTo>
                <a:close/>
                <a:moveTo>
                  <a:pt x="7178251" y="3066700"/>
                </a:moveTo>
                <a:cubicBezTo>
                  <a:pt x="7199718" y="3066700"/>
                  <a:pt x="7219152" y="3075401"/>
                  <a:pt x="7233220" y="3089469"/>
                </a:cubicBezTo>
                <a:lnTo>
                  <a:pt x="7239176" y="3098304"/>
                </a:lnTo>
                <a:lnTo>
                  <a:pt x="7117326" y="3098304"/>
                </a:lnTo>
                <a:lnTo>
                  <a:pt x="7123283" y="3089469"/>
                </a:lnTo>
                <a:cubicBezTo>
                  <a:pt x="7137351" y="3075401"/>
                  <a:pt x="7156785" y="3066700"/>
                  <a:pt x="7178251" y="3066700"/>
                </a:cubicBezTo>
                <a:close/>
                <a:moveTo>
                  <a:pt x="6985327" y="3066700"/>
                </a:moveTo>
                <a:cubicBezTo>
                  <a:pt x="7006793" y="3066700"/>
                  <a:pt x="7026228" y="3075401"/>
                  <a:pt x="7040295" y="3089469"/>
                </a:cubicBezTo>
                <a:lnTo>
                  <a:pt x="7046252" y="3098304"/>
                </a:lnTo>
                <a:lnTo>
                  <a:pt x="6924402" y="3098304"/>
                </a:lnTo>
                <a:lnTo>
                  <a:pt x="6930358" y="3089469"/>
                </a:lnTo>
                <a:cubicBezTo>
                  <a:pt x="6944426" y="3075401"/>
                  <a:pt x="6963860" y="3066700"/>
                  <a:pt x="6985327" y="3066700"/>
                </a:cubicBezTo>
                <a:close/>
                <a:moveTo>
                  <a:pt x="6801807" y="3066700"/>
                </a:moveTo>
                <a:cubicBezTo>
                  <a:pt x="6823274" y="3066700"/>
                  <a:pt x="6842708" y="3075401"/>
                  <a:pt x="6856775" y="3089469"/>
                </a:cubicBezTo>
                <a:lnTo>
                  <a:pt x="6862732" y="3098304"/>
                </a:lnTo>
                <a:lnTo>
                  <a:pt x="6740882" y="3098304"/>
                </a:lnTo>
                <a:lnTo>
                  <a:pt x="6746839" y="3089469"/>
                </a:lnTo>
                <a:cubicBezTo>
                  <a:pt x="6760907" y="3075401"/>
                  <a:pt x="6780341" y="3066700"/>
                  <a:pt x="6801807" y="3066700"/>
                </a:cubicBezTo>
                <a:close/>
                <a:moveTo>
                  <a:pt x="5681918" y="3066700"/>
                </a:moveTo>
                <a:cubicBezTo>
                  <a:pt x="5703371" y="3066700"/>
                  <a:pt x="5722798" y="3075401"/>
                  <a:pt x="5736863" y="3089469"/>
                </a:cubicBezTo>
                <a:lnTo>
                  <a:pt x="5742818" y="3098304"/>
                </a:lnTo>
                <a:lnTo>
                  <a:pt x="5620982" y="3098304"/>
                </a:lnTo>
                <a:lnTo>
                  <a:pt x="5626940" y="3089469"/>
                </a:lnTo>
                <a:cubicBezTo>
                  <a:pt x="5641010" y="3075401"/>
                  <a:pt x="5660447" y="3066700"/>
                  <a:pt x="5681918" y="3066700"/>
                </a:cubicBezTo>
                <a:close/>
                <a:moveTo>
                  <a:pt x="5498376" y="3066700"/>
                </a:moveTo>
                <a:cubicBezTo>
                  <a:pt x="5519844" y="3066700"/>
                  <a:pt x="5539280" y="3075401"/>
                  <a:pt x="5553349" y="3089469"/>
                </a:cubicBezTo>
                <a:lnTo>
                  <a:pt x="5559307" y="3098304"/>
                </a:lnTo>
                <a:lnTo>
                  <a:pt x="5437452" y="3098304"/>
                </a:lnTo>
                <a:lnTo>
                  <a:pt x="5443409" y="3089469"/>
                </a:lnTo>
                <a:cubicBezTo>
                  <a:pt x="5457477" y="3075401"/>
                  <a:pt x="5476911" y="3066700"/>
                  <a:pt x="5498376" y="3066700"/>
                </a:cubicBezTo>
                <a:close/>
                <a:moveTo>
                  <a:pt x="5310161" y="3066700"/>
                </a:moveTo>
                <a:cubicBezTo>
                  <a:pt x="5331627" y="3066700"/>
                  <a:pt x="5351061" y="3075401"/>
                  <a:pt x="5365128" y="3089469"/>
                </a:cubicBezTo>
                <a:lnTo>
                  <a:pt x="5371085" y="3098304"/>
                </a:lnTo>
                <a:lnTo>
                  <a:pt x="5249241" y="3098304"/>
                </a:lnTo>
                <a:lnTo>
                  <a:pt x="5255197" y="3089469"/>
                </a:lnTo>
                <a:cubicBezTo>
                  <a:pt x="5269263" y="3075401"/>
                  <a:pt x="5288695" y="3066700"/>
                  <a:pt x="5310161" y="3066700"/>
                </a:cubicBezTo>
                <a:close/>
                <a:moveTo>
                  <a:pt x="5126649" y="3066700"/>
                </a:moveTo>
                <a:cubicBezTo>
                  <a:pt x="5148118" y="3066700"/>
                  <a:pt x="5167552" y="3075401"/>
                  <a:pt x="5181620" y="3089469"/>
                </a:cubicBezTo>
                <a:lnTo>
                  <a:pt x="5187576" y="3098304"/>
                </a:lnTo>
                <a:lnTo>
                  <a:pt x="5065733" y="3098304"/>
                </a:lnTo>
                <a:lnTo>
                  <a:pt x="5071690" y="3089469"/>
                </a:lnTo>
                <a:cubicBezTo>
                  <a:pt x="5085757" y="3075401"/>
                  <a:pt x="5105189" y="3066700"/>
                  <a:pt x="5126649" y="3066700"/>
                </a:cubicBezTo>
                <a:close/>
                <a:moveTo>
                  <a:pt x="2129305" y="3066700"/>
                </a:moveTo>
                <a:cubicBezTo>
                  <a:pt x="2150769" y="3066700"/>
                  <a:pt x="2170201" y="3075401"/>
                  <a:pt x="2184268" y="3089469"/>
                </a:cubicBezTo>
                <a:lnTo>
                  <a:pt x="2190224" y="3098304"/>
                </a:lnTo>
                <a:lnTo>
                  <a:pt x="2068384" y="3098304"/>
                </a:lnTo>
                <a:lnTo>
                  <a:pt x="2074340" y="3089469"/>
                </a:lnTo>
                <a:cubicBezTo>
                  <a:pt x="2088407" y="3075401"/>
                  <a:pt x="2107840" y="3066700"/>
                  <a:pt x="2129305" y="3066700"/>
                </a:cubicBezTo>
                <a:close/>
                <a:moveTo>
                  <a:pt x="1941099" y="3066700"/>
                </a:moveTo>
                <a:cubicBezTo>
                  <a:pt x="1962565" y="3066700"/>
                  <a:pt x="1981997" y="3075401"/>
                  <a:pt x="1996064" y="3089469"/>
                </a:cubicBezTo>
                <a:lnTo>
                  <a:pt x="2002020" y="3098304"/>
                </a:lnTo>
                <a:lnTo>
                  <a:pt x="1880181" y="3098304"/>
                </a:lnTo>
                <a:lnTo>
                  <a:pt x="1886137" y="3089469"/>
                </a:lnTo>
                <a:cubicBezTo>
                  <a:pt x="1900203" y="3075401"/>
                  <a:pt x="1919635" y="3066700"/>
                  <a:pt x="1941099" y="3066700"/>
                </a:cubicBezTo>
                <a:close/>
                <a:moveTo>
                  <a:pt x="1757600" y="3066700"/>
                </a:moveTo>
                <a:cubicBezTo>
                  <a:pt x="1779066" y="3066700"/>
                  <a:pt x="1798498" y="3075401"/>
                  <a:pt x="1812565" y="3089469"/>
                </a:cubicBezTo>
                <a:lnTo>
                  <a:pt x="1818521" y="3098304"/>
                </a:lnTo>
                <a:lnTo>
                  <a:pt x="1696678" y="3098304"/>
                </a:lnTo>
                <a:lnTo>
                  <a:pt x="1702633" y="3089469"/>
                </a:lnTo>
                <a:cubicBezTo>
                  <a:pt x="1716699" y="3075401"/>
                  <a:pt x="1736132" y="3066700"/>
                  <a:pt x="1757600" y="3066700"/>
                </a:cubicBezTo>
                <a:close/>
                <a:moveTo>
                  <a:pt x="1569376" y="3066700"/>
                </a:moveTo>
                <a:cubicBezTo>
                  <a:pt x="1590850" y="3066700"/>
                  <a:pt x="1610286" y="3075401"/>
                  <a:pt x="1624355" y="3089469"/>
                </a:cubicBezTo>
                <a:lnTo>
                  <a:pt x="1630311" y="3098304"/>
                </a:lnTo>
                <a:lnTo>
                  <a:pt x="1508459" y="3098304"/>
                </a:lnTo>
                <a:lnTo>
                  <a:pt x="1514416" y="3089469"/>
                </a:lnTo>
                <a:cubicBezTo>
                  <a:pt x="1528483" y="3075401"/>
                  <a:pt x="1547915" y="3066700"/>
                  <a:pt x="1569376" y="3066700"/>
                </a:cubicBezTo>
                <a:close/>
                <a:moveTo>
                  <a:pt x="1385849" y="3066700"/>
                </a:moveTo>
                <a:cubicBezTo>
                  <a:pt x="1407318" y="3066700"/>
                  <a:pt x="1426756" y="3075401"/>
                  <a:pt x="1440826" y="3089469"/>
                </a:cubicBezTo>
                <a:lnTo>
                  <a:pt x="1446784" y="3098304"/>
                </a:lnTo>
                <a:lnTo>
                  <a:pt x="1324913" y="3098304"/>
                </a:lnTo>
                <a:lnTo>
                  <a:pt x="1330871" y="3089469"/>
                </a:lnTo>
                <a:cubicBezTo>
                  <a:pt x="1344941" y="3075401"/>
                  <a:pt x="1364379" y="3066700"/>
                  <a:pt x="1385849" y="3066700"/>
                </a:cubicBezTo>
                <a:close/>
                <a:moveTo>
                  <a:pt x="1202313" y="3066700"/>
                </a:moveTo>
                <a:cubicBezTo>
                  <a:pt x="1223780" y="3066700"/>
                  <a:pt x="1243215" y="3075401"/>
                  <a:pt x="1257283" y="3089469"/>
                </a:cubicBezTo>
                <a:lnTo>
                  <a:pt x="1263240" y="3098304"/>
                </a:lnTo>
                <a:lnTo>
                  <a:pt x="1141397" y="3098304"/>
                </a:lnTo>
                <a:lnTo>
                  <a:pt x="1147351" y="3089469"/>
                </a:lnTo>
                <a:cubicBezTo>
                  <a:pt x="1161413" y="3075401"/>
                  <a:pt x="1180842" y="3066700"/>
                  <a:pt x="1202313" y="3066700"/>
                </a:cubicBezTo>
                <a:close/>
                <a:moveTo>
                  <a:pt x="1014085" y="3066700"/>
                </a:moveTo>
                <a:cubicBezTo>
                  <a:pt x="1035559" y="3066700"/>
                  <a:pt x="1054998" y="3075401"/>
                  <a:pt x="1069068" y="3089469"/>
                </a:cubicBezTo>
                <a:lnTo>
                  <a:pt x="1075026" y="3098304"/>
                </a:lnTo>
                <a:lnTo>
                  <a:pt x="953182" y="3098304"/>
                </a:lnTo>
                <a:lnTo>
                  <a:pt x="959138" y="3089469"/>
                </a:lnTo>
                <a:cubicBezTo>
                  <a:pt x="973202" y="3075401"/>
                  <a:pt x="992631" y="3066700"/>
                  <a:pt x="1014085" y="3066700"/>
                </a:cubicBezTo>
                <a:close/>
                <a:moveTo>
                  <a:pt x="830577" y="3066700"/>
                </a:moveTo>
                <a:cubicBezTo>
                  <a:pt x="852039" y="3066700"/>
                  <a:pt x="871477" y="3075401"/>
                  <a:pt x="885549" y="3089469"/>
                </a:cubicBezTo>
                <a:lnTo>
                  <a:pt x="891508" y="3098304"/>
                </a:lnTo>
                <a:lnTo>
                  <a:pt x="769649" y="3098304"/>
                </a:lnTo>
                <a:lnTo>
                  <a:pt x="775607" y="3089469"/>
                </a:lnTo>
                <a:cubicBezTo>
                  <a:pt x="789675" y="3075401"/>
                  <a:pt x="809110" y="3066700"/>
                  <a:pt x="830577" y="3066700"/>
                </a:cubicBezTo>
                <a:close/>
                <a:moveTo>
                  <a:pt x="642348" y="3066700"/>
                </a:moveTo>
                <a:cubicBezTo>
                  <a:pt x="663816" y="3066700"/>
                  <a:pt x="683251" y="3075401"/>
                  <a:pt x="697320" y="3089469"/>
                </a:cubicBezTo>
                <a:lnTo>
                  <a:pt x="703276" y="3098304"/>
                </a:lnTo>
                <a:lnTo>
                  <a:pt x="581426" y="3098304"/>
                </a:lnTo>
                <a:lnTo>
                  <a:pt x="587383" y="3089469"/>
                </a:lnTo>
                <a:cubicBezTo>
                  <a:pt x="601450" y="3075401"/>
                  <a:pt x="620883" y="3066700"/>
                  <a:pt x="642348" y="3066700"/>
                </a:cubicBezTo>
                <a:close/>
                <a:moveTo>
                  <a:pt x="10721519" y="2902009"/>
                </a:moveTo>
                <a:cubicBezTo>
                  <a:pt x="10764452" y="2902009"/>
                  <a:pt x="10799256" y="2936814"/>
                  <a:pt x="10799256" y="2979747"/>
                </a:cubicBezTo>
                <a:cubicBezTo>
                  <a:pt x="10799256" y="3022679"/>
                  <a:pt x="10764452" y="3057483"/>
                  <a:pt x="10721519" y="3057483"/>
                </a:cubicBezTo>
                <a:cubicBezTo>
                  <a:pt x="10678586" y="3057483"/>
                  <a:pt x="10643782" y="3022679"/>
                  <a:pt x="10643782" y="2979747"/>
                </a:cubicBezTo>
                <a:cubicBezTo>
                  <a:pt x="10643782" y="2936814"/>
                  <a:pt x="10678586" y="2902009"/>
                  <a:pt x="10721519" y="2902009"/>
                </a:cubicBezTo>
                <a:close/>
                <a:moveTo>
                  <a:pt x="10349781" y="2902009"/>
                </a:moveTo>
                <a:cubicBezTo>
                  <a:pt x="10392714" y="2902009"/>
                  <a:pt x="10427518" y="2936814"/>
                  <a:pt x="10427518" y="2979747"/>
                </a:cubicBezTo>
                <a:cubicBezTo>
                  <a:pt x="10427518" y="3022679"/>
                  <a:pt x="10392714" y="3057483"/>
                  <a:pt x="10349781" y="3057483"/>
                </a:cubicBezTo>
                <a:cubicBezTo>
                  <a:pt x="10306848" y="3057483"/>
                  <a:pt x="10272044" y="3022679"/>
                  <a:pt x="10272044" y="2979747"/>
                </a:cubicBezTo>
                <a:cubicBezTo>
                  <a:pt x="10272044" y="2936814"/>
                  <a:pt x="10306848" y="2902009"/>
                  <a:pt x="10349781" y="2902009"/>
                </a:cubicBezTo>
                <a:close/>
                <a:moveTo>
                  <a:pt x="9978043" y="2902009"/>
                </a:moveTo>
                <a:cubicBezTo>
                  <a:pt x="10020975" y="2902009"/>
                  <a:pt x="10055780" y="2936814"/>
                  <a:pt x="10055780" y="2979747"/>
                </a:cubicBezTo>
                <a:cubicBezTo>
                  <a:pt x="10055780" y="3022679"/>
                  <a:pt x="10020975" y="3057483"/>
                  <a:pt x="9978043" y="3057483"/>
                </a:cubicBezTo>
                <a:cubicBezTo>
                  <a:pt x="9935110" y="3057483"/>
                  <a:pt x="9900306" y="3022679"/>
                  <a:pt x="9900306" y="2979747"/>
                </a:cubicBezTo>
                <a:cubicBezTo>
                  <a:pt x="9900306" y="2936814"/>
                  <a:pt x="9935110" y="2902009"/>
                  <a:pt x="9978043" y="2902009"/>
                </a:cubicBezTo>
                <a:close/>
                <a:moveTo>
                  <a:pt x="9789822" y="2902009"/>
                </a:moveTo>
                <a:cubicBezTo>
                  <a:pt x="9832754" y="2902009"/>
                  <a:pt x="9867558" y="2936814"/>
                  <a:pt x="9867558" y="2979747"/>
                </a:cubicBezTo>
                <a:cubicBezTo>
                  <a:pt x="9867558" y="3022679"/>
                  <a:pt x="9832754" y="3057483"/>
                  <a:pt x="9789822" y="3057483"/>
                </a:cubicBezTo>
                <a:cubicBezTo>
                  <a:pt x="9746889" y="3057483"/>
                  <a:pt x="9712085" y="3022679"/>
                  <a:pt x="9712085" y="2979747"/>
                </a:cubicBezTo>
                <a:cubicBezTo>
                  <a:pt x="9712085" y="2936814"/>
                  <a:pt x="9746889" y="2902009"/>
                  <a:pt x="9789822" y="2902009"/>
                </a:cubicBezTo>
                <a:close/>
                <a:moveTo>
                  <a:pt x="9606306" y="2902009"/>
                </a:moveTo>
                <a:cubicBezTo>
                  <a:pt x="9649238" y="2902009"/>
                  <a:pt x="9684043" y="2936814"/>
                  <a:pt x="9684043" y="2979747"/>
                </a:cubicBezTo>
                <a:cubicBezTo>
                  <a:pt x="9684043" y="3022679"/>
                  <a:pt x="9649238" y="3057483"/>
                  <a:pt x="9606306" y="3057483"/>
                </a:cubicBezTo>
                <a:cubicBezTo>
                  <a:pt x="9563373" y="3057483"/>
                  <a:pt x="9528569" y="3022679"/>
                  <a:pt x="9528569" y="2979747"/>
                </a:cubicBezTo>
                <a:cubicBezTo>
                  <a:pt x="9528569" y="2936814"/>
                  <a:pt x="9563373" y="2902009"/>
                  <a:pt x="9606306" y="2902009"/>
                </a:cubicBezTo>
                <a:close/>
                <a:moveTo>
                  <a:pt x="9413381" y="2902009"/>
                </a:moveTo>
                <a:cubicBezTo>
                  <a:pt x="9456314" y="2902009"/>
                  <a:pt x="9491118" y="2936814"/>
                  <a:pt x="9491118" y="2979747"/>
                </a:cubicBezTo>
                <a:cubicBezTo>
                  <a:pt x="9491118" y="3022679"/>
                  <a:pt x="9456314" y="3057483"/>
                  <a:pt x="9413381" y="3057483"/>
                </a:cubicBezTo>
                <a:cubicBezTo>
                  <a:pt x="9370448" y="3057483"/>
                  <a:pt x="9335644" y="3022679"/>
                  <a:pt x="9335644" y="2979747"/>
                </a:cubicBezTo>
                <a:cubicBezTo>
                  <a:pt x="9335644" y="2936814"/>
                  <a:pt x="9370448" y="2902009"/>
                  <a:pt x="9413381" y="2902009"/>
                </a:cubicBezTo>
                <a:close/>
                <a:moveTo>
                  <a:pt x="9234570" y="2902009"/>
                </a:moveTo>
                <a:cubicBezTo>
                  <a:pt x="9277503" y="2902009"/>
                  <a:pt x="9312307" y="2936814"/>
                  <a:pt x="9312307" y="2979747"/>
                </a:cubicBezTo>
                <a:cubicBezTo>
                  <a:pt x="9312307" y="3022679"/>
                  <a:pt x="9277503" y="3057483"/>
                  <a:pt x="9234570" y="3057483"/>
                </a:cubicBezTo>
                <a:cubicBezTo>
                  <a:pt x="9191637" y="3057483"/>
                  <a:pt x="9156833" y="3022679"/>
                  <a:pt x="9156833" y="2979747"/>
                </a:cubicBezTo>
                <a:cubicBezTo>
                  <a:pt x="9156833" y="2936814"/>
                  <a:pt x="9191637" y="2902009"/>
                  <a:pt x="9234570" y="2902009"/>
                </a:cubicBezTo>
                <a:close/>
                <a:moveTo>
                  <a:pt x="9036939" y="2902009"/>
                </a:moveTo>
                <a:cubicBezTo>
                  <a:pt x="9079871" y="2902009"/>
                  <a:pt x="9114675" y="2936814"/>
                  <a:pt x="9114675" y="2979747"/>
                </a:cubicBezTo>
                <a:cubicBezTo>
                  <a:pt x="9114675" y="3022679"/>
                  <a:pt x="9079871" y="3057483"/>
                  <a:pt x="9036939" y="3057483"/>
                </a:cubicBezTo>
                <a:cubicBezTo>
                  <a:pt x="8994006" y="3057483"/>
                  <a:pt x="8959202" y="3022679"/>
                  <a:pt x="8959202" y="2979747"/>
                </a:cubicBezTo>
                <a:cubicBezTo>
                  <a:pt x="8959202" y="2936814"/>
                  <a:pt x="8994006" y="2902009"/>
                  <a:pt x="9036939" y="2902009"/>
                </a:cubicBezTo>
                <a:close/>
                <a:moveTo>
                  <a:pt x="8853421" y="2902009"/>
                </a:moveTo>
                <a:cubicBezTo>
                  <a:pt x="8896354" y="2902009"/>
                  <a:pt x="8931158" y="2936814"/>
                  <a:pt x="8931158" y="2979747"/>
                </a:cubicBezTo>
                <a:cubicBezTo>
                  <a:pt x="8931158" y="3022679"/>
                  <a:pt x="8896354" y="3057483"/>
                  <a:pt x="8853421" y="3057483"/>
                </a:cubicBezTo>
                <a:cubicBezTo>
                  <a:pt x="8810489" y="3057483"/>
                  <a:pt x="8775685" y="3022679"/>
                  <a:pt x="8775685" y="2979747"/>
                </a:cubicBezTo>
                <a:cubicBezTo>
                  <a:pt x="8775685" y="2936814"/>
                  <a:pt x="8810489" y="2902009"/>
                  <a:pt x="8853421" y="2902009"/>
                </a:cubicBezTo>
                <a:close/>
                <a:moveTo>
                  <a:pt x="8669908" y="2902009"/>
                </a:moveTo>
                <a:cubicBezTo>
                  <a:pt x="8712841" y="2902009"/>
                  <a:pt x="8747645" y="2936814"/>
                  <a:pt x="8747645" y="2979747"/>
                </a:cubicBezTo>
                <a:cubicBezTo>
                  <a:pt x="8747645" y="3022679"/>
                  <a:pt x="8712841" y="3057483"/>
                  <a:pt x="8669908" y="3057483"/>
                </a:cubicBezTo>
                <a:cubicBezTo>
                  <a:pt x="8626975" y="3057483"/>
                  <a:pt x="8592171" y="3022679"/>
                  <a:pt x="8592171" y="2979747"/>
                </a:cubicBezTo>
                <a:cubicBezTo>
                  <a:pt x="8592171" y="2936814"/>
                  <a:pt x="8626975" y="2902009"/>
                  <a:pt x="8669908" y="2902009"/>
                </a:cubicBezTo>
                <a:close/>
                <a:moveTo>
                  <a:pt x="8481684" y="2902009"/>
                </a:moveTo>
                <a:cubicBezTo>
                  <a:pt x="8524617" y="2902009"/>
                  <a:pt x="8559421" y="2936814"/>
                  <a:pt x="8559421" y="2979747"/>
                </a:cubicBezTo>
                <a:cubicBezTo>
                  <a:pt x="8559421" y="3022679"/>
                  <a:pt x="8524617" y="3057483"/>
                  <a:pt x="8481684" y="3057483"/>
                </a:cubicBezTo>
                <a:cubicBezTo>
                  <a:pt x="8438752" y="3057483"/>
                  <a:pt x="8403948" y="3022679"/>
                  <a:pt x="8403948" y="2979747"/>
                </a:cubicBezTo>
                <a:cubicBezTo>
                  <a:pt x="8403948" y="2936814"/>
                  <a:pt x="8438752" y="2902009"/>
                  <a:pt x="8481684" y="2902009"/>
                </a:cubicBezTo>
                <a:close/>
                <a:moveTo>
                  <a:pt x="8298167" y="2902009"/>
                </a:moveTo>
                <a:cubicBezTo>
                  <a:pt x="8341100" y="2902009"/>
                  <a:pt x="8375904" y="2936814"/>
                  <a:pt x="8375904" y="2979747"/>
                </a:cubicBezTo>
                <a:cubicBezTo>
                  <a:pt x="8375904" y="3022679"/>
                  <a:pt x="8341100" y="3057483"/>
                  <a:pt x="8298167" y="3057483"/>
                </a:cubicBezTo>
                <a:cubicBezTo>
                  <a:pt x="8255235" y="3057483"/>
                  <a:pt x="8220430" y="3022679"/>
                  <a:pt x="8220430" y="2979747"/>
                </a:cubicBezTo>
                <a:cubicBezTo>
                  <a:pt x="8220430" y="2936814"/>
                  <a:pt x="8255235" y="2902009"/>
                  <a:pt x="8298167" y="2902009"/>
                </a:cubicBezTo>
                <a:close/>
                <a:moveTo>
                  <a:pt x="8109949" y="2902009"/>
                </a:moveTo>
                <a:cubicBezTo>
                  <a:pt x="8152882" y="2902009"/>
                  <a:pt x="8187686" y="2936814"/>
                  <a:pt x="8187686" y="2979747"/>
                </a:cubicBezTo>
                <a:cubicBezTo>
                  <a:pt x="8187686" y="3022679"/>
                  <a:pt x="8152882" y="3057483"/>
                  <a:pt x="8109949" y="3057483"/>
                </a:cubicBezTo>
                <a:cubicBezTo>
                  <a:pt x="8067016" y="3057483"/>
                  <a:pt x="8032212" y="3022679"/>
                  <a:pt x="8032212" y="2979747"/>
                </a:cubicBezTo>
                <a:cubicBezTo>
                  <a:pt x="8032212" y="2936814"/>
                  <a:pt x="8067016" y="2902009"/>
                  <a:pt x="8109949" y="2902009"/>
                </a:cubicBezTo>
                <a:close/>
                <a:moveTo>
                  <a:pt x="7926434" y="2902009"/>
                </a:moveTo>
                <a:cubicBezTo>
                  <a:pt x="7969367" y="2902009"/>
                  <a:pt x="8004171" y="2936814"/>
                  <a:pt x="8004171" y="2979747"/>
                </a:cubicBezTo>
                <a:cubicBezTo>
                  <a:pt x="8004171" y="3022679"/>
                  <a:pt x="7969367" y="3057483"/>
                  <a:pt x="7926434" y="3057483"/>
                </a:cubicBezTo>
                <a:cubicBezTo>
                  <a:pt x="7883501" y="3057483"/>
                  <a:pt x="7848697" y="3022679"/>
                  <a:pt x="7848697" y="2979747"/>
                </a:cubicBezTo>
                <a:cubicBezTo>
                  <a:pt x="7848697" y="2936814"/>
                  <a:pt x="7883501" y="2902009"/>
                  <a:pt x="7926434" y="2902009"/>
                </a:cubicBezTo>
                <a:close/>
                <a:moveTo>
                  <a:pt x="7738213" y="2902009"/>
                </a:moveTo>
                <a:cubicBezTo>
                  <a:pt x="7781146" y="2902009"/>
                  <a:pt x="7815950" y="2936814"/>
                  <a:pt x="7815950" y="2979747"/>
                </a:cubicBezTo>
                <a:cubicBezTo>
                  <a:pt x="7815950" y="3022679"/>
                  <a:pt x="7781146" y="3057483"/>
                  <a:pt x="7738213" y="3057483"/>
                </a:cubicBezTo>
                <a:cubicBezTo>
                  <a:pt x="7695280" y="3057483"/>
                  <a:pt x="7660476" y="3022679"/>
                  <a:pt x="7660476" y="2979747"/>
                </a:cubicBezTo>
                <a:cubicBezTo>
                  <a:pt x="7660476" y="2936814"/>
                  <a:pt x="7695280" y="2902009"/>
                  <a:pt x="7738213" y="2902009"/>
                </a:cubicBezTo>
                <a:close/>
                <a:moveTo>
                  <a:pt x="7554696" y="2902009"/>
                </a:moveTo>
                <a:cubicBezTo>
                  <a:pt x="7597629" y="2902009"/>
                  <a:pt x="7632433" y="2936814"/>
                  <a:pt x="7632433" y="2979747"/>
                </a:cubicBezTo>
                <a:cubicBezTo>
                  <a:pt x="7632433" y="3022679"/>
                  <a:pt x="7597629" y="3057483"/>
                  <a:pt x="7554696" y="3057483"/>
                </a:cubicBezTo>
                <a:cubicBezTo>
                  <a:pt x="7511763" y="3057483"/>
                  <a:pt x="7476959" y="3022679"/>
                  <a:pt x="7476959" y="2979747"/>
                </a:cubicBezTo>
                <a:cubicBezTo>
                  <a:pt x="7476959" y="2936814"/>
                  <a:pt x="7511763" y="2902009"/>
                  <a:pt x="7554696" y="2902009"/>
                </a:cubicBezTo>
                <a:close/>
                <a:moveTo>
                  <a:pt x="7178251" y="2902009"/>
                </a:moveTo>
                <a:cubicBezTo>
                  <a:pt x="7221184" y="2902009"/>
                  <a:pt x="7255988" y="2936814"/>
                  <a:pt x="7255988" y="2979747"/>
                </a:cubicBezTo>
                <a:cubicBezTo>
                  <a:pt x="7255988" y="3022679"/>
                  <a:pt x="7221184" y="3057483"/>
                  <a:pt x="7178251" y="3057483"/>
                </a:cubicBezTo>
                <a:cubicBezTo>
                  <a:pt x="7135319" y="3057483"/>
                  <a:pt x="7100514" y="3022679"/>
                  <a:pt x="7100514" y="2979747"/>
                </a:cubicBezTo>
                <a:cubicBezTo>
                  <a:pt x="7100514" y="2936814"/>
                  <a:pt x="7135319" y="2902009"/>
                  <a:pt x="7178251" y="2902009"/>
                </a:cubicBezTo>
                <a:close/>
                <a:moveTo>
                  <a:pt x="6985327" y="2902009"/>
                </a:moveTo>
                <a:cubicBezTo>
                  <a:pt x="7028260" y="2902009"/>
                  <a:pt x="7063064" y="2936814"/>
                  <a:pt x="7063064" y="2979747"/>
                </a:cubicBezTo>
                <a:cubicBezTo>
                  <a:pt x="7063064" y="3022679"/>
                  <a:pt x="7028260" y="3057483"/>
                  <a:pt x="6985327" y="3057483"/>
                </a:cubicBezTo>
                <a:cubicBezTo>
                  <a:pt x="6942394" y="3057483"/>
                  <a:pt x="6907590" y="3022679"/>
                  <a:pt x="6907590" y="2979747"/>
                </a:cubicBezTo>
                <a:cubicBezTo>
                  <a:pt x="6907590" y="2936814"/>
                  <a:pt x="6942394" y="2902009"/>
                  <a:pt x="6985327" y="2902009"/>
                </a:cubicBezTo>
                <a:close/>
                <a:moveTo>
                  <a:pt x="6801810" y="2902009"/>
                </a:moveTo>
                <a:cubicBezTo>
                  <a:pt x="6844742" y="2902009"/>
                  <a:pt x="6879546" y="2936814"/>
                  <a:pt x="6879546" y="2979747"/>
                </a:cubicBezTo>
                <a:cubicBezTo>
                  <a:pt x="6879546" y="3022679"/>
                  <a:pt x="6844742" y="3057483"/>
                  <a:pt x="6801810" y="3057483"/>
                </a:cubicBezTo>
                <a:cubicBezTo>
                  <a:pt x="6758877" y="3057483"/>
                  <a:pt x="6724073" y="3022679"/>
                  <a:pt x="6724073" y="2979747"/>
                </a:cubicBezTo>
                <a:cubicBezTo>
                  <a:pt x="6724073" y="2936814"/>
                  <a:pt x="6758877" y="2902009"/>
                  <a:pt x="6801810" y="2902009"/>
                </a:cubicBezTo>
                <a:close/>
                <a:moveTo>
                  <a:pt x="6613588" y="2902009"/>
                </a:moveTo>
                <a:cubicBezTo>
                  <a:pt x="6656521" y="2902009"/>
                  <a:pt x="6691325" y="2936814"/>
                  <a:pt x="6691325" y="2979747"/>
                </a:cubicBezTo>
                <a:cubicBezTo>
                  <a:pt x="6691325" y="3022679"/>
                  <a:pt x="6656521" y="3057483"/>
                  <a:pt x="6613588" y="3057483"/>
                </a:cubicBezTo>
                <a:cubicBezTo>
                  <a:pt x="6570656" y="3057483"/>
                  <a:pt x="6535852" y="3022679"/>
                  <a:pt x="6535852" y="2979747"/>
                </a:cubicBezTo>
                <a:cubicBezTo>
                  <a:pt x="6535852" y="2936814"/>
                  <a:pt x="6570656" y="2902009"/>
                  <a:pt x="6613588" y="2902009"/>
                </a:cubicBezTo>
                <a:close/>
                <a:moveTo>
                  <a:pt x="6425367" y="2902009"/>
                </a:moveTo>
                <a:cubicBezTo>
                  <a:pt x="6468300" y="2902009"/>
                  <a:pt x="6503104" y="2936814"/>
                  <a:pt x="6503104" y="2979747"/>
                </a:cubicBezTo>
                <a:cubicBezTo>
                  <a:pt x="6503104" y="3022679"/>
                  <a:pt x="6468300" y="3057483"/>
                  <a:pt x="6425367" y="3057483"/>
                </a:cubicBezTo>
                <a:cubicBezTo>
                  <a:pt x="6382435" y="3057483"/>
                  <a:pt x="6347631" y="3022679"/>
                  <a:pt x="6347631" y="2979747"/>
                </a:cubicBezTo>
                <a:cubicBezTo>
                  <a:pt x="6347631" y="2936814"/>
                  <a:pt x="6382435" y="2902009"/>
                  <a:pt x="6425367" y="2902009"/>
                </a:cubicBezTo>
                <a:close/>
                <a:moveTo>
                  <a:pt x="6241850" y="2902009"/>
                </a:moveTo>
                <a:cubicBezTo>
                  <a:pt x="6284783" y="2902009"/>
                  <a:pt x="6319587" y="2936814"/>
                  <a:pt x="6319587" y="2979747"/>
                </a:cubicBezTo>
                <a:cubicBezTo>
                  <a:pt x="6319587" y="3022679"/>
                  <a:pt x="6284783" y="3057483"/>
                  <a:pt x="6241850" y="3057483"/>
                </a:cubicBezTo>
                <a:cubicBezTo>
                  <a:pt x="6198917" y="3057483"/>
                  <a:pt x="6164113" y="3022679"/>
                  <a:pt x="6164113" y="2979747"/>
                </a:cubicBezTo>
                <a:cubicBezTo>
                  <a:pt x="6164113" y="2936814"/>
                  <a:pt x="6198917" y="2902009"/>
                  <a:pt x="6241850" y="2902009"/>
                </a:cubicBezTo>
                <a:close/>
                <a:moveTo>
                  <a:pt x="5870113" y="2902009"/>
                </a:moveTo>
                <a:cubicBezTo>
                  <a:pt x="5913046" y="2902009"/>
                  <a:pt x="5947850" y="2936814"/>
                  <a:pt x="5947850" y="2979747"/>
                </a:cubicBezTo>
                <a:cubicBezTo>
                  <a:pt x="5947850" y="3022679"/>
                  <a:pt x="5913046" y="3057483"/>
                  <a:pt x="5870113" y="3057483"/>
                </a:cubicBezTo>
                <a:cubicBezTo>
                  <a:pt x="5827181" y="3057483"/>
                  <a:pt x="5792376" y="3022679"/>
                  <a:pt x="5792376" y="2979747"/>
                </a:cubicBezTo>
                <a:cubicBezTo>
                  <a:pt x="5792376" y="2936814"/>
                  <a:pt x="5827181" y="2902009"/>
                  <a:pt x="5870113" y="2902009"/>
                </a:cubicBezTo>
                <a:close/>
                <a:moveTo>
                  <a:pt x="5126655" y="2902009"/>
                </a:moveTo>
                <a:cubicBezTo>
                  <a:pt x="5169588" y="2902009"/>
                  <a:pt x="5204389" y="2936814"/>
                  <a:pt x="5204389" y="2979747"/>
                </a:cubicBezTo>
                <a:cubicBezTo>
                  <a:pt x="5204389" y="3022679"/>
                  <a:pt x="5169588" y="3057483"/>
                  <a:pt x="5126655" y="3057483"/>
                </a:cubicBezTo>
                <a:cubicBezTo>
                  <a:pt x="5083732" y="3057483"/>
                  <a:pt x="5048921" y="3022679"/>
                  <a:pt x="5048921" y="2979747"/>
                </a:cubicBezTo>
                <a:cubicBezTo>
                  <a:pt x="5048921" y="2936814"/>
                  <a:pt x="5083732" y="2902009"/>
                  <a:pt x="5126655" y="2902009"/>
                </a:cubicBezTo>
                <a:close/>
                <a:moveTo>
                  <a:pt x="4938438" y="2902009"/>
                </a:moveTo>
                <a:cubicBezTo>
                  <a:pt x="4981374" y="2902009"/>
                  <a:pt x="5016170" y="2936814"/>
                  <a:pt x="5016170" y="2979747"/>
                </a:cubicBezTo>
                <a:cubicBezTo>
                  <a:pt x="5016170" y="3022679"/>
                  <a:pt x="4981374" y="3057483"/>
                  <a:pt x="4938438" y="3057483"/>
                </a:cubicBezTo>
                <a:cubicBezTo>
                  <a:pt x="4895508" y="3057483"/>
                  <a:pt x="4860700" y="3022679"/>
                  <a:pt x="4860700" y="2979747"/>
                </a:cubicBezTo>
                <a:cubicBezTo>
                  <a:pt x="4860700" y="2936814"/>
                  <a:pt x="4895508" y="2902009"/>
                  <a:pt x="4938438" y="2902009"/>
                </a:cubicBezTo>
                <a:close/>
                <a:moveTo>
                  <a:pt x="2317516" y="2902009"/>
                </a:moveTo>
                <a:cubicBezTo>
                  <a:pt x="2360447" y="2902009"/>
                  <a:pt x="2395256" y="2936814"/>
                  <a:pt x="2395256" y="2979747"/>
                </a:cubicBezTo>
                <a:cubicBezTo>
                  <a:pt x="2395256" y="3022679"/>
                  <a:pt x="2360447" y="3057483"/>
                  <a:pt x="2317516" y="3057483"/>
                </a:cubicBezTo>
                <a:cubicBezTo>
                  <a:pt x="2274587" y="3057483"/>
                  <a:pt x="2239787" y="3022679"/>
                  <a:pt x="2239787" y="2979747"/>
                </a:cubicBezTo>
                <a:cubicBezTo>
                  <a:pt x="2239787" y="2936814"/>
                  <a:pt x="2274587" y="2902009"/>
                  <a:pt x="2317516" y="2902009"/>
                </a:cubicBezTo>
                <a:close/>
                <a:moveTo>
                  <a:pt x="2129311" y="2902009"/>
                </a:moveTo>
                <a:cubicBezTo>
                  <a:pt x="2172240" y="2902009"/>
                  <a:pt x="2207040" y="2936814"/>
                  <a:pt x="2207040" y="2979747"/>
                </a:cubicBezTo>
                <a:cubicBezTo>
                  <a:pt x="2207040" y="3022679"/>
                  <a:pt x="2172240" y="3057483"/>
                  <a:pt x="2129311" y="3057483"/>
                </a:cubicBezTo>
                <a:cubicBezTo>
                  <a:pt x="2086383" y="3057483"/>
                  <a:pt x="2051581" y="3022679"/>
                  <a:pt x="2051581" y="2979747"/>
                </a:cubicBezTo>
                <a:cubicBezTo>
                  <a:pt x="2051581" y="2936814"/>
                  <a:pt x="2086383" y="2902009"/>
                  <a:pt x="2129311" y="2902009"/>
                </a:cubicBezTo>
                <a:close/>
                <a:moveTo>
                  <a:pt x="1941108" y="2902009"/>
                </a:moveTo>
                <a:cubicBezTo>
                  <a:pt x="1984036" y="2902009"/>
                  <a:pt x="2018839" y="2936814"/>
                  <a:pt x="2018839" y="2979747"/>
                </a:cubicBezTo>
                <a:cubicBezTo>
                  <a:pt x="2018839" y="3022679"/>
                  <a:pt x="1984036" y="3057483"/>
                  <a:pt x="1941108" y="3057483"/>
                </a:cubicBezTo>
                <a:cubicBezTo>
                  <a:pt x="1898180" y="3057483"/>
                  <a:pt x="1863379" y="3022679"/>
                  <a:pt x="1863379" y="2979747"/>
                </a:cubicBezTo>
                <a:cubicBezTo>
                  <a:pt x="1863379" y="2936814"/>
                  <a:pt x="1898180" y="2902009"/>
                  <a:pt x="1941108" y="2902009"/>
                </a:cubicBezTo>
                <a:close/>
                <a:moveTo>
                  <a:pt x="1757610" y="2902009"/>
                </a:moveTo>
                <a:cubicBezTo>
                  <a:pt x="1800539" y="2902009"/>
                  <a:pt x="1835341" y="2936814"/>
                  <a:pt x="1835341" y="2979747"/>
                </a:cubicBezTo>
                <a:cubicBezTo>
                  <a:pt x="1835341" y="3022679"/>
                  <a:pt x="1800539" y="3057483"/>
                  <a:pt x="1757610" y="3057483"/>
                </a:cubicBezTo>
                <a:cubicBezTo>
                  <a:pt x="1714667" y="3057483"/>
                  <a:pt x="1679879" y="3022679"/>
                  <a:pt x="1679879" y="2979747"/>
                </a:cubicBezTo>
                <a:cubicBezTo>
                  <a:pt x="1679879" y="2936814"/>
                  <a:pt x="1714667" y="2902009"/>
                  <a:pt x="1757610" y="2902009"/>
                </a:cubicBezTo>
                <a:close/>
                <a:moveTo>
                  <a:pt x="1569376" y="2902009"/>
                </a:moveTo>
                <a:cubicBezTo>
                  <a:pt x="1612335" y="2902009"/>
                  <a:pt x="1647137" y="2936814"/>
                  <a:pt x="1647137" y="2979747"/>
                </a:cubicBezTo>
                <a:cubicBezTo>
                  <a:pt x="1647137" y="3022679"/>
                  <a:pt x="1612335" y="3057483"/>
                  <a:pt x="1569376" y="3057483"/>
                </a:cubicBezTo>
                <a:cubicBezTo>
                  <a:pt x="1526467" y="3057483"/>
                  <a:pt x="1491657" y="3022679"/>
                  <a:pt x="1491657" y="2979747"/>
                </a:cubicBezTo>
                <a:cubicBezTo>
                  <a:pt x="1491657" y="2936814"/>
                  <a:pt x="1526467" y="2902009"/>
                  <a:pt x="1569376" y="2902009"/>
                </a:cubicBezTo>
                <a:close/>
                <a:moveTo>
                  <a:pt x="1385857" y="2902009"/>
                </a:moveTo>
                <a:cubicBezTo>
                  <a:pt x="1428799" y="2902009"/>
                  <a:pt x="1463610" y="2936814"/>
                  <a:pt x="1463610" y="2979747"/>
                </a:cubicBezTo>
                <a:cubicBezTo>
                  <a:pt x="1463610" y="3022679"/>
                  <a:pt x="1428799" y="3057483"/>
                  <a:pt x="1385857" y="3057483"/>
                </a:cubicBezTo>
                <a:cubicBezTo>
                  <a:pt x="1342917" y="3057483"/>
                  <a:pt x="1308106" y="3022679"/>
                  <a:pt x="1308106" y="2979747"/>
                </a:cubicBezTo>
                <a:cubicBezTo>
                  <a:pt x="1308106" y="2936814"/>
                  <a:pt x="1342917" y="2902009"/>
                  <a:pt x="1385857" y="2902009"/>
                </a:cubicBezTo>
                <a:close/>
                <a:moveTo>
                  <a:pt x="1202320" y="2902009"/>
                </a:moveTo>
                <a:cubicBezTo>
                  <a:pt x="1245257" y="2902009"/>
                  <a:pt x="1280058" y="2936814"/>
                  <a:pt x="1280058" y="2979747"/>
                </a:cubicBezTo>
                <a:cubicBezTo>
                  <a:pt x="1280058" y="3022679"/>
                  <a:pt x="1245257" y="3057483"/>
                  <a:pt x="1202320" y="3057483"/>
                </a:cubicBezTo>
                <a:cubicBezTo>
                  <a:pt x="1159377" y="3057483"/>
                  <a:pt x="1124603" y="3022679"/>
                  <a:pt x="1124603" y="2979747"/>
                </a:cubicBezTo>
                <a:cubicBezTo>
                  <a:pt x="1124603" y="2936814"/>
                  <a:pt x="1159377" y="2902009"/>
                  <a:pt x="1202320" y="2902009"/>
                </a:cubicBezTo>
                <a:close/>
                <a:moveTo>
                  <a:pt x="1014100" y="2902009"/>
                </a:moveTo>
                <a:cubicBezTo>
                  <a:pt x="1057033" y="2902009"/>
                  <a:pt x="1091847" y="2936814"/>
                  <a:pt x="1091847" y="2979747"/>
                </a:cubicBezTo>
                <a:cubicBezTo>
                  <a:pt x="1091847" y="3022679"/>
                  <a:pt x="1057033" y="3057483"/>
                  <a:pt x="1014100" y="3057483"/>
                </a:cubicBezTo>
                <a:cubicBezTo>
                  <a:pt x="971183" y="3057483"/>
                  <a:pt x="936381" y="3022679"/>
                  <a:pt x="936381" y="2979747"/>
                </a:cubicBezTo>
                <a:cubicBezTo>
                  <a:pt x="936381" y="2936814"/>
                  <a:pt x="971183" y="2902009"/>
                  <a:pt x="1014100" y="2902009"/>
                </a:cubicBezTo>
                <a:close/>
                <a:moveTo>
                  <a:pt x="830585" y="2902009"/>
                </a:moveTo>
                <a:cubicBezTo>
                  <a:pt x="873511" y="2902009"/>
                  <a:pt x="908338" y="2936814"/>
                  <a:pt x="908338" y="2979747"/>
                </a:cubicBezTo>
                <a:cubicBezTo>
                  <a:pt x="908338" y="3022679"/>
                  <a:pt x="873511" y="3057483"/>
                  <a:pt x="830585" y="3057483"/>
                </a:cubicBezTo>
                <a:cubicBezTo>
                  <a:pt x="787650" y="3057483"/>
                  <a:pt x="752846" y="3022679"/>
                  <a:pt x="752846" y="2979747"/>
                </a:cubicBezTo>
                <a:cubicBezTo>
                  <a:pt x="752846" y="2936814"/>
                  <a:pt x="787650" y="2902009"/>
                  <a:pt x="830585" y="2902009"/>
                </a:cubicBezTo>
                <a:close/>
                <a:moveTo>
                  <a:pt x="642357" y="2902009"/>
                </a:moveTo>
                <a:cubicBezTo>
                  <a:pt x="685294" y="2902009"/>
                  <a:pt x="720097" y="2936814"/>
                  <a:pt x="720097" y="2979747"/>
                </a:cubicBezTo>
                <a:cubicBezTo>
                  <a:pt x="720097" y="3022679"/>
                  <a:pt x="685294" y="3057483"/>
                  <a:pt x="642357" y="3057483"/>
                </a:cubicBezTo>
                <a:cubicBezTo>
                  <a:pt x="599426" y="3057483"/>
                  <a:pt x="564622" y="3022679"/>
                  <a:pt x="564622" y="2979747"/>
                </a:cubicBezTo>
                <a:cubicBezTo>
                  <a:pt x="564622" y="2936814"/>
                  <a:pt x="599426" y="2902009"/>
                  <a:pt x="642357" y="2902009"/>
                </a:cubicBezTo>
                <a:close/>
                <a:moveTo>
                  <a:pt x="458842" y="2902009"/>
                </a:moveTo>
                <a:cubicBezTo>
                  <a:pt x="501775" y="2902009"/>
                  <a:pt x="536579" y="2936814"/>
                  <a:pt x="536579" y="2979747"/>
                </a:cubicBezTo>
                <a:cubicBezTo>
                  <a:pt x="536579" y="3022679"/>
                  <a:pt x="501775" y="3057483"/>
                  <a:pt x="458842" y="3057483"/>
                </a:cubicBezTo>
                <a:cubicBezTo>
                  <a:pt x="415909" y="3057483"/>
                  <a:pt x="381108" y="3022679"/>
                  <a:pt x="381108" y="2979747"/>
                </a:cubicBezTo>
                <a:cubicBezTo>
                  <a:pt x="381108" y="2936814"/>
                  <a:pt x="415909" y="2902009"/>
                  <a:pt x="458842" y="2902009"/>
                </a:cubicBezTo>
                <a:close/>
                <a:moveTo>
                  <a:pt x="458849" y="2727907"/>
                </a:moveTo>
                <a:cubicBezTo>
                  <a:pt x="501781" y="2727907"/>
                  <a:pt x="536586" y="2762711"/>
                  <a:pt x="536586" y="2805643"/>
                </a:cubicBezTo>
                <a:cubicBezTo>
                  <a:pt x="536586" y="2848576"/>
                  <a:pt x="501781" y="2883380"/>
                  <a:pt x="458849" y="2883380"/>
                </a:cubicBezTo>
                <a:cubicBezTo>
                  <a:pt x="415918" y="2883380"/>
                  <a:pt x="381115" y="2848576"/>
                  <a:pt x="381115" y="2805643"/>
                </a:cubicBezTo>
                <a:cubicBezTo>
                  <a:pt x="381115" y="2762711"/>
                  <a:pt x="415918" y="2727907"/>
                  <a:pt x="458849" y="2727907"/>
                </a:cubicBezTo>
                <a:close/>
                <a:moveTo>
                  <a:pt x="1202330" y="2727904"/>
                </a:moveTo>
                <a:cubicBezTo>
                  <a:pt x="1245263" y="2727904"/>
                  <a:pt x="1280065" y="2762708"/>
                  <a:pt x="1280065" y="2805641"/>
                </a:cubicBezTo>
                <a:cubicBezTo>
                  <a:pt x="1280065" y="2848574"/>
                  <a:pt x="1245263" y="2883379"/>
                  <a:pt x="1202330" y="2883379"/>
                </a:cubicBezTo>
                <a:cubicBezTo>
                  <a:pt x="1159386" y="2883379"/>
                  <a:pt x="1124612" y="2848574"/>
                  <a:pt x="1124612" y="2805641"/>
                </a:cubicBezTo>
                <a:cubicBezTo>
                  <a:pt x="1124612" y="2762708"/>
                  <a:pt x="1159386" y="2727904"/>
                  <a:pt x="1202330" y="2727904"/>
                </a:cubicBezTo>
                <a:close/>
                <a:moveTo>
                  <a:pt x="1014100" y="2727904"/>
                </a:moveTo>
                <a:cubicBezTo>
                  <a:pt x="1057033" y="2727904"/>
                  <a:pt x="1091855" y="2762708"/>
                  <a:pt x="1091855" y="2805641"/>
                </a:cubicBezTo>
                <a:cubicBezTo>
                  <a:pt x="1091855" y="2848574"/>
                  <a:pt x="1057033" y="2883379"/>
                  <a:pt x="1014100" y="2883379"/>
                </a:cubicBezTo>
                <a:cubicBezTo>
                  <a:pt x="971192" y="2883379"/>
                  <a:pt x="936391" y="2848574"/>
                  <a:pt x="936391" y="2805641"/>
                </a:cubicBezTo>
                <a:cubicBezTo>
                  <a:pt x="936391" y="2762708"/>
                  <a:pt x="971192" y="2727904"/>
                  <a:pt x="1014100" y="2727904"/>
                </a:cubicBezTo>
                <a:close/>
                <a:moveTo>
                  <a:pt x="830594" y="2727904"/>
                </a:moveTo>
                <a:cubicBezTo>
                  <a:pt x="873518" y="2727904"/>
                  <a:pt x="908346" y="2762708"/>
                  <a:pt x="908346" y="2805641"/>
                </a:cubicBezTo>
                <a:cubicBezTo>
                  <a:pt x="908346" y="2848574"/>
                  <a:pt x="873518" y="2883379"/>
                  <a:pt x="830594" y="2883379"/>
                </a:cubicBezTo>
                <a:cubicBezTo>
                  <a:pt x="787657" y="2883379"/>
                  <a:pt x="752853" y="2848574"/>
                  <a:pt x="752853" y="2805641"/>
                </a:cubicBezTo>
                <a:cubicBezTo>
                  <a:pt x="752853" y="2762708"/>
                  <a:pt x="787657" y="2727904"/>
                  <a:pt x="830594" y="2727904"/>
                </a:cubicBezTo>
                <a:close/>
                <a:moveTo>
                  <a:pt x="642364" y="2727904"/>
                </a:moveTo>
                <a:cubicBezTo>
                  <a:pt x="685303" y="2727904"/>
                  <a:pt x="720105" y="2762708"/>
                  <a:pt x="720105" y="2805641"/>
                </a:cubicBezTo>
                <a:cubicBezTo>
                  <a:pt x="720105" y="2848574"/>
                  <a:pt x="685303" y="2883379"/>
                  <a:pt x="642364" y="2883379"/>
                </a:cubicBezTo>
                <a:cubicBezTo>
                  <a:pt x="599434" y="2883379"/>
                  <a:pt x="564631" y="2848574"/>
                  <a:pt x="564631" y="2805641"/>
                </a:cubicBezTo>
                <a:cubicBezTo>
                  <a:pt x="564631" y="2762708"/>
                  <a:pt x="599434" y="2727904"/>
                  <a:pt x="642364" y="2727904"/>
                </a:cubicBezTo>
                <a:close/>
                <a:moveTo>
                  <a:pt x="10721520" y="2727902"/>
                </a:moveTo>
                <a:cubicBezTo>
                  <a:pt x="10764453" y="2727902"/>
                  <a:pt x="10799257" y="2762707"/>
                  <a:pt x="10799257" y="2805639"/>
                </a:cubicBezTo>
                <a:cubicBezTo>
                  <a:pt x="10799257" y="2848572"/>
                  <a:pt x="10764453" y="2883377"/>
                  <a:pt x="10721520" y="2883377"/>
                </a:cubicBezTo>
                <a:cubicBezTo>
                  <a:pt x="10678587" y="2883377"/>
                  <a:pt x="10643783" y="2848572"/>
                  <a:pt x="10643783" y="2805639"/>
                </a:cubicBezTo>
                <a:cubicBezTo>
                  <a:pt x="10643783" y="2762707"/>
                  <a:pt x="10678587" y="2727902"/>
                  <a:pt x="10721520" y="2727902"/>
                </a:cubicBezTo>
                <a:close/>
                <a:moveTo>
                  <a:pt x="10349782" y="2727902"/>
                </a:moveTo>
                <a:cubicBezTo>
                  <a:pt x="10392715" y="2727902"/>
                  <a:pt x="10427519" y="2762707"/>
                  <a:pt x="10427519" y="2805639"/>
                </a:cubicBezTo>
                <a:cubicBezTo>
                  <a:pt x="10427519" y="2848572"/>
                  <a:pt x="10392715" y="2883377"/>
                  <a:pt x="10349782" y="2883377"/>
                </a:cubicBezTo>
                <a:cubicBezTo>
                  <a:pt x="10306849" y="2883377"/>
                  <a:pt x="10272045" y="2848572"/>
                  <a:pt x="10272045" y="2805639"/>
                </a:cubicBezTo>
                <a:cubicBezTo>
                  <a:pt x="10272045" y="2762707"/>
                  <a:pt x="10306849" y="2727902"/>
                  <a:pt x="10349782" y="2727902"/>
                </a:cubicBezTo>
                <a:close/>
                <a:moveTo>
                  <a:pt x="10166265" y="2727902"/>
                </a:moveTo>
                <a:cubicBezTo>
                  <a:pt x="10209198" y="2727902"/>
                  <a:pt x="10244002" y="2762707"/>
                  <a:pt x="10244002" y="2805639"/>
                </a:cubicBezTo>
                <a:cubicBezTo>
                  <a:pt x="10244002" y="2848572"/>
                  <a:pt x="10209198" y="2883377"/>
                  <a:pt x="10166265" y="2883377"/>
                </a:cubicBezTo>
                <a:cubicBezTo>
                  <a:pt x="10123332" y="2883377"/>
                  <a:pt x="10088528" y="2848572"/>
                  <a:pt x="10088528" y="2805639"/>
                </a:cubicBezTo>
                <a:cubicBezTo>
                  <a:pt x="10088528" y="2762707"/>
                  <a:pt x="10123332" y="2727902"/>
                  <a:pt x="10166265" y="2727902"/>
                </a:cubicBezTo>
                <a:close/>
                <a:moveTo>
                  <a:pt x="9978044" y="2727902"/>
                </a:moveTo>
                <a:cubicBezTo>
                  <a:pt x="10020977" y="2727902"/>
                  <a:pt x="10055781" y="2762707"/>
                  <a:pt x="10055781" y="2805639"/>
                </a:cubicBezTo>
                <a:cubicBezTo>
                  <a:pt x="10055781" y="2848572"/>
                  <a:pt x="10020977" y="2883377"/>
                  <a:pt x="9978044" y="2883377"/>
                </a:cubicBezTo>
                <a:cubicBezTo>
                  <a:pt x="9935111" y="2883377"/>
                  <a:pt x="9900307" y="2848572"/>
                  <a:pt x="9900307" y="2805639"/>
                </a:cubicBezTo>
                <a:cubicBezTo>
                  <a:pt x="9900307" y="2762707"/>
                  <a:pt x="9935111" y="2727902"/>
                  <a:pt x="9978044" y="2727902"/>
                </a:cubicBezTo>
                <a:close/>
                <a:moveTo>
                  <a:pt x="9789823" y="2727902"/>
                </a:moveTo>
                <a:cubicBezTo>
                  <a:pt x="9832756" y="2727902"/>
                  <a:pt x="9867560" y="2762707"/>
                  <a:pt x="9867560" y="2805639"/>
                </a:cubicBezTo>
                <a:cubicBezTo>
                  <a:pt x="9867560" y="2848572"/>
                  <a:pt x="9832756" y="2883377"/>
                  <a:pt x="9789823" y="2883377"/>
                </a:cubicBezTo>
                <a:cubicBezTo>
                  <a:pt x="9746890" y="2883377"/>
                  <a:pt x="9712086" y="2848572"/>
                  <a:pt x="9712086" y="2805639"/>
                </a:cubicBezTo>
                <a:cubicBezTo>
                  <a:pt x="9712086" y="2762707"/>
                  <a:pt x="9746890" y="2727902"/>
                  <a:pt x="9789823" y="2727902"/>
                </a:cubicBezTo>
                <a:close/>
                <a:moveTo>
                  <a:pt x="9606308" y="2727902"/>
                </a:moveTo>
                <a:cubicBezTo>
                  <a:pt x="9649241" y="2727902"/>
                  <a:pt x="9684045" y="2762707"/>
                  <a:pt x="9684045" y="2805639"/>
                </a:cubicBezTo>
                <a:cubicBezTo>
                  <a:pt x="9684045" y="2848572"/>
                  <a:pt x="9649241" y="2883377"/>
                  <a:pt x="9606308" y="2883377"/>
                </a:cubicBezTo>
                <a:cubicBezTo>
                  <a:pt x="9563375" y="2883377"/>
                  <a:pt x="9528571" y="2848572"/>
                  <a:pt x="9528571" y="2805639"/>
                </a:cubicBezTo>
                <a:cubicBezTo>
                  <a:pt x="9528571" y="2762707"/>
                  <a:pt x="9563375" y="2727902"/>
                  <a:pt x="9606308" y="2727902"/>
                </a:cubicBezTo>
                <a:close/>
                <a:moveTo>
                  <a:pt x="9413381" y="2727902"/>
                </a:moveTo>
                <a:cubicBezTo>
                  <a:pt x="9456314" y="2727902"/>
                  <a:pt x="9491118" y="2762707"/>
                  <a:pt x="9491118" y="2805639"/>
                </a:cubicBezTo>
                <a:cubicBezTo>
                  <a:pt x="9491118" y="2848572"/>
                  <a:pt x="9456314" y="2883377"/>
                  <a:pt x="9413381" y="2883377"/>
                </a:cubicBezTo>
                <a:cubicBezTo>
                  <a:pt x="9370448" y="2883377"/>
                  <a:pt x="9335644" y="2848572"/>
                  <a:pt x="9335644" y="2805639"/>
                </a:cubicBezTo>
                <a:cubicBezTo>
                  <a:pt x="9335644" y="2762707"/>
                  <a:pt x="9370448" y="2727902"/>
                  <a:pt x="9413381" y="2727902"/>
                </a:cubicBezTo>
                <a:close/>
                <a:moveTo>
                  <a:pt x="9234570" y="2727902"/>
                </a:moveTo>
                <a:cubicBezTo>
                  <a:pt x="9277503" y="2727902"/>
                  <a:pt x="9312307" y="2762707"/>
                  <a:pt x="9312307" y="2805639"/>
                </a:cubicBezTo>
                <a:cubicBezTo>
                  <a:pt x="9312307" y="2848572"/>
                  <a:pt x="9277503" y="2883377"/>
                  <a:pt x="9234570" y="2883377"/>
                </a:cubicBezTo>
                <a:cubicBezTo>
                  <a:pt x="9191637" y="2883377"/>
                  <a:pt x="9156833" y="2848572"/>
                  <a:pt x="9156833" y="2805639"/>
                </a:cubicBezTo>
                <a:cubicBezTo>
                  <a:pt x="9156833" y="2762707"/>
                  <a:pt x="9191637" y="2727902"/>
                  <a:pt x="9234570" y="2727902"/>
                </a:cubicBezTo>
                <a:close/>
                <a:moveTo>
                  <a:pt x="9036939" y="2727902"/>
                </a:moveTo>
                <a:cubicBezTo>
                  <a:pt x="9079871" y="2727902"/>
                  <a:pt x="9114675" y="2762707"/>
                  <a:pt x="9114675" y="2805639"/>
                </a:cubicBezTo>
                <a:cubicBezTo>
                  <a:pt x="9114675" y="2848572"/>
                  <a:pt x="9079871" y="2883377"/>
                  <a:pt x="9036939" y="2883377"/>
                </a:cubicBezTo>
                <a:cubicBezTo>
                  <a:pt x="8994006" y="2883377"/>
                  <a:pt x="8959202" y="2848572"/>
                  <a:pt x="8959202" y="2805639"/>
                </a:cubicBezTo>
                <a:cubicBezTo>
                  <a:pt x="8959202" y="2762707"/>
                  <a:pt x="8994006" y="2727902"/>
                  <a:pt x="9036939" y="2727902"/>
                </a:cubicBezTo>
                <a:close/>
                <a:moveTo>
                  <a:pt x="8853421" y="2727902"/>
                </a:moveTo>
                <a:cubicBezTo>
                  <a:pt x="8896354" y="2727902"/>
                  <a:pt x="8931158" y="2762707"/>
                  <a:pt x="8931158" y="2805639"/>
                </a:cubicBezTo>
                <a:cubicBezTo>
                  <a:pt x="8931158" y="2848572"/>
                  <a:pt x="8896354" y="2883377"/>
                  <a:pt x="8853421" y="2883377"/>
                </a:cubicBezTo>
                <a:cubicBezTo>
                  <a:pt x="8810489" y="2883377"/>
                  <a:pt x="8775685" y="2848572"/>
                  <a:pt x="8775685" y="2805639"/>
                </a:cubicBezTo>
                <a:cubicBezTo>
                  <a:pt x="8775685" y="2762707"/>
                  <a:pt x="8810489" y="2727902"/>
                  <a:pt x="8853421" y="2727902"/>
                </a:cubicBezTo>
                <a:close/>
                <a:moveTo>
                  <a:pt x="8669908" y="2727902"/>
                </a:moveTo>
                <a:cubicBezTo>
                  <a:pt x="8712841" y="2727902"/>
                  <a:pt x="8747645" y="2762707"/>
                  <a:pt x="8747645" y="2805639"/>
                </a:cubicBezTo>
                <a:cubicBezTo>
                  <a:pt x="8747645" y="2848572"/>
                  <a:pt x="8712841" y="2883377"/>
                  <a:pt x="8669908" y="2883377"/>
                </a:cubicBezTo>
                <a:cubicBezTo>
                  <a:pt x="8626975" y="2883377"/>
                  <a:pt x="8592171" y="2848572"/>
                  <a:pt x="8592171" y="2805639"/>
                </a:cubicBezTo>
                <a:cubicBezTo>
                  <a:pt x="8592171" y="2762707"/>
                  <a:pt x="8626975" y="2727902"/>
                  <a:pt x="8669908" y="2727902"/>
                </a:cubicBezTo>
                <a:close/>
                <a:moveTo>
                  <a:pt x="8481684" y="2727902"/>
                </a:moveTo>
                <a:cubicBezTo>
                  <a:pt x="8524617" y="2727902"/>
                  <a:pt x="8559421" y="2762707"/>
                  <a:pt x="8559421" y="2805639"/>
                </a:cubicBezTo>
                <a:cubicBezTo>
                  <a:pt x="8559421" y="2848572"/>
                  <a:pt x="8524617" y="2883377"/>
                  <a:pt x="8481684" y="2883377"/>
                </a:cubicBezTo>
                <a:cubicBezTo>
                  <a:pt x="8438752" y="2883377"/>
                  <a:pt x="8403948" y="2848572"/>
                  <a:pt x="8403948" y="2805639"/>
                </a:cubicBezTo>
                <a:cubicBezTo>
                  <a:pt x="8403948" y="2762707"/>
                  <a:pt x="8438752" y="2727902"/>
                  <a:pt x="8481684" y="2727902"/>
                </a:cubicBezTo>
                <a:close/>
                <a:moveTo>
                  <a:pt x="8298167" y="2727902"/>
                </a:moveTo>
                <a:cubicBezTo>
                  <a:pt x="8341100" y="2727902"/>
                  <a:pt x="8375904" y="2762707"/>
                  <a:pt x="8375904" y="2805639"/>
                </a:cubicBezTo>
                <a:cubicBezTo>
                  <a:pt x="8375904" y="2848572"/>
                  <a:pt x="8341100" y="2883377"/>
                  <a:pt x="8298167" y="2883377"/>
                </a:cubicBezTo>
                <a:cubicBezTo>
                  <a:pt x="8255235" y="2883377"/>
                  <a:pt x="8220430" y="2848572"/>
                  <a:pt x="8220430" y="2805639"/>
                </a:cubicBezTo>
                <a:cubicBezTo>
                  <a:pt x="8220430" y="2762707"/>
                  <a:pt x="8255235" y="2727902"/>
                  <a:pt x="8298167" y="2727902"/>
                </a:cubicBezTo>
                <a:close/>
                <a:moveTo>
                  <a:pt x="8109949" y="2727902"/>
                </a:moveTo>
                <a:cubicBezTo>
                  <a:pt x="8152882" y="2727902"/>
                  <a:pt x="8187686" y="2762707"/>
                  <a:pt x="8187686" y="2805639"/>
                </a:cubicBezTo>
                <a:cubicBezTo>
                  <a:pt x="8187686" y="2848572"/>
                  <a:pt x="8152882" y="2883377"/>
                  <a:pt x="8109949" y="2883377"/>
                </a:cubicBezTo>
                <a:cubicBezTo>
                  <a:pt x="8067016" y="2883377"/>
                  <a:pt x="8032212" y="2848572"/>
                  <a:pt x="8032212" y="2805639"/>
                </a:cubicBezTo>
                <a:cubicBezTo>
                  <a:pt x="8032212" y="2762707"/>
                  <a:pt x="8067016" y="2727902"/>
                  <a:pt x="8109949" y="2727902"/>
                </a:cubicBezTo>
                <a:close/>
                <a:moveTo>
                  <a:pt x="7926434" y="2727902"/>
                </a:moveTo>
                <a:cubicBezTo>
                  <a:pt x="7969367" y="2727902"/>
                  <a:pt x="8004171" y="2762707"/>
                  <a:pt x="8004171" y="2805639"/>
                </a:cubicBezTo>
                <a:cubicBezTo>
                  <a:pt x="8004171" y="2848572"/>
                  <a:pt x="7969367" y="2883377"/>
                  <a:pt x="7926434" y="2883377"/>
                </a:cubicBezTo>
                <a:cubicBezTo>
                  <a:pt x="7883501" y="2883377"/>
                  <a:pt x="7848697" y="2848572"/>
                  <a:pt x="7848697" y="2805639"/>
                </a:cubicBezTo>
                <a:cubicBezTo>
                  <a:pt x="7848697" y="2762707"/>
                  <a:pt x="7883501" y="2727902"/>
                  <a:pt x="7926434" y="2727902"/>
                </a:cubicBezTo>
                <a:close/>
                <a:moveTo>
                  <a:pt x="7738213" y="2727902"/>
                </a:moveTo>
                <a:cubicBezTo>
                  <a:pt x="7781146" y="2727902"/>
                  <a:pt x="7815950" y="2762707"/>
                  <a:pt x="7815950" y="2805639"/>
                </a:cubicBezTo>
                <a:cubicBezTo>
                  <a:pt x="7815950" y="2848572"/>
                  <a:pt x="7781146" y="2883377"/>
                  <a:pt x="7738213" y="2883377"/>
                </a:cubicBezTo>
                <a:cubicBezTo>
                  <a:pt x="7695280" y="2883377"/>
                  <a:pt x="7660476" y="2848572"/>
                  <a:pt x="7660476" y="2805639"/>
                </a:cubicBezTo>
                <a:cubicBezTo>
                  <a:pt x="7660476" y="2762707"/>
                  <a:pt x="7695280" y="2727902"/>
                  <a:pt x="7738213" y="2727902"/>
                </a:cubicBezTo>
                <a:close/>
                <a:moveTo>
                  <a:pt x="7554696" y="2727902"/>
                </a:moveTo>
                <a:cubicBezTo>
                  <a:pt x="7597629" y="2727902"/>
                  <a:pt x="7632433" y="2762707"/>
                  <a:pt x="7632433" y="2805639"/>
                </a:cubicBezTo>
                <a:cubicBezTo>
                  <a:pt x="7632433" y="2848572"/>
                  <a:pt x="7597629" y="2883377"/>
                  <a:pt x="7554696" y="2883377"/>
                </a:cubicBezTo>
                <a:cubicBezTo>
                  <a:pt x="7511763" y="2883377"/>
                  <a:pt x="7476959" y="2848572"/>
                  <a:pt x="7476959" y="2805639"/>
                </a:cubicBezTo>
                <a:cubicBezTo>
                  <a:pt x="7476959" y="2762707"/>
                  <a:pt x="7511763" y="2727902"/>
                  <a:pt x="7554696" y="2727902"/>
                </a:cubicBezTo>
                <a:close/>
                <a:moveTo>
                  <a:pt x="7178251" y="2727902"/>
                </a:moveTo>
                <a:cubicBezTo>
                  <a:pt x="7221184" y="2727902"/>
                  <a:pt x="7255988" y="2762707"/>
                  <a:pt x="7255988" y="2805639"/>
                </a:cubicBezTo>
                <a:cubicBezTo>
                  <a:pt x="7255988" y="2848572"/>
                  <a:pt x="7221184" y="2883377"/>
                  <a:pt x="7178251" y="2883377"/>
                </a:cubicBezTo>
                <a:cubicBezTo>
                  <a:pt x="7135319" y="2883377"/>
                  <a:pt x="7100514" y="2848572"/>
                  <a:pt x="7100514" y="2805639"/>
                </a:cubicBezTo>
                <a:cubicBezTo>
                  <a:pt x="7100514" y="2762707"/>
                  <a:pt x="7135319" y="2727902"/>
                  <a:pt x="7178251" y="2727902"/>
                </a:cubicBezTo>
                <a:close/>
                <a:moveTo>
                  <a:pt x="6985327" y="2727902"/>
                </a:moveTo>
                <a:cubicBezTo>
                  <a:pt x="7028260" y="2727902"/>
                  <a:pt x="7063064" y="2762707"/>
                  <a:pt x="7063064" y="2805639"/>
                </a:cubicBezTo>
                <a:cubicBezTo>
                  <a:pt x="7063064" y="2848572"/>
                  <a:pt x="7028260" y="2883377"/>
                  <a:pt x="6985327" y="2883377"/>
                </a:cubicBezTo>
                <a:cubicBezTo>
                  <a:pt x="6942394" y="2883377"/>
                  <a:pt x="6907590" y="2848572"/>
                  <a:pt x="6907590" y="2805639"/>
                </a:cubicBezTo>
                <a:cubicBezTo>
                  <a:pt x="6907590" y="2762707"/>
                  <a:pt x="6942394" y="2727902"/>
                  <a:pt x="6985327" y="2727902"/>
                </a:cubicBezTo>
                <a:close/>
                <a:moveTo>
                  <a:pt x="6801810" y="2727902"/>
                </a:moveTo>
                <a:cubicBezTo>
                  <a:pt x="6844742" y="2727902"/>
                  <a:pt x="6879546" y="2762707"/>
                  <a:pt x="6879546" y="2805639"/>
                </a:cubicBezTo>
                <a:cubicBezTo>
                  <a:pt x="6879546" y="2848572"/>
                  <a:pt x="6844742" y="2883377"/>
                  <a:pt x="6801810" y="2883377"/>
                </a:cubicBezTo>
                <a:cubicBezTo>
                  <a:pt x="6758877" y="2883377"/>
                  <a:pt x="6724073" y="2848572"/>
                  <a:pt x="6724073" y="2805639"/>
                </a:cubicBezTo>
                <a:cubicBezTo>
                  <a:pt x="6724073" y="2762707"/>
                  <a:pt x="6758877" y="2727902"/>
                  <a:pt x="6801810" y="2727902"/>
                </a:cubicBezTo>
                <a:close/>
                <a:moveTo>
                  <a:pt x="6613588" y="2727902"/>
                </a:moveTo>
                <a:cubicBezTo>
                  <a:pt x="6656521" y="2727902"/>
                  <a:pt x="6691325" y="2762707"/>
                  <a:pt x="6691325" y="2805639"/>
                </a:cubicBezTo>
                <a:cubicBezTo>
                  <a:pt x="6691325" y="2848572"/>
                  <a:pt x="6656521" y="2883377"/>
                  <a:pt x="6613588" y="2883377"/>
                </a:cubicBezTo>
                <a:cubicBezTo>
                  <a:pt x="6570656" y="2883377"/>
                  <a:pt x="6535852" y="2848572"/>
                  <a:pt x="6535852" y="2805639"/>
                </a:cubicBezTo>
                <a:cubicBezTo>
                  <a:pt x="6535852" y="2762707"/>
                  <a:pt x="6570656" y="2727902"/>
                  <a:pt x="6613588" y="2727902"/>
                </a:cubicBezTo>
                <a:close/>
                <a:moveTo>
                  <a:pt x="6425367" y="2727902"/>
                </a:moveTo>
                <a:cubicBezTo>
                  <a:pt x="6468300" y="2727902"/>
                  <a:pt x="6503104" y="2762707"/>
                  <a:pt x="6503104" y="2805639"/>
                </a:cubicBezTo>
                <a:cubicBezTo>
                  <a:pt x="6503104" y="2848572"/>
                  <a:pt x="6468300" y="2883377"/>
                  <a:pt x="6425367" y="2883377"/>
                </a:cubicBezTo>
                <a:cubicBezTo>
                  <a:pt x="6382435" y="2883377"/>
                  <a:pt x="6347631" y="2848572"/>
                  <a:pt x="6347631" y="2805639"/>
                </a:cubicBezTo>
                <a:cubicBezTo>
                  <a:pt x="6347631" y="2762707"/>
                  <a:pt x="6382435" y="2727902"/>
                  <a:pt x="6425367" y="2727902"/>
                </a:cubicBezTo>
                <a:close/>
                <a:moveTo>
                  <a:pt x="6241850" y="2727902"/>
                </a:moveTo>
                <a:cubicBezTo>
                  <a:pt x="6284783" y="2727902"/>
                  <a:pt x="6319587" y="2762707"/>
                  <a:pt x="6319587" y="2805639"/>
                </a:cubicBezTo>
                <a:cubicBezTo>
                  <a:pt x="6319587" y="2848572"/>
                  <a:pt x="6284783" y="2883377"/>
                  <a:pt x="6241850" y="2883377"/>
                </a:cubicBezTo>
                <a:cubicBezTo>
                  <a:pt x="6198917" y="2883377"/>
                  <a:pt x="6164113" y="2848572"/>
                  <a:pt x="6164113" y="2805639"/>
                </a:cubicBezTo>
                <a:cubicBezTo>
                  <a:pt x="6164113" y="2762707"/>
                  <a:pt x="6198917" y="2727902"/>
                  <a:pt x="6241850" y="2727902"/>
                </a:cubicBezTo>
                <a:close/>
                <a:moveTo>
                  <a:pt x="6053630" y="2727902"/>
                </a:moveTo>
                <a:cubicBezTo>
                  <a:pt x="6096563" y="2727902"/>
                  <a:pt x="6131367" y="2762707"/>
                  <a:pt x="6131367" y="2805639"/>
                </a:cubicBezTo>
                <a:cubicBezTo>
                  <a:pt x="6131367" y="2848572"/>
                  <a:pt x="6096563" y="2883377"/>
                  <a:pt x="6053630" y="2883377"/>
                </a:cubicBezTo>
                <a:cubicBezTo>
                  <a:pt x="6010698" y="2883377"/>
                  <a:pt x="5975894" y="2848572"/>
                  <a:pt x="5975894" y="2805639"/>
                </a:cubicBezTo>
                <a:cubicBezTo>
                  <a:pt x="5975894" y="2762707"/>
                  <a:pt x="6010698" y="2727902"/>
                  <a:pt x="6053630" y="2727902"/>
                </a:cubicBezTo>
                <a:close/>
                <a:moveTo>
                  <a:pt x="5870113" y="2727902"/>
                </a:moveTo>
                <a:cubicBezTo>
                  <a:pt x="5913046" y="2727902"/>
                  <a:pt x="5947850" y="2762707"/>
                  <a:pt x="5947850" y="2805639"/>
                </a:cubicBezTo>
                <a:cubicBezTo>
                  <a:pt x="5947850" y="2848572"/>
                  <a:pt x="5913046" y="2883377"/>
                  <a:pt x="5870113" y="2883377"/>
                </a:cubicBezTo>
                <a:cubicBezTo>
                  <a:pt x="5827181" y="2883377"/>
                  <a:pt x="5792376" y="2848572"/>
                  <a:pt x="5792376" y="2805639"/>
                </a:cubicBezTo>
                <a:cubicBezTo>
                  <a:pt x="5792376" y="2762707"/>
                  <a:pt x="5827181" y="2727902"/>
                  <a:pt x="5870113" y="2727902"/>
                </a:cubicBezTo>
                <a:close/>
                <a:moveTo>
                  <a:pt x="5310163" y="2727902"/>
                </a:moveTo>
                <a:cubicBezTo>
                  <a:pt x="5353095" y="2727902"/>
                  <a:pt x="5387896" y="2762707"/>
                  <a:pt x="5387896" y="2805639"/>
                </a:cubicBezTo>
                <a:cubicBezTo>
                  <a:pt x="5387896" y="2848572"/>
                  <a:pt x="5353095" y="2883377"/>
                  <a:pt x="5310163" y="2883377"/>
                </a:cubicBezTo>
                <a:cubicBezTo>
                  <a:pt x="5267230" y="2883377"/>
                  <a:pt x="5232434" y="2848572"/>
                  <a:pt x="5232434" y="2805639"/>
                </a:cubicBezTo>
                <a:cubicBezTo>
                  <a:pt x="5232434" y="2762707"/>
                  <a:pt x="5267230" y="2727902"/>
                  <a:pt x="5310163" y="2727902"/>
                </a:cubicBezTo>
                <a:close/>
                <a:moveTo>
                  <a:pt x="5126655" y="2727902"/>
                </a:moveTo>
                <a:cubicBezTo>
                  <a:pt x="5169588" y="2727902"/>
                  <a:pt x="5204391" y="2762707"/>
                  <a:pt x="5204391" y="2805639"/>
                </a:cubicBezTo>
                <a:cubicBezTo>
                  <a:pt x="5204391" y="2848572"/>
                  <a:pt x="5169588" y="2883377"/>
                  <a:pt x="5126655" y="2883377"/>
                </a:cubicBezTo>
                <a:cubicBezTo>
                  <a:pt x="5083732" y="2883377"/>
                  <a:pt x="5048924" y="2848572"/>
                  <a:pt x="5048924" y="2805639"/>
                </a:cubicBezTo>
                <a:cubicBezTo>
                  <a:pt x="5048924" y="2762707"/>
                  <a:pt x="5083732" y="2727902"/>
                  <a:pt x="5126655" y="2727902"/>
                </a:cubicBezTo>
                <a:close/>
                <a:moveTo>
                  <a:pt x="4938438" y="2727902"/>
                </a:moveTo>
                <a:cubicBezTo>
                  <a:pt x="4981377" y="2727902"/>
                  <a:pt x="5016170" y="2762707"/>
                  <a:pt x="5016170" y="2805639"/>
                </a:cubicBezTo>
                <a:cubicBezTo>
                  <a:pt x="5016170" y="2848572"/>
                  <a:pt x="4981377" y="2883377"/>
                  <a:pt x="4938438" y="2883377"/>
                </a:cubicBezTo>
                <a:cubicBezTo>
                  <a:pt x="4895511" y="2883377"/>
                  <a:pt x="4860701" y="2848572"/>
                  <a:pt x="4860701" y="2805639"/>
                </a:cubicBezTo>
                <a:cubicBezTo>
                  <a:pt x="4860701" y="2762707"/>
                  <a:pt x="4895511" y="2727902"/>
                  <a:pt x="4938438" y="2727902"/>
                </a:cubicBezTo>
                <a:close/>
                <a:moveTo>
                  <a:pt x="2510472" y="2727902"/>
                </a:moveTo>
                <a:cubicBezTo>
                  <a:pt x="2553413" y="2727902"/>
                  <a:pt x="2588214" y="2762707"/>
                  <a:pt x="2588214" y="2805639"/>
                </a:cubicBezTo>
                <a:cubicBezTo>
                  <a:pt x="2588214" y="2848572"/>
                  <a:pt x="2553413" y="2883377"/>
                  <a:pt x="2510472" y="2883377"/>
                </a:cubicBezTo>
                <a:cubicBezTo>
                  <a:pt x="2467532" y="2883377"/>
                  <a:pt x="2432721" y="2848572"/>
                  <a:pt x="2432721" y="2805639"/>
                </a:cubicBezTo>
                <a:cubicBezTo>
                  <a:pt x="2432721" y="2762707"/>
                  <a:pt x="2467532" y="2727902"/>
                  <a:pt x="2510472" y="2727902"/>
                </a:cubicBezTo>
                <a:close/>
                <a:moveTo>
                  <a:pt x="2317522" y="2727902"/>
                </a:moveTo>
                <a:cubicBezTo>
                  <a:pt x="2360452" y="2727902"/>
                  <a:pt x="2395263" y="2762707"/>
                  <a:pt x="2395263" y="2805639"/>
                </a:cubicBezTo>
                <a:cubicBezTo>
                  <a:pt x="2395263" y="2848572"/>
                  <a:pt x="2360452" y="2883377"/>
                  <a:pt x="2317522" y="2883377"/>
                </a:cubicBezTo>
                <a:cubicBezTo>
                  <a:pt x="2274594" y="2883377"/>
                  <a:pt x="2239793" y="2848572"/>
                  <a:pt x="2239793" y="2805639"/>
                </a:cubicBezTo>
                <a:cubicBezTo>
                  <a:pt x="2239793" y="2762707"/>
                  <a:pt x="2274594" y="2727902"/>
                  <a:pt x="2317522" y="2727902"/>
                </a:cubicBezTo>
                <a:close/>
                <a:moveTo>
                  <a:pt x="2129319" y="2727902"/>
                </a:moveTo>
                <a:cubicBezTo>
                  <a:pt x="2172247" y="2727902"/>
                  <a:pt x="2207048" y="2762707"/>
                  <a:pt x="2207048" y="2805639"/>
                </a:cubicBezTo>
                <a:cubicBezTo>
                  <a:pt x="2207048" y="2848572"/>
                  <a:pt x="2172247" y="2883377"/>
                  <a:pt x="2129319" y="2883377"/>
                </a:cubicBezTo>
                <a:cubicBezTo>
                  <a:pt x="2086390" y="2883377"/>
                  <a:pt x="2051590" y="2848572"/>
                  <a:pt x="2051590" y="2805639"/>
                </a:cubicBezTo>
                <a:cubicBezTo>
                  <a:pt x="2051590" y="2762707"/>
                  <a:pt x="2086390" y="2727902"/>
                  <a:pt x="2129319" y="2727902"/>
                </a:cubicBezTo>
                <a:close/>
                <a:moveTo>
                  <a:pt x="1941117" y="2727902"/>
                </a:moveTo>
                <a:cubicBezTo>
                  <a:pt x="1984045" y="2727902"/>
                  <a:pt x="2018846" y="2762707"/>
                  <a:pt x="2018846" y="2805639"/>
                </a:cubicBezTo>
                <a:cubicBezTo>
                  <a:pt x="2018846" y="2848572"/>
                  <a:pt x="1984045" y="2883377"/>
                  <a:pt x="1941117" y="2883377"/>
                </a:cubicBezTo>
                <a:cubicBezTo>
                  <a:pt x="1898189" y="2883377"/>
                  <a:pt x="1863389" y="2848572"/>
                  <a:pt x="1863389" y="2805639"/>
                </a:cubicBezTo>
                <a:cubicBezTo>
                  <a:pt x="1863389" y="2762707"/>
                  <a:pt x="1898189" y="2727902"/>
                  <a:pt x="1941117" y="2727902"/>
                </a:cubicBezTo>
                <a:close/>
                <a:moveTo>
                  <a:pt x="1757621" y="2727902"/>
                </a:moveTo>
                <a:cubicBezTo>
                  <a:pt x="1800546" y="2727902"/>
                  <a:pt x="1835350" y="2762707"/>
                  <a:pt x="1835350" y="2805639"/>
                </a:cubicBezTo>
                <a:cubicBezTo>
                  <a:pt x="1835350" y="2848572"/>
                  <a:pt x="1800546" y="2883377"/>
                  <a:pt x="1757621" y="2883377"/>
                </a:cubicBezTo>
                <a:cubicBezTo>
                  <a:pt x="1714679" y="2883377"/>
                  <a:pt x="1679891" y="2848572"/>
                  <a:pt x="1679891" y="2805639"/>
                </a:cubicBezTo>
                <a:cubicBezTo>
                  <a:pt x="1679891" y="2762707"/>
                  <a:pt x="1714679" y="2727902"/>
                  <a:pt x="1757621" y="2727902"/>
                </a:cubicBezTo>
                <a:close/>
                <a:moveTo>
                  <a:pt x="1569401" y="2727902"/>
                </a:moveTo>
                <a:cubicBezTo>
                  <a:pt x="1612347" y="2727902"/>
                  <a:pt x="1647145" y="2762707"/>
                  <a:pt x="1647145" y="2805639"/>
                </a:cubicBezTo>
                <a:cubicBezTo>
                  <a:pt x="1647145" y="2848572"/>
                  <a:pt x="1612347" y="2883377"/>
                  <a:pt x="1569401" y="2883377"/>
                </a:cubicBezTo>
                <a:cubicBezTo>
                  <a:pt x="1526479" y="2883377"/>
                  <a:pt x="1491668" y="2848572"/>
                  <a:pt x="1491668" y="2805639"/>
                </a:cubicBezTo>
                <a:cubicBezTo>
                  <a:pt x="1491668" y="2762707"/>
                  <a:pt x="1526479" y="2727902"/>
                  <a:pt x="1569401" y="2727902"/>
                </a:cubicBezTo>
                <a:close/>
                <a:moveTo>
                  <a:pt x="1385867" y="2727902"/>
                </a:moveTo>
                <a:cubicBezTo>
                  <a:pt x="1428808" y="2727902"/>
                  <a:pt x="1463620" y="2762707"/>
                  <a:pt x="1463620" y="2805639"/>
                </a:cubicBezTo>
                <a:cubicBezTo>
                  <a:pt x="1463620" y="2848572"/>
                  <a:pt x="1428808" y="2883377"/>
                  <a:pt x="1385867" y="2883377"/>
                </a:cubicBezTo>
                <a:cubicBezTo>
                  <a:pt x="1342926" y="2883377"/>
                  <a:pt x="1308114" y="2848572"/>
                  <a:pt x="1308114" y="2805639"/>
                </a:cubicBezTo>
                <a:cubicBezTo>
                  <a:pt x="1308114" y="2762707"/>
                  <a:pt x="1342926" y="2727902"/>
                  <a:pt x="1385867" y="2727902"/>
                </a:cubicBezTo>
                <a:close/>
                <a:moveTo>
                  <a:pt x="10538005" y="2558507"/>
                </a:moveTo>
                <a:cubicBezTo>
                  <a:pt x="10580938" y="2558507"/>
                  <a:pt x="10615742" y="2593311"/>
                  <a:pt x="10615742" y="2636244"/>
                </a:cubicBezTo>
                <a:cubicBezTo>
                  <a:pt x="10615742" y="2679177"/>
                  <a:pt x="10580938" y="2713981"/>
                  <a:pt x="10538005" y="2713981"/>
                </a:cubicBezTo>
                <a:cubicBezTo>
                  <a:pt x="10495073" y="2713981"/>
                  <a:pt x="10460268" y="2679177"/>
                  <a:pt x="10460268" y="2636244"/>
                </a:cubicBezTo>
                <a:cubicBezTo>
                  <a:pt x="10460268" y="2593311"/>
                  <a:pt x="10495073" y="2558507"/>
                  <a:pt x="10538005" y="2558507"/>
                </a:cubicBezTo>
                <a:close/>
                <a:moveTo>
                  <a:pt x="10349782" y="2558507"/>
                </a:moveTo>
                <a:cubicBezTo>
                  <a:pt x="10392715" y="2558507"/>
                  <a:pt x="10427519" y="2593311"/>
                  <a:pt x="10427519" y="2636244"/>
                </a:cubicBezTo>
                <a:cubicBezTo>
                  <a:pt x="10427519" y="2679177"/>
                  <a:pt x="10392715" y="2713981"/>
                  <a:pt x="10349782" y="2713981"/>
                </a:cubicBezTo>
                <a:cubicBezTo>
                  <a:pt x="10306849" y="2713981"/>
                  <a:pt x="10272045" y="2679177"/>
                  <a:pt x="10272045" y="2636244"/>
                </a:cubicBezTo>
                <a:cubicBezTo>
                  <a:pt x="10272045" y="2593311"/>
                  <a:pt x="10306849" y="2558507"/>
                  <a:pt x="10349782" y="2558507"/>
                </a:cubicBezTo>
                <a:close/>
                <a:moveTo>
                  <a:pt x="10166265" y="2558507"/>
                </a:moveTo>
                <a:cubicBezTo>
                  <a:pt x="10209198" y="2558507"/>
                  <a:pt x="10244002" y="2593311"/>
                  <a:pt x="10244002" y="2636244"/>
                </a:cubicBezTo>
                <a:cubicBezTo>
                  <a:pt x="10244002" y="2679177"/>
                  <a:pt x="10209198" y="2713981"/>
                  <a:pt x="10166265" y="2713981"/>
                </a:cubicBezTo>
                <a:cubicBezTo>
                  <a:pt x="10123332" y="2713981"/>
                  <a:pt x="10088528" y="2679177"/>
                  <a:pt x="10088528" y="2636244"/>
                </a:cubicBezTo>
                <a:cubicBezTo>
                  <a:pt x="10088528" y="2593311"/>
                  <a:pt x="10123332" y="2558507"/>
                  <a:pt x="10166265" y="2558507"/>
                </a:cubicBezTo>
                <a:close/>
                <a:moveTo>
                  <a:pt x="9978044" y="2558507"/>
                </a:moveTo>
                <a:cubicBezTo>
                  <a:pt x="10020977" y="2558507"/>
                  <a:pt x="10055781" y="2593311"/>
                  <a:pt x="10055781" y="2636244"/>
                </a:cubicBezTo>
                <a:cubicBezTo>
                  <a:pt x="10055781" y="2679177"/>
                  <a:pt x="10020977" y="2713981"/>
                  <a:pt x="9978044" y="2713981"/>
                </a:cubicBezTo>
                <a:cubicBezTo>
                  <a:pt x="9935111" y="2713981"/>
                  <a:pt x="9900307" y="2679177"/>
                  <a:pt x="9900307" y="2636244"/>
                </a:cubicBezTo>
                <a:cubicBezTo>
                  <a:pt x="9900307" y="2593311"/>
                  <a:pt x="9935111" y="2558507"/>
                  <a:pt x="9978044" y="2558507"/>
                </a:cubicBezTo>
                <a:close/>
                <a:moveTo>
                  <a:pt x="9789823" y="2558507"/>
                </a:moveTo>
                <a:cubicBezTo>
                  <a:pt x="9832756" y="2558507"/>
                  <a:pt x="9867560" y="2593311"/>
                  <a:pt x="9867560" y="2636244"/>
                </a:cubicBezTo>
                <a:cubicBezTo>
                  <a:pt x="9867560" y="2679177"/>
                  <a:pt x="9832756" y="2713981"/>
                  <a:pt x="9789823" y="2713981"/>
                </a:cubicBezTo>
                <a:cubicBezTo>
                  <a:pt x="9746890" y="2713981"/>
                  <a:pt x="9712086" y="2679177"/>
                  <a:pt x="9712086" y="2636244"/>
                </a:cubicBezTo>
                <a:cubicBezTo>
                  <a:pt x="9712086" y="2593311"/>
                  <a:pt x="9746890" y="2558507"/>
                  <a:pt x="9789823" y="2558507"/>
                </a:cubicBezTo>
                <a:close/>
                <a:moveTo>
                  <a:pt x="9606308" y="2558507"/>
                </a:moveTo>
                <a:cubicBezTo>
                  <a:pt x="9649241" y="2558507"/>
                  <a:pt x="9684045" y="2593311"/>
                  <a:pt x="9684045" y="2636244"/>
                </a:cubicBezTo>
                <a:cubicBezTo>
                  <a:pt x="9684045" y="2679177"/>
                  <a:pt x="9649241" y="2713981"/>
                  <a:pt x="9606308" y="2713981"/>
                </a:cubicBezTo>
                <a:cubicBezTo>
                  <a:pt x="9563375" y="2713981"/>
                  <a:pt x="9528571" y="2679177"/>
                  <a:pt x="9528571" y="2636244"/>
                </a:cubicBezTo>
                <a:cubicBezTo>
                  <a:pt x="9528571" y="2593311"/>
                  <a:pt x="9563375" y="2558507"/>
                  <a:pt x="9606308" y="2558507"/>
                </a:cubicBezTo>
                <a:close/>
                <a:moveTo>
                  <a:pt x="9413381" y="2558507"/>
                </a:moveTo>
                <a:cubicBezTo>
                  <a:pt x="9456314" y="2558507"/>
                  <a:pt x="9491118" y="2593311"/>
                  <a:pt x="9491118" y="2636244"/>
                </a:cubicBezTo>
                <a:cubicBezTo>
                  <a:pt x="9491118" y="2679177"/>
                  <a:pt x="9456314" y="2713981"/>
                  <a:pt x="9413381" y="2713981"/>
                </a:cubicBezTo>
                <a:cubicBezTo>
                  <a:pt x="9370448" y="2713981"/>
                  <a:pt x="9335644" y="2679177"/>
                  <a:pt x="9335644" y="2636244"/>
                </a:cubicBezTo>
                <a:cubicBezTo>
                  <a:pt x="9335644" y="2593311"/>
                  <a:pt x="9370448" y="2558507"/>
                  <a:pt x="9413381" y="2558507"/>
                </a:cubicBezTo>
                <a:close/>
                <a:moveTo>
                  <a:pt x="9234570" y="2558507"/>
                </a:moveTo>
                <a:cubicBezTo>
                  <a:pt x="9277503" y="2558507"/>
                  <a:pt x="9312307" y="2593311"/>
                  <a:pt x="9312307" y="2636244"/>
                </a:cubicBezTo>
                <a:cubicBezTo>
                  <a:pt x="9312307" y="2679177"/>
                  <a:pt x="9277503" y="2713981"/>
                  <a:pt x="9234570" y="2713981"/>
                </a:cubicBezTo>
                <a:cubicBezTo>
                  <a:pt x="9191637" y="2713981"/>
                  <a:pt x="9156833" y="2679177"/>
                  <a:pt x="9156833" y="2636244"/>
                </a:cubicBezTo>
                <a:cubicBezTo>
                  <a:pt x="9156833" y="2593311"/>
                  <a:pt x="9191637" y="2558507"/>
                  <a:pt x="9234570" y="2558507"/>
                </a:cubicBezTo>
                <a:close/>
                <a:moveTo>
                  <a:pt x="9036939" y="2558507"/>
                </a:moveTo>
                <a:cubicBezTo>
                  <a:pt x="9079871" y="2558507"/>
                  <a:pt x="9114675" y="2593311"/>
                  <a:pt x="9114675" y="2636244"/>
                </a:cubicBezTo>
                <a:cubicBezTo>
                  <a:pt x="9114675" y="2679177"/>
                  <a:pt x="9079871" y="2713981"/>
                  <a:pt x="9036939" y="2713981"/>
                </a:cubicBezTo>
                <a:cubicBezTo>
                  <a:pt x="8994006" y="2713981"/>
                  <a:pt x="8959202" y="2679177"/>
                  <a:pt x="8959202" y="2636244"/>
                </a:cubicBezTo>
                <a:cubicBezTo>
                  <a:pt x="8959202" y="2593311"/>
                  <a:pt x="8994006" y="2558507"/>
                  <a:pt x="9036939" y="2558507"/>
                </a:cubicBezTo>
                <a:close/>
                <a:moveTo>
                  <a:pt x="8853421" y="2558507"/>
                </a:moveTo>
                <a:cubicBezTo>
                  <a:pt x="8896354" y="2558507"/>
                  <a:pt x="8931158" y="2593311"/>
                  <a:pt x="8931158" y="2636244"/>
                </a:cubicBezTo>
                <a:cubicBezTo>
                  <a:pt x="8931158" y="2679177"/>
                  <a:pt x="8896354" y="2713981"/>
                  <a:pt x="8853421" y="2713981"/>
                </a:cubicBezTo>
                <a:cubicBezTo>
                  <a:pt x="8810489" y="2713981"/>
                  <a:pt x="8775685" y="2679177"/>
                  <a:pt x="8775685" y="2636244"/>
                </a:cubicBezTo>
                <a:cubicBezTo>
                  <a:pt x="8775685" y="2593311"/>
                  <a:pt x="8810489" y="2558507"/>
                  <a:pt x="8853421" y="2558507"/>
                </a:cubicBezTo>
                <a:close/>
                <a:moveTo>
                  <a:pt x="8669908" y="2558507"/>
                </a:moveTo>
                <a:cubicBezTo>
                  <a:pt x="8712841" y="2558507"/>
                  <a:pt x="8747645" y="2593311"/>
                  <a:pt x="8747645" y="2636244"/>
                </a:cubicBezTo>
                <a:cubicBezTo>
                  <a:pt x="8747645" y="2679177"/>
                  <a:pt x="8712841" y="2713981"/>
                  <a:pt x="8669908" y="2713981"/>
                </a:cubicBezTo>
                <a:cubicBezTo>
                  <a:pt x="8626975" y="2713981"/>
                  <a:pt x="8592171" y="2679177"/>
                  <a:pt x="8592171" y="2636244"/>
                </a:cubicBezTo>
                <a:cubicBezTo>
                  <a:pt x="8592171" y="2593311"/>
                  <a:pt x="8626975" y="2558507"/>
                  <a:pt x="8669908" y="2558507"/>
                </a:cubicBezTo>
                <a:close/>
                <a:moveTo>
                  <a:pt x="8481684" y="2558507"/>
                </a:moveTo>
                <a:cubicBezTo>
                  <a:pt x="8524617" y="2558507"/>
                  <a:pt x="8559421" y="2593311"/>
                  <a:pt x="8559421" y="2636244"/>
                </a:cubicBezTo>
                <a:cubicBezTo>
                  <a:pt x="8559421" y="2679177"/>
                  <a:pt x="8524617" y="2713981"/>
                  <a:pt x="8481684" y="2713981"/>
                </a:cubicBezTo>
                <a:cubicBezTo>
                  <a:pt x="8438752" y="2713981"/>
                  <a:pt x="8403948" y="2679177"/>
                  <a:pt x="8403948" y="2636244"/>
                </a:cubicBezTo>
                <a:cubicBezTo>
                  <a:pt x="8403948" y="2593311"/>
                  <a:pt x="8438752" y="2558507"/>
                  <a:pt x="8481684" y="2558507"/>
                </a:cubicBezTo>
                <a:close/>
                <a:moveTo>
                  <a:pt x="8298167" y="2558507"/>
                </a:moveTo>
                <a:cubicBezTo>
                  <a:pt x="8341100" y="2558507"/>
                  <a:pt x="8375904" y="2593311"/>
                  <a:pt x="8375904" y="2636244"/>
                </a:cubicBezTo>
                <a:cubicBezTo>
                  <a:pt x="8375904" y="2679177"/>
                  <a:pt x="8341100" y="2713981"/>
                  <a:pt x="8298167" y="2713981"/>
                </a:cubicBezTo>
                <a:cubicBezTo>
                  <a:pt x="8255235" y="2713981"/>
                  <a:pt x="8220430" y="2679177"/>
                  <a:pt x="8220430" y="2636244"/>
                </a:cubicBezTo>
                <a:cubicBezTo>
                  <a:pt x="8220430" y="2593311"/>
                  <a:pt x="8255235" y="2558507"/>
                  <a:pt x="8298167" y="2558507"/>
                </a:cubicBezTo>
                <a:close/>
                <a:moveTo>
                  <a:pt x="8109949" y="2558507"/>
                </a:moveTo>
                <a:cubicBezTo>
                  <a:pt x="8152882" y="2558507"/>
                  <a:pt x="8187686" y="2593311"/>
                  <a:pt x="8187686" y="2636244"/>
                </a:cubicBezTo>
                <a:cubicBezTo>
                  <a:pt x="8187686" y="2679177"/>
                  <a:pt x="8152882" y="2713981"/>
                  <a:pt x="8109949" y="2713981"/>
                </a:cubicBezTo>
                <a:cubicBezTo>
                  <a:pt x="8067016" y="2713981"/>
                  <a:pt x="8032212" y="2679177"/>
                  <a:pt x="8032212" y="2636244"/>
                </a:cubicBezTo>
                <a:cubicBezTo>
                  <a:pt x="8032212" y="2593311"/>
                  <a:pt x="8067016" y="2558507"/>
                  <a:pt x="8109949" y="2558507"/>
                </a:cubicBezTo>
                <a:close/>
                <a:moveTo>
                  <a:pt x="7926434" y="2558507"/>
                </a:moveTo>
                <a:cubicBezTo>
                  <a:pt x="7969367" y="2558507"/>
                  <a:pt x="8004171" y="2593311"/>
                  <a:pt x="8004171" y="2636244"/>
                </a:cubicBezTo>
                <a:cubicBezTo>
                  <a:pt x="8004171" y="2679177"/>
                  <a:pt x="7969367" y="2713981"/>
                  <a:pt x="7926434" y="2713981"/>
                </a:cubicBezTo>
                <a:cubicBezTo>
                  <a:pt x="7883501" y="2713981"/>
                  <a:pt x="7848697" y="2679177"/>
                  <a:pt x="7848697" y="2636244"/>
                </a:cubicBezTo>
                <a:cubicBezTo>
                  <a:pt x="7848697" y="2593311"/>
                  <a:pt x="7883501" y="2558507"/>
                  <a:pt x="7926434" y="2558507"/>
                </a:cubicBezTo>
                <a:close/>
                <a:moveTo>
                  <a:pt x="7554693" y="2558507"/>
                </a:moveTo>
                <a:cubicBezTo>
                  <a:pt x="7597626" y="2558507"/>
                  <a:pt x="7632430" y="2593311"/>
                  <a:pt x="7632430" y="2636244"/>
                </a:cubicBezTo>
                <a:cubicBezTo>
                  <a:pt x="7632430" y="2679177"/>
                  <a:pt x="7597626" y="2713981"/>
                  <a:pt x="7554693" y="2713981"/>
                </a:cubicBezTo>
                <a:cubicBezTo>
                  <a:pt x="7511761" y="2713981"/>
                  <a:pt x="7476957" y="2679177"/>
                  <a:pt x="7476957" y="2636244"/>
                </a:cubicBezTo>
                <a:cubicBezTo>
                  <a:pt x="7476957" y="2593311"/>
                  <a:pt x="7511761" y="2558507"/>
                  <a:pt x="7554693" y="2558507"/>
                </a:cubicBezTo>
                <a:close/>
                <a:moveTo>
                  <a:pt x="7366472" y="2558507"/>
                </a:moveTo>
                <a:cubicBezTo>
                  <a:pt x="7409405" y="2558507"/>
                  <a:pt x="7444209" y="2593311"/>
                  <a:pt x="7444209" y="2636244"/>
                </a:cubicBezTo>
                <a:cubicBezTo>
                  <a:pt x="7444209" y="2679177"/>
                  <a:pt x="7409405" y="2713981"/>
                  <a:pt x="7366472" y="2713981"/>
                </a:cubicBezTo>
                <a:cubicBezTo>
                  <a:pt x="7323540" y="2713981"/>
                  <a:pt x="7288736" y="2679177"/>
                  <a:pt x="7288736" y="2636244"/>
                </a:cubicBezTo>
                <a:cubicBezTo>
                  <a:pt x="7288736" y="2593311"/>
                  <a:pt x="7323540" y="2558507"/>
                  <a:pt x="7366472" y="2558507"/>
                </a:cubicBezTo>
                <a:close/>
                <a:moveTo>
                  <a:pt x="7178251" y="2558507"/>
                </a:moveTo>
                <a:cubicBezTo>
                  <a:pt x="7221184" y="2558507"/>
                  <a:pt x="7255988" y="2593311"/>
                  <a:pt x="7255988" y="2636244"/>
                </a:cubicBezTo>
                <a:cubicBezTo>
                  <a:pt x="7255988" y="2679177"/>
                  <a:pt x="7221184" y="2713981"/>
                  <a:pt x="7178251" y="2713981"/>
                </a:cubicBezTo>
                <a:cubicBezTo>
                  <a:pt x="7135319" y="2713981"/>
                  <a:pt x="7100514" y="2679177"/>
                  <a:pt x="7100514" y="2636244"/>
                </a:cubicBezTo>
                <a:cubicBezTo>
                  <a:pt x="7100514" y="2593311"/>
                  <a:pt x="7135319" y="2558507"/>
                  <a:pt x="7178251" y="2558507"/>
                </a:cubicBezTo>
                <a:close/>
                <a:moveTo>
                  <a:pt x="6985327" y="2558507"/>
                </a:moveTo>
                <a:cubicBezTo>
                  <a:pt x="7028260" y="2558507"/>
                  <a:pt x="7063064" y="2593311"/>
                  <a:pt x="7063064" y="2636244"/>
                </a:cubicBezTo>
                <a:cubicBezTo>
                  <a:pt x="7063064" y="2679177"/>
                  <a:pt x="7028260" y="2713981"/>
                  <a:pt x="6985327" y="2713981"/>
                </a:cubicBezTo>
                <a:cubicBezTo>
                  <a:pt x="6942394" y="2713981"/>
                  <a:pt x="6907590" y="2679177"/>
                  <a:pt x="6907590" y="2636244"/>
                </a:cubicBezTo>
                <a:cubicBezTo>
                  <a:pt x="6907590" y="2593311"/>
                  <a:pt x="6942394" y="2558507"/>
                  <a:pt x="6985327" y="2558507"/>
                </a:cubicBezTo>
                <a:close/>
                <a:moveTo>
                  <a:pt x="6801810" y="2558507"/>
                </a:moveTo>
                <a:cubicBezTo>
                  <a:pt x="6844742" y="2558507"/>
                  <a:pt x="6879546" y="2593311"/>
                  <a:pt x="6879546" y="2636244"/>
                </a:cubicBezTo>
                <a:cubicBezTo>
                  <a:pt x="6879546" y="2679177"/>
                  <a:pt x="6844742" y="2713981"/>
                  <a:pt x="6801810" y="2713981"/>
                </a:cubicBezTo>
                <a:cubicBezTo>
                  <a:pt x="6758877" y="2713981"/>
                  <a:pt x="6724073" y="2679177"/>
                  <a:pt x="6724073" y="2636244"/>
                </a:cubicBezTo>
                <a:cubicBezTo>
                  <a:pt x="6724073" y="2593311"/>
                  <a:pt x="6758877" y="2558507"/>
                  <a:pt x="6801810" y="2558507"/>
                </a:cubicBezTo>
                <a:close/>
                <a:moveTo>
                  <a:pt x="6425367" y="2558507"/>
                </a:moveTo>
                <a:cubicBezTo>
                  <a:pt x="6468300" y="2558507"/>
                  <a:pt x="6503104" y="2593311"/>
                  <a:pt x="6503104" y="2636244"/>
                </a:cubicBezTo>
                <a:cubicBezTo>
                  <a:pt x="6503104" y="2679177"/>
                  <a:pt x="6468300" y="2713981"/>
                  <a:pt x="6425367" y="2713981"/>
                </a:cubicBezTo>
                <a:cubicBezTo>
                  <a:pt x="6382435" y="2713981"/>
                  <a:pt x="6347631" y="2679177"/>
                  <a:pt x="6347631" y="2636244"/>
                </a:cubicBezTo>
                <a:cubicBezTo>
                  <a:pt x="6347631" y="2593311"/>
                  <a:pt x="6382435" y="2558507"/>
                  <a:pt x="6425367" y="2558507"/>
                </a:cubicBezTo>
                <a:close/>
                <a:moveTo>
                  <a:pt x="6241850" y="2558507"/>
                </a:moveTo>
                <a:cubicBezTo>
                  <a:pt x="6284783" y="2558507"/>
                  <a:pt x="6319587" y="2593311"/>
                  <a:pt x="6319587" y="2636244"/>
                </a:cubicBezTo>
                <a:cubicBezTo>
                  <a:pt x="6319587" y="2679177"/>
                  <a:pt x="6284783" y="2713981"/>
                  <a:pt x="6241850" y="2713981"/>
                </a:cubicBezTo>
                <a:cubicBezTo>
                  <a:pt x="6198917" y="2713981"/>
                  <a:pt x="6164113" y="2679177"/>
                  <a:pt x="6164113" y="2636244"/>
                </a:cubicBezTo>
                <a:cubicBezTo>
                  <a:pt x="6164113" y="2593311"/>
                  <a:pt x="6198917" y="2558507"/>
                  <a:pt x="6241850" y="2558507"/>
                </a:cubicBezTo>
                <a:close/>
                <a:moveTo>
                  <a:pt x="6053630" y="2558507"/>
                </a:moveTo>
                <a:cubicBezTo>
                  <a:pt x="6096563" y="2558507"/>
                  <a:pt x="6131367" y="2593311"/>
                  <a:pt x="6131367" y="2636244"/>
                </a:cubicBezTo>
                <a:cubicBezTo>
                  <a:pt x="6131367" y="2679177"/>
                  <a:pt x="6096563" y="2713981"/>
                  <a:pt x="6053630" y="2713981"/>
                </a:cubicBezTo>
                <a:cubicBezTo>
                  <a:pt x="6010698" y="2713981"/>
                  <a:pt x="5975894" y="2679177"/>
                  <a:pt x="5975894" y="2636244"/>
                </a:cubicBezTo>
                <a:cubicBezTo>
                  <a:pt x="5975894" y="2593311"/>
                  <a:pt x="6010698" y="2558507"/>
                  <a:pt x="6053630" y="2558507"/>
                </a:cubicBezTo>
                <a:close/>
                <a:moveTo>
                  <a:pt x="5870113" y="2558507"/>
                </a:moveTo>
                <a:cubicBezTo>
                  <a:pt x="5913046" y="2558507"/>
                  <a:pt x="5947850" y="2593311"/>
                  <a:pt x="5947850" y="2636244"/>
                </a:cubicBezTo>
                <a:cubicBezTo>
                  <a:pt x="5947850" y="2679177"/>
                  <a:pt x="5913046" y="2713981"/>
                  <a:pt x="5870113" y="2713981"/>
                </a:cubicBezTo>
                <a:cubicBezTo>
                  <a:pt x="5827181" y="2713981"/>
                  <a:pt x="5792376" y="2679177"/>
                  <a:pt x="5792376" y="2636244"/>
                </a:cubicBezTo>
                <a:cubicBezTo>
                  <a:pt x="5792376" y="2593311"/>
                  <a:pt x="5827181" y="2558507"/>
                  <a:pt x="5870113" y="2558507"/>
                </a:cubicBezTo>
                <a:close/>
                <a:moveTo>
                  <a:pt x="5681926" y="2558507"/>
                </a:moveTo>
                <a:cubicBezTo>
                  <a:pt x="5724825" y="2558507"/>
                  <a:pt x="5759629" y="2593311"/>
                  <a:pt x="5759629" y="2636244"/>
                </a:cubicBezTo>
                <a:cubicBezTo>
                  <a:pt x="5759629" y="2679177"/>
                  <a:pt x="5724825" y="2713981"/>
                  <a:pt x="5681926" y="2713981"/>
                </a:cubicBezTo>
                <a:cubicBezTo>
                  <a:pt x="5638984" y="2713981"/>
                  <a:pt x="5604173" y="2679177"/>
                  <a:pt x="5604173" y="2636244"/>
                </a:cubicBezTo>
                <a:cubicBezTo>
                  <a:pt x="5604173" y="2593311"/>
                  <a:pt x="5638984" y="2558507"/>
                  <a:pt x="5681926" y="2558507"/>
                </a:cubicBezTo>
                <a:close/>
                <a:moveTo>
                  <a:pt x="5498378" y="2558507"/>
                </a:moveTo>
                <a:cubicBezTo>
                  <a:pt x="5541312" y="2558507"/>
                  <a:pt x="5576123" y="2593311"/>
                  <a:pt x="5576123" y="2636244"/>
                </a:cubicBezTo>
                <a:cubicBezTo>
                  <a:pt x="5576123" y="2679177"/>
                  <a:pt x="5541312" y="2713981"/>
                  <a:pt x="5498378" y="2713981"/>
                </a:cubicBezTo>
                <a:cubicBezTo>
                  <a:pt x="5455447" y="2713981"/>
                  <a:pt x="5420640" y="2679177"/>
                  <a:pt x="5420640" y="2636244"/>
                </a:cubicBezTo>
                <a:cubicBezTo>
                  <a:pt x="5420640" y="2593311"/>
                  <a:pt x="5455447" y="2558507"/>
                  <a:pt x="5498378" y="2558507"/>
                </a:cubicBezTo>
                <a:close/>
                <a:moveTo>
                  <a:pt x="5310163" y="2558507"/>
                </a:moveTo>
                <a:cubicBezTo>
                  <a:pt x="5353095" y="2558507"/>
                  <a:pt x="5387897" y="2593311"/>
                  <a:pt x="5387897" y="2636244"/>
                </a:cubicBezTo>
                <a:cubicBezTo>
                  <a:pt x="5387897" y="2679177"/>
                  <a:pt x="5353095" y="2713981"/>
                  <a:pt x="5310163" y="2713981"/>
                </a:cubicBezTo>
                <a:cubicBezTo>
                  <a:pt x="5267230" y="2713981"/>
                  <a:pt x="5232437" y="2679177"/>
                  <a:pt x="5232437" y="2636244"/>
                </a:cubicBezTo>
                <a:cubicBezTo>
                  <a:pt x="5232437" y="2593311"/>
                  <a:pt x="5267230" y="2558507"/>
                  <a:pt x="5310163" y="2558507"/>
                </a:cubicBezTo>
                <a:close/>
                <a:moveTo>
                  <a:pt x="2689303" y="2558507"/>
                </a:moveTo>
                <a:cubicBezTo>
                  <a:pt x="2732233" y="2558507"/>
                  <a:pt x="2767023" y="2593311"/>
                  <a:pt x="2767023" y="2636244"/>
                </a:cubicBezTo>
                <a:cubicBezTo>
                  <a:pt x="2767023" y="2679177"/>
                  <a:pt x="2732233" y="2713981"/>
                  <a:pt x="2689303" y="2713981"/>
                </a:cubicBezTo>
                <a:cubicBezTo>
                  <a:pt x="2646361" y="2713981"/>
                  <a:pt x="2611568" y="2679177"/>
                  <a:pt x="2611568" y="2636244"/>
                </a:cubicBezTo>
                <a:cubicBezTo>
                  <a:pt x="2611568" y="2593311"/>
                  <a:pt x="2646361" y="2558507"/>
                  <a:pt x="2689303" y="2558507"/>
                </a:cubicBezTo>
                <a:close/>
                <a:moveTo>
                  <a:pt x="2510482" y="2558507"/>
                </a:moveTo>
                <a:cubicBezTo>
                  <a:pt x="2553423" y="2558507"/>
                  <a:pt x="2588226" y="2593311"/>
                  <a:pt x="2588226" y="2636244"/>
                </a:cubicBezTo>
                <a:cubicBezTo>
                  <a:pt x="2588226" y="2679177"/>
                  <a:pt x="2553423" y="2713981"/>
                  <a:pt x="2510482" y="2713981"/>
                </a:cubicBezTo>
                <a:cubicBezTo>
                  <a:pt x="2467540" y="2713981"/>
                  <a:pt x="2432727" y="2679177"/>
                  <a:pt x="2432727" y="2636244"/>
                </a:cubicBezTo>
                <a:cubicBezTo>
                  <a:pt x="2432727" y="2593311"/>
                  <a:pt x="2467540" y="2558507"/>
                  <a:pt x="2510482" y="2558507"/>
                </a:cubicBezTo>
                <a:close/>
                <a:moveTo>
                  <a:pt x="2317528" y="2558507"/>
                </a:moveTo>
                <a:cubicBezTo>
                  <a:pt x="2360458" y="2558507"/>
                  <a:pt x="2395269" y="2593311"/>
                  <a:pt x="2395269" y="2636244"/>
                </a:cubicBezTo>
                <a:cubicBezTo>
                  <a:pt x="2395269" y="2679177"/>
                  <a:pt x="2360458" y="2713981"/>
                  <a:pt x="2317528" y="2713981"/>
                </a:cubicBezTo>
                <a:cubicBezTo>
                  <a:pt x="2274600" y="2713981"/>
                  <a:pt x="2239801" y="2679177"/>
                  <a:pt x="2239801" y="2636244"/>
                </a:cubicBezTo>
                <a:cubicBezTo>
                  <a:pt x="2239801" y="2593311"/>
                  <a:pt x="2274600" y="2558507"/>
                  <a:pt x="2317528" y="2558507"/>
                </a:cubicBezTo>
                <a:close/>
                <a:moveTo>
                  <a:pt x="2129326" y="2558507"/>
                </a:moveTo>
                <a:cubicBezTo>
                  <a:pt x="2172255" y="2558507"/>
                  <a:pt x="2207055" y="2593311"/>
                  <a:pt x="2207055" y="2636244"/>
                </a:cubicBezTo>
                <a:cubicBezTo>
                  <a:pt x="2207055" y="2679177"/>
                  <a:pt x="2172255" y="2713981"/>
                  <a:pt x="2129326" y="2713981"/>
                </a:cubicBezTo>
                <a:cubicBezTo>
                  <a:pt x="2086398" y="2713981"/>
                  <a:pt x="2051598" y="2679177"/>
                  <a:pt x="2051598" y="2636244"/>
                </a:cubicBezTo>
                <a:cubicBezTo>
                  <a:pt x="2051598" y="2593311"/>
                  <a:pt x="2086398" y="2558507"/>
                  <a:pt x="2129326" y="2558507"/>
                </a:cubicBezTo>
                <a:close/>
                <a:moveTo>
                  <a:pt x="1941126" y="2558507"/>
                </a:moveTo>
                <a:cubicBezTo>
                  <a:pt x="1984055" y="2558507"/>
                  <a:pt x="2018854" y="2593311"/>
                  <a:pt x="2018854" y="2636244"/>
                </a:cubicBezTo>
                <a:cubicBezTo>
                  <a:pt x="2018854" y="2679177"/>
                  <a:pt x="1984055" y="2713981"/>
                  <a:pt x="1941126" y="2713981"/>
                </a:cubicBezTo>
                <a:cubicBezTo>
                  <a:pt x="1898199" y="2713981"/>
                  <a:pt x="1863399" y="2679177"/>
                  <a:pt x="1863399" y="2636244"/>
                </a:cubicBezTo>
                <a:cubicBezTo>
                  <a:pt x="1863399" y="2593311"/>
                  <a:pt x="1898199" y="2558507"/>
                  <a:pt x="1941126" y="2558507"/>
                </a:cubicBezTo>
                <a:close/>
                <a:moveTo>
                  <a:pt x="1757630" y="2558507"/>
                </a:moveTo>
                <a:cubicBezTo>
                  <a:pt x="1800560" y="2558507"/>
                  <a:pt x="1835361" y="2593311"/>
                  <a:pt x="1835361" y="2636244"/>
                </a:cubicBezTo>
                <a:cubicBezTo>
                  <a:pt x="1835361" y="2679177"/>
                  <a:pt x="1800560" y="2713981"/>
                  <a:pt x="1757630" y="2713981"/>
                </a:cubicBezTo>
                <a:cubicBezTo>
                  <a:pt x="1714690" y="2713981"/>
                  <a:pt x="1679901" y="2679177"/>
                  <a:pt x="1679901" y="2636244"/>
                </a:cubicBezTo>
                <a:cubicBezTo>
                  <a:pt x="1679901" y="2593311"/>
                  <a:pt x="1714690" y="2558507"/>
                  <a:pt x="1757630" y="2558507"/>
                </a:cubicBezTo>
                <a:close/>
                <a:moveTo>
                  <a:pt x="1569401" y="2558507"/>
                </a:moveTo>
                <a:cubicBezTo>
                  <a:pt x="1612357" y="2558507"/>
                  <a:pt x="1647158" y="2593311"/>
                  <a:pt x="1647158" y="2636244"/>
                </a:cubicBezTo>
                <a:cubicBezTo>
                  <a:pt x="1647158" y="2679177"/>
                  <a:pt x="1612357" y="2713981"/>
                  <a:pt x="1569401" y="2713981"/>
                </a:cubicBezTo>
                <a:cubicBezTo>
                  <a:pt x="1526490" y="2713981"/>
                  <a:pt x="1491678" y="2679177"/>
                  <a:pt x="1491678" y="2636244"/>
                </a:cubicBezTo>
                <a:cubicBezTo>
                  <a:pt x="1491678" y="2593311"/>
                  <a:pt x="1526490" y="2558507"/>
                  <a:pt x="1569401" y="2558507"/>
                </a:cubicBezTo>
                <a:close/>
                <a:moveTo>
                  <a:pt x="1385875" y="2558507"/>
                </a:moveTo>
                <a:cubicBezTo>
                  <a:pt x="1428818" y="2558507"/>
                  <a:pt x="1463629" y="2593311"/>
                  <a:pt x="1463629" y="2636244"/>
                </a:cubicBezTo>
                <a:cubicBezTo>
                  <a:pt x="1463629" y="2679177"/>
                  <a:pt x="1428818" y="2713981"/>
                  <a:pt x="1385875" y="2713981"/>
                </a:cubicBezTo>
                <a:cubicBezTo>
                  <a:pt x="1342933" y="2713981"/>
                  <a:pt x="1308122" y="2679177"/>
                  <a:pt x="1308122" y="2636244"/>
                </a:cubicBezTo>
                <a:cubicBezTo>
                  <a:pt x="1308122" y="2593311"/>
                  <a:pt x="1342933" y="2558507"/>
                  <a:pt x="1385875" y="2558507"/>
                </a:cubicBezTo>
                <a:close/>
                <a:moveTo>
                  <a:pt x="1202337" y="2558507"/>
                </a:moveTo>
                <a:cubicBezTo>
                  <a:pt x="1245272" y="2558507"/>
                  <a:pt x="1280074" y="2593311"/>
                  <a:pt x="1280074" y="2636244"/>
                </a:cubicBezTo>
                <a:cubicBezTo>
                  <a:pt x="1280074" y="2679177"/>
                  <a:pt x="1245272" y="2713981"/>
                  <a:pt x="1202337" y="2713981"/>
                </a:cubicBezTo>
                <a:cubicBezTo>
                  <a:pt x="1159393" y="2713981"/>
                  <a:pt x="1124620" y="2679177"/>
                  <a:pt x="1124620" y="2636244"/>
                </a:cubicBezTo>
                <a:cubicBezTo>
                  <a:pt x="1124620" y="2593311"/>
                  <a:pt x="1159393" y="2558507"/>
                  <a:pt x="1202337" y="2558507"/>
                </a:cubicBezTo>
                <a:close/>
                <a:moveTo>
                  <a:pt x="1014100" y="2558507"/>
                </a:moveTo>
                <a:cubicBezTo>
                  <a:pt x="1057033" y="2558507"/>
                  <a:pt x="1091865" y="2593311"/>
                  <a:pt x="1091865" y="2636244"/>
                </a:cubicBezTo>
                <a:cubicBezTo>
                  <a:pt x="1091865" y="2679177"/>
                  <a:pt x="1057033" y="2713981"/>
                  <a:pt x="1014100" y="2713981"/>
                </a:cubicBezTo>
                <a:cubicBezTo>
                  <a:pt x="971203" y="2713981"/>
                  <a:pt x="936398" y="2679177"/>
                  <a:pt x="936398" y="2636244"/>
                </a:cubicBezTo>
                <a:cubicBezTo>
                  <a:pt x="936398" y="2593311"/>
                  <a:pt x="971203" y="2558507"/>
                  <a:pt x="1014100" y="2558507"/>
                </a:cubicBezTo>
                <a:close/>
                <a:moveTo>
                  <a:pt x="830602" y="2558507"/>
                </a:moveTo>
                <a:cubicBezTo>
                  <a:pt x="873525" y="2558507"/>
                  <a:pt x="908355" y="2593311"/>
                  <a:pt x="908355" y="2636244"/>
                </a:cubicBezTo>
                <a:cubicBezTo>
                  <a:pt x="908355" y="2679177"/>
                  <a:pt x="873525" y="2713981"/>
                  <a:pt x="830602" y="2713981"/>
                </a:cubicBezTo>
                <a:cubicBezTo>
                  <a:pt x="787662" y="2713981"/>
                  <a:pt x="752860" y="2679177"/>
                  <a:pt x="752860" y="2636244"/>
                </a:cubicBezTo>
                <a:cubicBezTo>
                  <a:pt x="752860" y="2593311"/>
                  <a:pt x="787662" y="2558507"/>
                  <a:pt x="830602" y="2558507"/>
                </a:cubicBezTo>
                <a:close/>
                <a:moveTo>
                  <a:pt x="642371" y="2558507"/>
                </a:moveTo>
                <a:cubicBezTo>
                  <a:pt x="685308" y="2558507"/>
                  <a:pt x="720112" y="2593311"/>
                  <a:pt x="720112" y="2636244"/>
                </a:cubicBezTo>
                <a:cubicBezTo>
                  <a:pt x="720112" y="2679177"/>
                  <a:pt x="685308" y="2713981"/>
                  <a:pt x="642371" y="2713981"/>
                </a:cubicBezTo>
                <a:cubicBezTo>
                  <a:pt x="599441" y="2713981"/>
                  <a:pt x="564637" y="2679177"/>
                  <a:pt x="564637" y="2636244"/>
                </a:cubicBezTo>
                <a:cubicBezTo>
                  <a:pt x="564637" y="2593311"/>
                  <a:pt x="599441" y="2558507"/>
                  <a:pt x="642371" y="2558507"/>
                </a:cubicBezTo>
                <a:close/>
                <a:moveTo>
                  <a:pt x="458857" y="2558507"/>
                </a:moveTo>
                <a:cubicBezTo>
                  <a:pt x="501790" y="2558507"/>
                  <a:pt x="536594" y="2593311"/>
                  <a:pt x="536594" y="2636244"/>
                </a:cubicBezTo>
                <a:cubicBezTo>
                  <a:pt x="536594" y="2679177"/>
                  <a:pt x="501790" y="2713981"/>
                  <a:pt x="458857" y="2713981"/>
                </a:cubicBezTo>
                <a:cubicBezTo>
                  <a:pt x="415924" y="2713981"/>
                  <a:pt x="381122" y="2679177"/>
                  <a:pt x="381122" y="2636244"/>
                </a:cubicBezTo>
                <a:cubicBezTo>
                  <a:pt x="381122" y="2593311"/>
                  <a:pt x="415924" y="2558507"/>
                  <a:pt x="458857" y="2558507"/>
                </a:cubicBezTo>
                <a:close/>
                <a:moveTo>
                  <a:pt x="5126663" y="2558503"/>
                </a:moveTo>
                <a:cubicBezTo>
                  <a:pt x="5169597" y="2558503"/>
                  <a:pt x="5204402" y="2593308"/>
                  <a:pt x="5204402" y="2636239"/>
                </a:cubicBezTo>
                <a:cubicBezTo>
                  <a:pt x="5204402" y="2679174"/>
                  <a:pt x="5169597" y="2713978"/>
                  <a:pt x="5126663" y="2713978"/>
                </a:cubicBezTo>
                <a:cubicBezTo>
                  <a:pt x="5083753" y="2713978"/>
                  <a:pt x="5048937" y="2679174"/>
                  <a:pt x="5048937" y="2636239"/>
                </a:cubicBezTo>
                <a:cubicBezTo>
                  <a:pt x="5048937" y="2593308"/>
                  <a:pt x="5083753" y="2558503"/>
                  <a:pt x="5126663" y="2558503"/>
                </a:cubicBezTo>
                <a:close/>
                <a:moveTo>
                  <a:pt x="4938418" y="2558503"/>
                </a:moveTo>
                <a:cubicBezTo>
                  <a:pt x="4981352" y="2558503"/>
                  <a:pt x="5016155" y="2593307"/>
                  <a:pt x="5016155" y="2636239"/>
                </a:cubicBezTo>
                <a:cubicBezTo>
                  <a:pt x="5016155" y="2679172"/>
                  <a:pt x="4981352" y="2713976"/>
                  <a:pt x="4938418" y="2713976"/>
                </a:cubicBezTo>
                <a:cubicBezTo>
                  <a:pt x="4895486" y="2713976"/>
                  <a:pt x="4860682" y="2679172"/>
                  <a:pt x="4860682" y="2636239"/>
                </a:cubicBezTo>
                <a:cubicBezTo>
                  <a:pt x="4860682" y="2593307"/>
                  <a:pt x="4895486" y="2558503"/>
                  <a:pt x="4938418" y="2558503"/>
                </a:cubicBezTo>
                <a:close/>
                <a:moveTo>
                  <a:pt x="10721520" y="2393812"/>
                </a:moveTo>
                <a:lnTo>
                  <a:pt x="10731545" y="2395836"/>
                </a:lnTo>
                <a:lnTo>
                  <a:pt x="10799249" y="2471590"/>
                </a:lnTo>
                <a:lnTo>
                  <a:pt x="10793148" y="2501808"/>
                </a:lnTo>
                <a:cubicBezTo>
                  <a:pt x="10781347" y="2529710"/>
                  <a:pt x="10753720" y="2549287"/>
                  <a:pt x="10721520" y="2549287"/>
                </a:cubicBezTo>
                <a:cubicBezTo>
                  <a:pt x="10678587" y="2549287"/>
                  <a:pt x="10643783" y="2514482"/>
                  <a:pt x="10643783" y="2471549"/>
                </a:cubicBezTo>
                <a:cubicBezTo>
                  <a:pt x="10643783" y="2428616"/>
                  <a:pt x="10678587" y="2393812"/>
                  <a:pt x="10721520" y="2393812"/>
                </a:cubicBezTo>
                <a:close/>
                <a:moveTo>
                  <a:pt x="10538005" y="2393812"/>
                </a:moveTo>
                <a:cubicBezTo>
                  <a:pt x="10580938" y="2393812"/>
                  <a:pt x="10615742" y="2428616"/>
                  <a:pt x="10615742" y="2471549"/>
                </a:cubicBezTo>
                <a:cubicBezTo>
                  <a:pt x="10615742" y="2514482"/>
                  <a:pt x="10580938" y="2549287"/>
                  <a:pt x="10538005" y="2549287"/>
                </a:cubicBezTo>
                <a:cubicBezTo>
                  <a:pt x="10495073" y="2549287"/>
                  <a:pt x="10460268" y="2514482"/>
                  <a:pt x="10460268" y="2471549"/>
                </a:cubicBezTo>
                <a:cubicBezTo>
                  <a:pt x="10460268" y="2428616"/>
                  <a:pt x="10495073" y="2393812"/>
                  <a:pt x="10538005" y="2393812"/>
                </a:cubicBezTo>
                <a:close/>
                <a:moveTo>
                  <a:pt x="10349782" y="2393812"/>
                </a:moveTo>
                <a:cubicBezTo>
                  <a:pt x="10392715" y="2393812"/>
                  <a:pt x="10427519" y="2428616"/>
                  <a:pt x="10427519" y="2471549"/>
                </a:cubicBezTo>
                <a:cubicBezTo>
                  <a:pt x="10427519" y="2514482"/>
                  <a:pt x="10392715" y="2549287"/>
                  <a:pt x="10349782" y="2549287"/>
                </a:cubicBezTo>
                <a:cubicBezTo>
                  <a:pt x="10306849" y="2549287"/>
                  <a:pt x="10272045" y="2514482"/>
                  <a:pt x="10272045" y="2471549"/>
                </a:cubicBezTo>
                <a:cubicBezTo>
                  <a:pt x="10272045" y="2428616"/>
                  <a:pt x="10306849" y="2393812"/>
                  <a:pt x="10349782" y="2393812"/>
                </a:cubicBezTo>
                <a:close/>
                <a:moveTo>
                  <a:pt x="10166265" y="2393812"/>
                </a:moveTo>
                <a:cubicBezTo>
                  <a:pt x="10209198" y="2393812"/>
                  <a:pt x="10244002" y="2428616"/>
                  <a:pt x="10244002" y="2471549"/>
                </a:cubicBezTo>
                <a:cubicBezTo>
                  <a:pt x="10244002" y="2514482"/>
                  <a:pt x="10209198" y="2549287"/>
                  <a:pt x="10166265" y="2549287"/>
                </a:cubicBezTo>
                <a:cubicBezTo>
                  <a:pt x="10123332" y="2549287"/>
                  <a:pt x="10088528" y="2514482"/>
                  <a:pt x="10088528" y="2471549"/>
                </a:cubicBezTo>
                <a:cubicBezTo>
                  <a:pt x="10088528" y="2428616"/>
                  <a:pt x="10123332" y="2393812"/>
                  <a:pt x="10166265" y="2393812"/>
                </a:cubicBezTo>
                <a:close/>
                <a:moveTo>
                  <a:pt x="9978044" y="2393812"/>
                </a:moveTo>
                <a:cubicBezTo>
                  <a:pt x="10020977" y="2393812"/>
                  <a:pt x="10055781" y="2428616"/>
                  <a:pt x="10055781" y="2471549"/>
                </a:cubicBezTo>
                <a:cubicBezTo>
                  <a:pt x="10055781" y="2514482"/>
                  <a:pt x="10020977" y="2549287"/>
                  <a:pt x="9978044" y="2549287"/>
                </a:cubicBezTo>
                <a:cubicBezTo>
                  <a:pt x="9935111" y="2549287"/>
                  <a:pt x="9900307" y="2514482"/>
                  <a:pt x="9900307" y="2471549"/>
                </a:cubicBezTo>
                <a:cubicBezTo>
                  <a:pt x="9900307" y="2428616"/>
                  <a:pt x="9935111" y="2393812"/>
                  <a:pt x="9978044" y="2393812"/>
                </a:cubicBezTo>
                <a:close/>
                <a:moveTo>
                  <a:pt x="9789823" y="2393812"/>
                </a:moveTo>
                <a:cubicBezTo>
                  <a:pt x="9832756" y="2393812"/>
                  <a:pt x="9867560" y="2428616"/>
                  <a:pt x="9867560" y="2471549"/>
                </a:cubicBezTo>
                <a:cubicBezTo>
                  <a:pt x="9867560" y="2514482"/>
                  <a:pt x="9832756" y="2549287"/>
                  <a:pt x="9789823" y="2549287"/>
                </a:cubicBezTo>
                <a:cubicBezTo>
                  <a:pt x="9746890" y="2549287"/>
                  <a:pt x="9712086" y="2514482"/>
                  <a:pt x="9712086" y="2471549"/>
                </a:cubicBezTo>
                <a:cubicBezTo>
                  <a:pt x="9712086" y="2428616"/>
                  <a:pt x="9746890" y="2393812"/>
                  <a:pt x="9789823" y="2393812"/>
                </a:cubicBezTo>
                <a:close/>
                <a:moveTo>
                  <a:pt x="9606308" y="2393812"/>
                </a:moveTo>
                <a:cubicBezTo>
                  <a:pt x="9649241" y="2393812"/>
                  <a:pt x="9684045" y="2428616"/>
                  <a:pt x="9684045" y="2471549"/>
                </a:cubicBezTo>
                <a:cubicBezTo>
                  <a:pt x="9684045" y="2514482"/>
                  <a:pt x="9649241" y="2549287"/>
                  <a:pt x="9606308" y="2549287"/>
                </a:cubicBezTo>
                <a:cubicBezTo>
                  <a:pt x="9563375" y="2549287"/>
                  <a:pt x="9528571" y="2514482"/>
                  <a:pt x="9528571" y="2471549"/>
                </a:cubicBezTo>
                <a:cubicBezTo>
                  <a:pt x="9528571" y="2428616"/>
                  <a:pt x="9563375" y="2393812"/>
                  <a:pt x="9606308" y="2393812"/>
                </a:cubicBezTo>
                <a:close/>
                <a:moveTo>
                  <a:pt x="9413381" y="2393812"/>
                </a:moveTo>
                <a:cubicBezTo>
                  <a:pt x="9456314" y="2393812"/>
                  <a:pt x="9491118" y="2428616"/>
                  <a:pt x="9491118" y="2471549"/>
                </a:cubicBezTo>
                <a:cubicBezTo>
                  <a:pt x="9491118" y="2514482"/>
                  <a:pt x="9456314" y="2549287"/>
                  <a:pt x="9413381" y="2549287"/>
                </a:cubicBezTo>
                <a:cubicBezTo>
                  <a:pt x="9370448" y="2549287"/>
                  <a:pt x="9335644" y="2514482"/>
                  <a:pt x="9335644" y="2471549"/>
                </a:cubicBezTo>
                <a:cubicBezTo>
                  <a:pt x="9335644" y="2428616"/>
                  <a:pt x="9370448" y="2393812"/>
                  <a:pt x="9413381" y="2393812"/>
                </a:cubicBezTo>
                <a:close/>
                <a:moveTo>
                  <a:pt x="9234570" y="2393812"/>
                </a:moveTo>
                <a:cubicBezTo>
                  <a:pt x="9277503" y="2393812"/>
                  <a:pt x="9312307" y="2428616"/>
                  <a:pt x="9312307" y="2471549"/>
                </a:cubicBezTo>
                <a:cubicBezTo>
                  <a:pt x="9312307" y="2514482"/>
                  <a:pt x="9277503" y="2549287"/>
                  <a:pt x="9234570" y="2549287"/>
                </a:cubicBezTo>
                <a:cubicBezTo>
                  <a:pt x="9191637" y="2549287"/>
                  <a:pt x="9156833" y="2514482"/>
                  <a:pt x="9156833" y="2471549"/>
                </a:cubicBezTo>
                <a:cubicBezTo>
                  <a:pt x="9156833" y="2428616"/>
                  <a:pt x="9191637" y="2393812"/>
                  <a:pt x="9234570" y="2393812"/>
                </a:cubicBezTo>
                <a:close/>
                <a:moveTo>
                  <a:pt x="9036939" y="2393812"/>
                </a:moveTo>
                <a:cubicBezTo>
                  <a:pt x="9079871" y="2393812"/>
                  <a:pt x="9114675" y="2428616"/>
                  <a:pt x="9114675" y="2471549"/>
                </a:cubicBezTo>
                <a:cubicBezTo>
                  <a:pt x="9114675" y="2514482"/>
                  <a:pt x="9079871" y="2549287"/>
                  <a:pt x="9036939" y="2549287"/>
                </a:cubicBezTo>
                <a:cubicBezTo>
                  <a:pt x="8994006" y="2549287"/>
                  <a:pt x="8959202" y="2514482"/>
                  <a:pt x="8959202" y="2471549"/>
                </a:cubicBezTo>
                <a:cubicBezTo>
                  <a:pt x="8959202" y="2428616"/>
                  <a:pt x="8994006" y="2393812"/>
                  <a:pt x="9036939" y="2393812"/>
                </a:cubicBezTo>
                <a:close/>
                <a:moveTo>
                  <a:pt x="8853421" y="2393812"/>
                </a:moveTo>
                <a:cubicBezTo>
                  <a:pt x="8896354" y="2393812"/>
                  <a:pt x="8931158" y="2428616"/>
                  <a:pt x="8931158" y="2471549"/>
                </a:cubicBezTo>
                <a:cubicBezTo>
                  <a:pt x="8931158" y="2514482"/>
                  <a:pt x="8896354" y="2549287"/>
                  <a:pt x="8853421" y="2549287"/>
                </a:cubicBezTo>
                <a:cubicBezTo>
                  <a:pt x="8810489" y="2549287"/>
                  <a:pt x="8775685" y="2514482"/>
                  <a:pt x="8775685" y="2471549"/>
                </a:cubicBezTo>
                <a:cubicBezTo>
                  <a:pt x="8775685" y="2428616"/>
                  <a:pt x="8810489" y="2393812"/>
                  <a:pt x="8853421" y="2393812"/>
                </a:cubicBezTo>
                <a:close/>
                <a:moveTo>
                  <a:pt x="8669908" y="2393812"/>
                </a:moveTo>
                <a:cubicBezTo>
                  <a:pt x="8712841" y="2393812"/>
                  <a:pt x="8747645" y="2428616"/>
                  <a:pt x="8747645" y="2471549"/>
                </a:cubicBezTo>
                <a:cubicBezTo>
                  <a:pt x="8747645" y="2514482"/>
                  <a:pt x="8712841" y="2549287"/>
                  <a:pt x="8669908" y="2549287"/>
                </a:cubicBezTo>
                <a:cubicBezTo>
                  <a:pt x="8626975" y="2549287"/>
                  <a:pt x="8592171" y="2514482"/>
                  <a:pt x="8592171" y="2471549"/>
                </a:cubicBezTo>
                <a:cubicBezTo>
                  <a:pt x="8592171" y="2428616"/>
                  <a:pt x="8626975" y="2393812"/>
                  <a:pt x="8669908" y="2393812"/>
                </a:cubicBezTo>
                <a:close/>
                <a:moveTo>
                  <a:pt x="8481684" y="2393812"/>
                </a:moveTo>
                <a:cubicBezTo>
                  <a:pt x="8524617" y="2393812"/>
                  <a:pt x="8559421" y="2428616"/>
                  <a:pt x="8559421" y="2471549"/>
                </a:cubicBezTo>
                <a:cubicBezTo>
                  <a:pt x="8559421" y="2514482"/>
                  <a:pt x="8524617" y="2549287"/>
                  <a:pt x="8481684" y="2549287"/>
                </a:cubicBezTo>
                <a:cubicBezTo>
                  <a:pt x="8438752" y="2549287"/>
                  <a:pt x="8403948" y="2514482"/>
                  <a:pt x="8403948" y="2471549"/>
                </a:cubicBezTo>
                <a:cubicBezTo>
                  <a:pt x="8403948" y="2428616"/>
                  <a:pt x="8438752" y="2393812"/>
                  <a:pt x="8481684" y="2393812"/>
                </a:cubicBezTo>
                <a:close/>
                <a:moveTo>
                  <a:pt x="8298167" y="2393812"/>
                </a:moveTo>
                <a:cubicBezTo>
                  <a:pt x="8341100" y="2393812"/>
                  <a:pt x="8375904" y="2428616"/>
                  <a:pt x="8375904" y="2471549"/>
                </a:cubicBezTo>
                <a:cubicBezTo>
                  <a:pt x="8375904" y="2514482"/>
                  <a:pt x="8341100" y="2549287"/>
                  <a:pt x="8298167" y="2549287"/>
                </a:cubicBezTo>
                <a:cubicBezTo>
                  <a:pt x="8255235" y="2549287"/>
                  <a:pt x="8220430" y="2514482"/>
                  <a:pt x="8220430" y="2471549"/>
                </a:cubicBezTo>
                <a:cubicBezTo>
                  <a:pt x="8220430" y="2428616"/>
                  <a:pt x="8255235" y="2393812"/>
                  <a:pt x="8298167" y="2393812"/>
                </a:cubicBezTo>
                <a:close/>
                <a:moveTo>
                  <a:pt x="8109949" y="2393812"/>
                </a:moveTo>
                <a:cubicBezTo>
                  <a:pt x="8152882" y="2393812"/>
                  <a:pt x="8187686" y="2428616"/>
                  <a:pt x="8187686" y="2471549"/>
                </a:cubicBezTo>
                <a:cubicBezTo>
                  <a:pt x="8187686" y="2514482"/>
                  <a:pt x="8152882" y="2549287"/>
                  <a:pt x="8109949" y="2549287"/>
                </a:cubicBezTo>
                <a:cubicBezTo>
                  <a:pt x="8067016" y="2549287"/>
                  <a:pt x="8032212" y="2514482"/>
                  <a:pt x="8032212" y="2471549"/>
                </a:cubicBezTo>
                <a:cubicBezTo>
                  <a:pt x="8032212" y="2428616"/>
                  <a:pt x="8067016" y="2393812"/>
                  <a:pt x="8109949" y="2393812"/>
                </a:cubicBezTo>
                <a:close/>
                <a:moveTo>
                  <a:pt x="7926434" y="2393812"/>
                </a:moveTo>
                <a:cubicBezTo>
                  <a:pt x="7969367" y="2393812"/>
                  <a:pt x="8004171" y="2428616"/>
                  <a:pt x="8004171" y="2471549"/>
                </a:cubicBezTo>
                <a:cubicBezTo>
                  <a:pt x="8004171" y="2514482"/>
                  <a:pt x="7969367" y="2549287"/>
                  <a:pt x="7926434" y="2549287"/>
                </a:cubicBezTo>
                <a:cubicBezTo>
                  <a:pt x="7883501" y="2549287"/>
                  <a:pt x="7848697" y="2514482"/>
                  <a:pt x="7848697" y="2471549"/>
                </a:cubicBezTo>
                <a:cubicBezTo>
                  <a:pt x="7848697" y="2428616"/>
                  <a:pt x="7883501" y="2393812"/>
                  <a:pt x="7926434" y="2393812"/>
                </a:cubicBezTo>
                <a:close/>
                <a:moveTo>
                  <a:pt x="7738213" y="2393812"/>
                </a:moveTo>
                <a:cubicBezTo>
                  <a:pt x="7781146" y="2393812"/>
                  <a:pt x="7815950" y="2428616"/>
                  <a:pt x="7815950" y="2471549"/>
                </a:cubicBezTo>
                <a:cubicBezTo>
                  <a:pt x="7815950" y="2514482"/>
                  <a:pt x="7781146" y="2549287"/>
                  <a:pt x="7738213" y="2549287"/>
                </a:cubicBezTo>
                <a:cubicBezTo>
                  <a:pt x="7695280" y="2549287"/>
                  <a:pt x="7660476" y="2514482"/>
                  <a:pt x="7660476" y="2471549"/>
                </a:cubicBezTo>
                <a:cubicBezTo>
                  <a:pt x="7660476" y="2428616"/>
                  <a:pt x="7695280" y="2393812"/>
                  <a:pt x="7738213" y="2393812"/>
                </a:cubicBezTo>
                <a:close/>
                <a:moveTo>
                  <a:pt x="7554693" y="2393812"/>
                </a:moveTo>
                <a:cubicBezTo>
                  <a:pt x="7597626" y="2393812"/>
                  <a:pt x="7632430" y="2428616"/>
                  <a:pt x="7632430" y="2471549"/>
                </a:cubicBezTo>
                <a:cubicBezTo>
                  <a:pt x="7632430" y="2514482"/>
                  <a:pt x="7597626" y="2549287"/>
                  <a:pt x="7554693" y="2549287"/>
                </a:cubicBezTo>
                <a:cubicBezTo>
                  <a:pt x="7511761" y="2549287"/>
                  <a:pt x="7476957" y="2514482"/>
                  <a:pt x="7476957" y="2471549"/>
                </a:cubicBezTo>
                <a:cubicBezTo>
                  <a:pt x="7476957" y="2428616"/>
                  <a:pt x="7511761" y="2393812"/>
                  <a:pt x="7554693" y="2393812"/>
                </a:cubicBezTo>
                <a:close/>
                <a:moveTo>
                  <a:pt x="7366472" y="2393812"/>
                </a:moveTo>
                <a:cubicBezTo>
                  <a:pt x="7409405" y="2393812"/>
                  <a:pt x="7444209" y="2428616"/>
                  <a:pt x="7444209" y="2471549"/>
                </a:cubicBezTo>
                <a:cubicBezTo>
                  <a:pt x="7444209" y="2514482"/>
                  <a:pt x="7409405" y="2549287"/>
                  <a:pt x="7366472" y="2549287"/>
                </a:cubicBezTo>
                <a:cubicBezTo>
                  <a:pt x="7323540" y="2549287"/>
                  <a:pt x="7288736" y="2514482"/>
                  <a:pt x="7288736" y="2471549"/>
                </a:cubicBezTo>
                <a:cubicBezTo>
                  <a:pt x="7288736" y="2428616"/>
                  <a:pt x="7323540" y="2393812"/>
                  <a:pt x="7366472" y="2393812"/>
                </a:cubicBezTo>
                <a:close/>
                <a:moveTo>
                  <a:pt x="7178251" y="2393812"/>
                </a:moveTo>
                <a:cubicBezTo>
                  <a:pt x="7221184" y="2393812"/>
                  <a:pt x="7255988" y="2428616"/>
                  <a:pt x="7255988" y="2471549"/>
                </a:cubicBezTo>
                <a:cubicBezTo>
                  <a:pt x="7255988" y="2514482"/>
                  <a:pt x="7221184" y="2549287"/>
                  <a:pt x="7178251" y="2549287"/>
                </a:cubicBezTo>
                <a:cubicBezTo>
                  <a:pt x="7135319" y="2549287"/>
                  <a:pt x="7100514" y="2514482"/>
                  <a:pt x="7100514" y="2471549"/>
                </a:cubicBezTo>
                <a:cubicBezTo>
                  <a:pt x="7100514" y="2428616"/>
                  <a:pt x="7135319" y="2393812"/>
                  <a:pt x="7178251" y="2393812"/>
                </a:cubicBezTo>
                <a:close/>
                <a:moveTo>
                  <a:pt x="6985327" y="2393812"/>
                </a:moveTo>
                <a:cubicBezTo>
                  <a:pt x="7028260" y="2393812"/>
                  <a:pt x="7063064" y="2428616"/>
                  <a:pt x="7063064" y="2471549"/>
                </a:cubicBezTo>
                <a:cubicBezTo>
                  <a:pt x="7063064" y="2514482"/>
                  <a:pt x="7028260" y="2549287"/>
                  <a:pt x="6985327" y="2549287"/>
                </a:cubicBezTo>
                <a:cubicBezTo>
                  <a:pt x="6942394" y="2549287"/>
                  <a:pt x="6907590" y="2514482"/>
                  <a:pt x="6907590" y="2471549"/>
                </a:cubicBezTo>
                <a:cubicBezTo>
                  <a:pt x="6907590" y="2428616"/>
                  <a:pt x="6942394" y="2393812"/>
                  <a:pt x="6985327" y="2393812"/>
                </a:cubicBezTo>
                <a:close/>
                <a:moveTo>
                  <a:pt x="6801810" y="2393812"/>
                </a:moveTo>
                <a:cubicBezTo>
                  <a:pt x="6844742" y="2393812"/>
                  <a:pt x="6879546" y="2428616"/>
                  <a:pt x="6879546" y="2471549"/>
                </a:cubicBezTo>
                <a:cubicBezTo>
                  <a:pt x="6879546" y="2514482"/>
                  <a:pt x="6844742" y="2549287"/>
                  <a:pt x="6801810" y="2549287"/>
                </a:cubicBezTo>
                <a:cubicBezTo>
                  <a:pt x="6758877" y="2549287"/>
                  <a:pt x="6724073" y="2514482"/>
                  <a:pt x="6724073" y="2471549"/>
                </a:cubicBezTo>
                <a:cubicBezTo>
                  <a:pt x="6724073" y="2428616"/>
                  <a:pt x="6758877" y="2393812"/>
                  <a:pt x="6801810" y="2393812"/>
                </a:cubicBezTo>
                <a:close/>
                <a:moveTo>
                  <a:pt x="6613588" y="2393812"/>
                </a:moveTo>
                <a:cubicBezTo>
                  <a:pt x="6656521" y="2393812"/>
                  <a:pt x="6691325" y="2428616"/>
                  <a:pt x="6691325" y="2471549"/>
                </a:cubicBezTo>
                <a:cubicBezTo>
                  <a:pt x="6691325" y="2514482"/>
                  <a:pt x="6656521" y="2549287"/>
                  <a:pt x="6613588" y="2549287"/>
                </a:cubicBezTo>
                <a:cubicBezTo>
                  <a:pt x="6570656" y="2549287"/>
                  <a:pt x="6535852" y="2514482"/>
                  <a:pt x="6535852" y="2471549"/>
                </a:cubicBezTo>
                <a:cubicBezTo>
                  <a:pt x="6535852" y="2428616"/>
                  <a:pt x="6570656" y="2393812"/>
                  <a:pt x="6613588" y="2393812"/>
                </a:cubicBezTo>
                <a:close/>
                <a:moveTo>
                  <a:pt x="6425367" y="2393812"/>
                </a:moveTo>
                <a:cubicBezTo>
                  <a:pt x="6468300" y="2393812"/>
                  <a:pt x="6503104" y="2428616"/>
                  <a:pt x="6503104" y="2471549"/>
                </a:cubicBezTo>
                <a:cubicBezTo>
                  <a:pt x="6503104" y="2514482"/>
                  <a:pt x="6468300" y="2549287"/>
                  <a:pt x="6425367" y="2549287"/>
                </a:cubicBezTo>
                <a:cubicBezTo>
                  <a:pt x="6382435" y="2549287"/>
                  <a:pt x="6347631" y="2514482"/>
                  <a:pt x="6347631" y="2471549"/>
                </a:cubicBezTo>
                <a:cubicBezTo>
                  <a:pt x="6347631" y="2428616"/>
                  <a:pt x="6382435" y="2393812"/>
                  <a:pt x="6425367" y="2393812"/>
                </a:cubicBezTo>
                <a:close/>
                <a:moveTo>
                  <a:pt x="6241850" y="2393812"/>
                </a:moveTo>
                <a:cubicBezTo>
                  <a:pt x="6284783" y="2393812"/>
                  <a:pt x="6319587" y="2428616"/>
                  <a:pt x="6319587" y="2471549"/>
                </a:cubicBezTo>
                <a:cubicBezTo>
                  <a:pt x="6319587" y="2514482"/>
                  <a:pt x="6284783" y="2549287"/>
                  <a:pt x="6241850" y="2549287"/>
                </a:cubicBezTo>
                <a:cubicBezTo>
                  <a:pt x="6198917" y="2549287"/>
                  <a:pt x="6164113" y="2514482"/>
                  <a:pt x="6164113" y="2471549"/>
                </a:cubicBezTo>
                <a:cubicBezTo>
                  <a:pt x="6164113" y="2428616"/>
                  <a:pt x="6198917" y="2393812"/>
                  <a:pt x="6241850" y="2393812"/>
                </a:cubicBezTo>
                <a:close/>
                <a:moveTo>
                  <a:pt x="6053630" y="2393812"/>
                </a:moveTo>
                <a:cubicBezTo>
                  <a:pt x="6096563" y="2393812"/>
                  <a:pt x="6131367" y="2428616"/>
                  <a:pt x="6131367" y="2471549"/>
                </a:cubicBezTo>
                <a:cubicBezTo>
                  <a:pt x="6131367" y="2514482"/>
                  <a:pt x="6096563" y="2549287"/>
                  <a:pt x="6053630" y="2549287"/>
                </a:cubicBezTo>
                <a:cubicBezTo>
                  <a:pt x="6010698" y="2549287"/>
                  <a:pt x="5975894" y="2514482"/>
                  <a:pt x="5975894" y="2471549"/>
                </a:cubicBezTo>
                <a:cubicBezTo>
                  <a:pt x="5975894" y="2428616"/>
                  <a:pt x="6010698" y="2393812"/>
                  <a:pt x="6053630" y="2393812"/>
                </a:cubicBezTo>
                <a:close/>
                <a:moveTo>
                  <a:pt x="5870113" y="2393812"/>
                </a:moveTo>
                <a:cubicBezTo>
                  <a:pt x="5913046" y="2393812"/>
                  <a:pt x="5947850" y="2428616"/>
                  <a:pt x="5947850" y="2471549"/>
                </a:cubicBezTo>
                <a:cubicBezTo>
                  <a:pt x="5947850" y="2514482"/>
                  <a:pt x="5913046" y="2549287"/>
                  <a:pt x="5870113" y="2549287"/>
                </a:cubicBezTo>
                <a:cubicBezTo>
                  <a:pt x="5827181" y="2549287"/>
                  <a:pt x="5792376" y="2514482"/>
                  <a:pt x="5792376" y="2471549"/>
                </a:cubicBezTo>
                <a:cubicBezTo>
                  <a:pt x="5792376" y="2428616"/>
                  <a:pt x="5827181" y="2393812"/>
                  <a:pt x="5870113" y="2393812"/>
                </a:cubicBezTo>
                <a:close/>
                <a:moveTo>
                  <a:pt x="5681928" y="2393812"/>
                </a:moveTo>
                <a:cubicBezTo>
                  <a:pt x="5724825" y="2393812"/>
                  <a:pt x="5759629" y="2428616"/>
                  <a:pt x="5759629" y="2471549"/>
                </a:cubicBezTo>
                <a:cubicBezTo>
                  <a:pt x="5759629" y="2514482"/>
                  <a:pt x="5724825" y="2549287"/>
                  <a:pt x="5681928" y="2549287"/>
                </a:cubicBezTo>
                <a:cubicBezTo>
                  <a:pt x="5638987" y="2549287"/>
                  <a:pt x="5604173" y="2514482"/>
                  <a:pt x="5604173" y="2471549"/>
                </a:cubicBezTo>
                <a:cubicBezTo>
                  <a:pt x="5604173" y="2428616"/>
                  <a:pt x="5638987" y="2393812"/>
                  <a:pt x="5681928" y="2393812"/>
                </a:cubicBezTo>
                <a:close/>
                <a:moveTo>
                  <a:pt x="5498381" y="2393812"/>
                </a:moveTo>
                <a:cubicBezTo>
                  <a:pt x="5541314" y="2393812"/>
                  <a:pt x="5576126" y="2428616"/>
                  <a:pt x="5576126" y="2471549"/>
                </a:cubicBezTo>
                <a:cubicBezTo>
                  <a:pt x="5576126" y="2514482"/>
                  <a:pt x="5541314" y="2549287"/>
                  <a:pt x="5498381" y="2549287"/>
                </a:cubicBezTo>
                <a:cubicBezTo>
                  <a:pt x="5455450" y="2549287"/>
                  <a:pt x="5420642" y="2514482"/>
                  <a:pt x="5420642" y="2471549"/>
                </a:cubicBezTo>
                <a:cubicBezTo>
                  <a:pt x="5420642" y="2428616"/>
                  <a:pt x="5455450" y="2393812"/>
                  <a:pt x="5498381" y="2393812"/>
                </a:cubicBezTo>
                <a:close/>
                <a:moveTo>
                  <a:pt x="5310166" y="2393812"/>
                </a:moveTo>
                <a:cubicBezTo>
                  <a:pt x="5353095" y="2393812"/>
                  <a:pt x="5387897" y="2428616"/>
                  <a:pt x="5387897" y="2471549"/>
                </a:cubicBezTo>
                <a:cubicBezTo>
                  <a:pt x="5387897" y="2514482"/>
                  <a:pt x="5353095" y="2549287"/>
                  <a:pt x="5310166" y="2549287"/>
                </a:cubicBezTo>
                <a:cubicBezTo>
                  <a:pt x="5267231" y="2549287"/>
                  <a:pt x="5232438" y="2514482"/>
                  <a:pt x="5232438" y="2471549"/>
                </a:cubicBezTo>
                <a:cubicBezTo>
                  <a:pt x="5232438" y="2428616"/>
                  <a:pt x="5267231" y="2393812"/>
                  <a:pt x="5310166" y="2393812"/>
                </a:cubicBezTo>
                <a:close/>
                <a:moveTo>
                  <a:pt x="3061035" y="2393812"/>
                </a:moveTo>
                <a:cubicBezTo>
                  <a:pt x="3103964" y="2393812"/>
                  <a:pt x="3138771" y="2428616"/>
                  <a:pt x="3138771" y="2471549"/>
                </a:cubicBezTo>
                <a:cubicBezTo>
                  <a:pt x="3138771" y="2514482"/>
                  <a:pt x="3103964" y="2549287"/>
                  <a:pt x="3061035" y="2549287"/>
                </a:cubicBezTo>
                <a:cubicBezTo>
                  <a:pt x="3018091" y="2549287"/>
                  <a:pt x="2983286" y="2514482"/>
                  <a:pt x="2983286" y="2471549"/>
                </a:cubicBezTo>
                <a:cubicBezTo>
                  <a:pt x="2983286" y="2428616"/>
                  <a:pt x="3018091" y="2393812"/>
                  <a:pt x="3061035" y="2393812"/>
                </a:cubicBezTo>
                <a:close/>
                <a:moveTo>
                  <a:pt x="2882217" y="2393812"/>
                </a:moveTo>
                <a:cubicBezTo>
                  <a:pt x="2925151" y="2393812"/>
                  <a:pt x="2959955" y="2428616"/>
                  <a:pt x="2959955" y="2471549"/>
                </a:cubicBezTo>
                <a:cubicBezTo>
                  <a:pt x="2959955" y="2514482"/>
                  <a:pt x="2925151" y="2549287"/>
                  <a:pt x="2882217" y="2549287"/>
                </a:cubicBezTo>
                <a:cubicBezTo>
                  <a:pt x="2839290" y="2549287"/>
                  <a:pt x="2804490" y="2514482"/>
                  <a:pt x="2804490" y="2471549"/>
                </a:cubicBezTo>
                <a:cubicBezTo>
                  <a:pt x="2804490" y="2428616"/>
                  <a:pt x="2839290" y="2393812"/>
                  <a:pt x="2882217" y="2393812"/>
                </a:cubicBezTo>
                <a:close/>
                <a:moveTo>
                  <a:pt x="2689313" y="2393812"/>
                </a:moveTo>
                <a:cubicBezTo>
                  <a:pt x="2732235" y="2393812"/>
                  <a:pt x="2767029" y="2428616"/>
                  <a:pt x="2767029" y="2471549"/>
                </a:cubicBezTo>
                <a:cubicBezTo>
                  <a:pt x="2767029" y="2514482"/>
                  <a:pt x="2732235" y="2549287"/>
                  <a:pt x="2689313" y="2549287"/>
                </a:cubicBezTo>
                <a:cubicBezTo>
                  <a:pt x="2646372" y="2549287"/>
                  <a:pt x="2611576" y="2514482"/>
                  <a:pt x="2611576" y="2471549"/>
                </a:cubicBezTo>
                <a:cubicBezTo>
                  <a:pt x="2611576" y="2428616"/>
                  <a:pt x="2646372" y="2393812"/>
                  <a:pt x="2689313" y="2393812"/>
                </a:cubicBezTo>
                <a:close/>
                <a:moveTo>
                  <a:pt x="2510490" y="2393812"/>
                </a:moveTo>
                <a:cubicBezTo>
                  <a:pt x="2553433" y="2393812"/>
                  <a:pt x="2588235" y="2428616"/>
                  <a:pt x="2588235" y="2471549"/>
                </a:cubicBezTo>
                <a:cubicBezTo>
                  <a:pt x="2588235" y="2514482"/>
                  <a:pt x="2553433" y="2549287"/>
                  <a:pt x="2510490" y="2549287"/>
                </a:cubicBezTo>
                <a:cubicBezTo>
                  <a:pt x="2467548" y="2549287"/>
                  <a:pt x="2432737" y="2514482"/>
                  <a:pt x="2432737" y="2471549"/>
                </a:cubicBezTo>
                <a:cubicBezTo>
                  <a:pt x="2432737" y="2428616"/>
                  <a:pt x="2467548" y="2393812"/>
                  <a:pt x="2510490" y="2393812"/>
                </a:cubicBezTo>
                <a:close/>
                <a:moveTo>
                  <a:pt x="2317537" y="2393812"/>
                </a:moveTo>
                <a:cubicBezTo>
                  <a:pt x="2360466" y="2393812"/>
                  <a:pt x="2395277" y="2428616"/>
                  <a:pt x="2395277" y="2471549"/>
                </a:cubicBezTo>
                <a:cubicBezTo>
                  <a:pt x="2395277" y="2514482"/>
                  <a:pt x="2360466" y="2549287"/>
                  <a:pt x="2317537" y="2549287"/>
                </a:cubicBezTo>
                <a:cubicBezTo>
                  <a:pt x="2274609" y="2549287"/>
                  <a:pt x="2239808" y="2514482"/>
                  <a:pt x="2239808" y="2471549"/>
                </a:cubicBezTo>
                <a:cubicBezTo>
                  <a:pt x="2239808" y="2428616"/>
                  <a:pt x="2274609" y="2393812"/>
                  <a:pt x="2317537" y="2393812"/>
                </a:cubicBezTo>
                <a:close/>
                <a:moveTo>
                  <a:pt x="2129335" y="2393812"/>
                </a:moveTo>
                <a:cubicBezTo>
                  <a:pt x="2172263" y="2393812"/>
                  <a:pt x="2207063" y="2428616"/>
                  <a:pt x="2207063" y="2471549"/>
                </a:cubicBezTo>
                <a:cubicBezTo>
                  <a:pt x="2207063" y="2514482"/>
                  <a:pt x="2172263" y="2549287"/>
                  <a:pt x="2129335" y="2549287"/>
                </a:cubicBezTo>
                <a:cubicBezTo>
                  <a:pt x="2086408" y="2549287"/>
                  <a:pt x="2051608" y="2514482"/>
                  <a:pt x="2051608" y="2471549"/>
                </a:cubicBezTo>
                <a:cubicBezTo>
                  <a:pt x="2051608" y="2428616"/>
                  <a:pt x="2086408" y="2393812"/>
                  <a:pt x="2129335" y="2393812"/>
                </a:cubicBezTo>
                <a:close/>
                <a:moveTo>
                  <a:pt x="1941137" y="2393812"/>
                </a:moveTo>
                <a:cubicBezTo>
                  <a:pt x="1984065" y="2393812"/>
                  <a:pt x="2018865" y="2428616"/>
                  <a:pt x="2018865" y="2471549"/>
                </a:cubicBezTo>
                <a:cubicBezTo>
                  <a:pt x="2018865" y="2514482"/>
                  <a:pt x="1984065" y="2549287"/>
                  <a:pt x="1941137" y="2549287"/>
                </a:cubicBezTo>
                <a:cubicBezTo>
                  <a:pt x="1898210" y="2549287"/>
                  <a:pt x="1863409" y="2514482"/>
                  <a:pt x="1863409" y="2471549"/>
                </a:cubicBezTo>
                <a:cubicBezTo>
                  <a:pt x="1863409" y="2428616"/>
                  <a:pt x="1898210" y="2393812"/>
                  <a:pt x="1941137" y="2393812"/>
                </a:cubicBezTo>
                <a:close/>
                <a:moveTo>
                  <a:pt x="1757643" y="2393812"/>
                </a:moveTo>
                <a:cubicBezTo>
                  <a:pt x="1800572" y="2393812"/>
                  <a:pt x="1835373" y="2428616"/>
                  <a:pt x="1835373" y="2471549"/>
                </a:cubicBezTo>
                <a:cubicBezTo>
                  <a:pt x="1835373" y="2514482"/>
                  <a:pt x="1800572" y="2549287"/>
                  <a:pt x="1757643" y="2549287"/>
                </a:cubicBezTo>
                <a:cubicBezTo>
                  <a:pt x="1714702" y="2549287"/>
                  <a:pt x="1679914" y="2514482"/>
                  <a:pt x="1679914" y="2471549"/>
                </a:cubicBezTo>
                <a:cubicBezTo>
                  <a:pt x="1679914" y="2428616"/>
                  <a:pt x="1714702" y="2393812"/>
                  <a:pt x="1757643" y="2393812"/>
                </a:cubicBezTo>
                <a:close/>
                <a:moveTo>
                  <a:pt x="1569401" y="2393812"/>
                </a:moveTo>
                <a:cubicBezTo>
                  <a:pt x="1612370" y="2393812"/>
                  <a:pt x="1647173" y="2428616"/>
                  <a:pt x="1647173" y="2471549"/>
                </a:cubicBezTo>
                <a:cubicBezTo>
                  <a:pt x="1647173" y="2514482"/>
                  <a:pt x="1612370" y="2549287"/>
                  <a:pt x="1569401" y="2549287"/>
                </a:cubicBezTo>
                <a:cubicBezTo>
                  <a:pt x="1526503" y="2549287"/>
                  <a:pt x="1491692" y="2514482"/>
                  <a:pt x="1491692" y="2471549"/>
                </a:cubicBezTo>
                <a:cubicBezTo>
                  <a:pt x="1491692" y="2428616"/>
                  <a:pt x="1526503" y="2393812"/>
                  <a:pt x="1569401" y="2393812"/>
                </a:cubicBezTo>
                <a:close/>
                <a:moveTo>
                  <a:pt x="1385887" y="2393812"/>
                </a:moveTo>
                <a:cubicBezTo>
                  <a:pt x="1428830" y="2393812"/>
                  <a:pt x="1463642" y="2428616"/>
                  <a:pt x="1463642" y="2471549"/>
                </a:cubicBezTo>
                <a:cubicBezTo>
                  <a:pt x="1463642" y="2514482"/>
                  <a:pt x="1428830" y="2549287"/>
                  <a:pt x="1385887" y="2549287"/>
                </a:cubicBezTo>
                <a:cubicBezTo>
                  <a:pt x="1342944" y="2549287"/>
                  <a:pt x="1308132" y="2514482"/>
                  <a:pt x="1308132" y="2471549"/>
                </a:cubicBezTo>
                <a:cubicBezTo>
                  <a:pt x="1308132" y="2428616"/>
                  <a:pt x="1342944" y="2393812"/>
                  <a:pt x="1385887" y="2393812"/>
                </a:cubicBezTo>
                <a:close/>
                <a:moveTo>
                  <a:pt x="1202350" y="2393812"/>
                </a:moveTo>
                <a:cubicBezTo>
                  <a:pt x="1245282" y="2393812"/>
                  <a:pt x="1280082" y="2428616"/>
                  <a:pt x="1280082" y="2471549"/>
                </a:cubicBezTo>
                <a:cubicBezTo>
                  <a:pt x="1280082" y="2514482"/>
                  <a:pt x="1245282" y="2549287"/>
                  <a:pt x="1202350" y="2549287"/>
                </a:cubicBezTo>
                <a:cubicBezTo>
                  <a:pt x="1159401" y="2549287"/>
                  <a:pt x="1124636" y="2514482"/>
                  <a:pt x="1124636" y="2471549"/>
                </a:cubicBezTo>
                <a:cubicBezTo>
                  <a:pt x="1124636" y="2428616"/>
                  <a:pt x="1159401" y="2393812"/>
                  <a:pt x="1202350" y="2393812"/>
                </a:cubicBezTo>
                <a:close/>
                <a:moveTo>
                  <a:pt x="1014115" y="2393812"/>
                </a:moveTo>
                <a:cubicBezTo>
                  <a:pt x="1057059" y="2393812"/>
                  <a:pt x="1091874" y="2428616"/>
                  <a:pt x="1091874" y="2471549"/>
                </a:cubicBezTo>
                <a:cubicBezTo>
                  <a:pt x="1091874" y="2514482"/>
                  <a:pt x="1057059" y="2549287"/>
                  <a:pt x="1014115" y="2549287"/>
                </a:cubicBezTo>
                <a:cubicBezTo>
                  <a:pt x="971213" y="2549287"/>
                  <a:pt x="936408" y="2514482"/>
                  <a:pt x="936408" y="2471549"/>
                </a:cubicBezTo>
                <a:cubicBezTo>
                  <a:pt x="936408" y="2428616"/>
                  <a:pt x="971213" y="2393812"/>
                  <a:pt x="1014115" y="2393812"/>
                </a:cubicBezTo>
                <a:close/>
                <a:moveTo>
                  <a:pt x="830610" y="2393812"/>
                </a:moveTo>
                <a:cubicBezTo>
                  <a:pt x="873534" y="2393812"/>
                  <a:pt x="908364" y="2428616"/>
                  <a:pt x="908364" y="2471549"/>
                </a:cubicBezTo>
                <a:cubicBezTo>
                  <a:pt x="908364" y="2514482"/>
                  <a:pt x="873534" y="2549287"/>
                  <a:pt x="830610" y="2549287"/>
                </a:cubicBezTo>
                <a:cubicBezTo>
                  <a:pt x="787669" y="2549287"/>
                  <a:pt x="752869" y="2514482"/>
                  <a:pt x="752869" y="2471549"/>
                </a:cubicBezTo>
                <a:cubicBezTo>
                  <a:pt x="752869" y="2428616"/>
                  <a:pt x="787669" y="2393812"/>
                  <a:pt x="830610" y="2393812"/>
                </a:cubicBezTo>
                <a:close/>
                <a:moveTo>
                  <a:pt x="642380" y="2393812"/>
                </a:moveTo>
                <a:cubicBezTo>
                  <a:pt x="685319" y="2393812"/>
                  <a:pt x="720120" y="2428616"/>
                  <a:pt x="720120" y="2471549"/>
                </a:cubicBezTo>
                <a:cubicBezTo>
                  <a:pt x="720120" y="2514482"/>
                  <a:pt x="685319" y="2549287"/>
                  <a:pt x="642380" y="2549287"/>
                </a:cubicBezTo>
                <a:cubicBezTo>
                  <a:pt x="599450" y="2549287"/>
                  <a:pt x="564646" y="2514482"/>
                  <a:pt x="564646" y="2471549"/>
                </a:cubicBezTo>
                <a:cubicBezTo>
                  <a:pt x="564646" y="2428616"/>
                  <a:pt x="599450" y="2393812"/>
                  <a:pt x="642380" y="2393812"/>
                </a:cubicBezTo>
                <a:close/>
                <a:moveTo>
                  <a:pt x="458865" y="2393812"/>
                </a:moveTo>
                <a:cubicBezTo>
                  <a:pt x="501797" y="2393812"/>
                  <a:pt x="536602" y="2428616"/>
                  <a:pt x="536602" y="2471549"/>
                </a:cubicBezTo>
                <a:cubicBezTo>
                  <a:pt x="536602" y="2514482"/>
                  <a:pt x="501797" y="2549287"/>
                  <a:pt x="458865" y="2549287"/>
                </a:cubicBezTo>
                <a:cubicBezTo>
                  <a:pt x="415933" y="2549287"/>
                  <a:pt x="381131" y="2514482"/>
                  <a:pt x="381131" y="2471549"/>
                </a:cubicBezTo>
                <a:cubicBezTo>
                  <a:pt x="381131" y="2428616"/>
                  <a:pt x="415933" y="2393812"/>
                  <a:pt x="458865" y="2393812"/>
                </a:cubicBezTo>
                <a:close/>
                <a:moveTo>
                  <a:pt x="10645056" y="2299063"/>
                </a:moveTo>
                <a:lnTo>
                  <a:pt x="10706096" y="2367361"/>
                </a:lnTo>
                <a:lnTo>
                  <a:pt x="10691261" y="2364368"/>
                </a:lnTo>
                <a:cubicBezTo>
                  <a:pt x="10672661" y="2356505"/>
                  <a:pt x="10657759" y="2341612"/>
                  <a:pt x="10649892" y="2323015"/>
                </a:cubicBezTo>
                <a:close/>
                <a:moveTo>
                  <a:pt x="1385897" y="2215028"/>
                </a:moveTo>
                <a:cubicBezTo>
                  <a:pt x="1428841" y="2215028"/>
                  <a:pt x="1463653" y="2249832"/>
                  <a:pt x="1463653" y="2292764"/>
                </a:cubicBezTo>
                <a:cubicBezTo>
                  <a:pt x="1463653" y="2335696"/>
                  <a:pt x="1428841" y="2370478"/>
                  <a:pt x="1385897" y="2370478"/>
                </a:cubicBezTo>
                <a:cubicBezTo>
                  <a:pt x="1342953" y="2370478"/>
                  <a:pt x="1308140" y="2335696"/>
                  <a:pt x="1308140" y="2292764"/>
                </a:cubicBezTo>
                <a:cubicBezTo>
                  <a:pt x="1308140" y="2249832"/>
                  <a:pt x="1342953" y="2215028"/>
                  <a:pt x="1385897" y="2215028"/>
                </a:cubicBezTo>
                <a:close/>
                <a:moveTo>
                  <a:pt x="1202355" y="2215028"/>
                </a:moveTo>
                <a:cubicBezTo>
                  <a:pt x="1245290" y="2215028"/>
                  <a:pt x="1280090" y="2249832"/>
                  <a:pt x="1280090" y="2292764"/>
                </a:cubicBezTo>
                <a:cubicBezTo>
                  <a:pt x="1280090" y="2335696"/>
                  <a:pt x="1245290" y="2370478"/>
                  <a:pt x="1202355" y="2370478"/>
                </a:cubicBezTo>
                <a:cubicBezTo>
                  <a:pt x="1159407" y="2370478"/>
                  <a:pt x="1124647" y="2335696"/>
                  <a:pt x="1124647" y="2292764"/>
                </a:cubicBezTo>
                <a:cubicBezTo>
                  <a:pt x="1124647" y="2249832"/>
                  <a:pt x="1159407" y="2215028"/>
                  <a:pt x="1202355" y="2215028"/>
                </a:cubicBezTo>
                <a:close/>
                <a:moveTo>
                  <a:pt x="1014115" y="2215028"/>
                </a:moveTo>
                <a:cubicBezTo>
                  <a:pt x="1057059" y="2215028"/>
                  <a:pt x="1091884" y="2249832"/>
                  <a:pt x="1091884" y="2292764"/>
                </a:cubicBezTo>
                <a:cubicBezTo>
                  <a:pt x="1091884" y="2335696"/>
                  <a:pt x="1057059" y="2370478"/>
                  <a:pt x="1014115" y="2370478"/>
                </a:cubicBezTo>
                <a:cubicBezTo>
                  <a:pt x="971225" y="2370478"/>
                  <a:pt x="936418" y="2335696"/>
                  <a:pt x="936418" y="2292764"/>
                </a:cubicBezTo>
                <a:cubicBezTo>
                  <a:pt x="936418" y="2249832"/>
                  <a:pt x="971225" y="2215028"/>
                  <a:pt x="1014115" y="2215028"/>
                </a:cubicBezTo>
                <a:close/>
                <a:moveTo>
                  <a:pt x="830617" y="2215028"/>
                </a:moveTo>
                <a:cubicBezTo>
                  <a:pt x="873540" y="2215028"/>
                  <a:pt x="908371" y="2249832"/>
                  <a:pt x="908371" y="2292764"/>
                </a:cubicBezTo>
                <a:cubicBezTo>
                  <a:pt x="908371" y="2335696"/>
                  <a:pt x="873540" y="2370478"/>
                  <a:pt x="830617" y="2370478"/>
                </a:cubicBezTo>
                <a:cubicBezTo>
                  <a:pt x="787681" y="2370478"/>
                  <a:pt x="752876" y="2335696"/>
                  <a:pt x="752876" y="2292764"/>
                </a:cubicBezTo>
                <a:cubicBezTo>
                  <a:pt x="752876" y="2249832"/>
                  <a:pt x="787681" y="2215028"/>
                  <a:pt x="830617" y="2215028"/>
                </a:cubicBezTo>
                <a:close/>
                <a:moveTo>
                  <a:pt x="642384" y="2215028"/>
                </a:moveTo>
                <a:cubicBezTo>
                  <a:pt x="685323" y="2215028"/>
                  <a:pt x="720128" y="2249832"/>
                  <a:pt x="720128" y="2292764"/>
                </a:cubicBezTo>
                <a:cubicBezTo>
                  <a:pt x="720128" y="2335696"/>
                  <a:pt x="685323" y="2370478"/>
                  <a:pt x="642384" y="2370478"/>
                </a:cubicBezTo>
                <a:cubicBezTo>
                  <a:pt x="599455" y="2370478"/>
                  <a:pt x="564651" y="2335696"/>
                  <a:pt x="564651" y="2292764"/>
                </a:cubicBezTo>
                <a:cubicBezTo>
                  <a:pt x="564651" y="2249832"/>
                  <a:pt x="599455" y="2215028"/>
                  <a:pt x="642384" y="2215028"/>
                </a:cubicBezTo>
                <a:close/>
                <a:moveTo>
                  <a:pt x="10538005" y="2215026"/>
                </a:moveTo>
                <a:cubicBezTo>
                  <a:pt x="10548738" y="2215026"/>
                  <a:pt x="10558963" y="2217201"/>
                  <a:pt x="10568264" y="2221134"/>
                </a:cubicBezTo>
                <a:lnTo>
                  <a:pt x="10574001" y="2225002"/>
                </a:lnTo>
                <a:lnTo>
                  <a:pt x="10605231" y="2255973"/>
                </a:lnTo>
                <a:lnTo>
                  <a:pt x="10609633" y="2262502"/>
                </a:lnTo>
                <a:cubicBezTo>
                  <a:pt x="10613567" y="2271802"/>
                  <a:pt x="10615742" y="2282027"/>
                  <a:pt x="10615742" y="2292760"/>
                </a:cubicBezTo>
                <a:cubicBezTo>
                  <a:pt x="10615742" y="2335693"/>
                  <a:pt x="10580938" y="2370473"/>
                  <a:pt x="10538005" y="2370473"/>
                </a:cubicBezTo>
                <a:cubicBezTo>
                  <a:pt x="10495073" y="2370473"/>
                  <a:pt x="10460268" y="2335693"/>
                  <a:pt x="10460268" y="2292760"/>
                </a:cubicBezTo>
                <a:cubicBezTo>
                  <a:pt x="10460268" y="2249827"/>
                  <a:pt x="10495073" y="2215026"/>
                  <a:pt x="10538005" y="2215026"/>
                </a:cubicBezTo>
                <a:close/>
                <a:moveTo>
                  <a:pt x="10349782" y="2215026"/>
                </a:moveTo>
                <a:cubicBezTo>
                  <a:pt x="10392715" y="2215026"/>
                  <a:pt x="10427519" y="2249827"/>
                  <a:pt x="10427519" y="2292760"/>
                </a:cubicBezTo>
                <a:cubicBezTo>
                  <a:pt x="10427519" y="2335693"/>
                  <a:pt x="10392715" y="2370473"/>
                  <a:pt x="10349782" y="2370473"/>
                </a:cubicBezTo>
                <a:cubicBezTo>
                  <a:pt x="10306849" y="2370473"/>
                  <a:pt x="10272045" y="2335693"/>
                  <a:pt x="10272045" y="2292760"/>
                </a:cubicBezTo>
                <a:cubicBezTo>
                  <a:pt x="10272045" y="2249827"/>
                  <a:pt x="10306849" y="2215026"/>
                  <a:pt x="10349782" y="2215026"/>
                </a:cubicBezTo>
                <a:close/>
                <a:moveTo>
                  <a:pt x="10166265" y="2215026"/>
                </a:moveTo>
                <a:cubicBezTo>
                  <a:pt x="10209198" y="2215026"/>
                  <a:pt x="10244002" y="2249827"/>
                  <a:pt x="10244002" y="2292760"/>
                </a:cubicBezTo>
                <a:cubicBezTo>
                  <a:pt x="10244002" y="2335693"/>
                  <a:pt x="10209198" y="2370473"/>
                  <a:pt x="10166265" y="2370473"/>
                </a:cubicBezTo>
                <a:cubicBezTo>
                  <a:pt x="10123332" y="2370473"/>
                  <a:pt x="10088528" y="2335693"/>
                  <a:pt x="10088528" y="2292760"/>
                </a:cubicBezTo>
                <a:cubicBezTo>
                  <a:pt x="10088528" y="2249827"/>
                  <a:pt x="10123332" y="2215026"/>
                  <a:pt x="10166265" y="2215026"/>
                </a:cubicBezTo>
                <a:close/>
                <a:moveTo>
                  <a:pt x="9978044" y="2215026"/>
                </a:moveTo>
                <a:cubicBezTo>
                  <a:pt x="10020977" y="2215026"/>
                  <a:pt x="10055781" y="2249827"/>
                  <a:pt x="10055781" y="2292760"/>
                </a:cubicBezTo>
                <a:cubicBezTo>
                  <a:pt x="10055781" y="2335693"/>
                  <a:pt x="10020977" y="2370473"/>
                  <a:pt x="9978044" y="2370473"/>
                </a:cubicBezTo>
                <a:cubicBezTo>
                  <a:pt x="9935111" y="2370473"/>
                  <a:pt x="9900307" y="2335693"/>
                  <a:pt x="9900307" y="2292760"/>
                </a:cubicBezTo>
                <a:cubicBezTo>
                  <a:pt x="9900307" y="2249827"/>
                  <a:pt x="9935111" y="2215026"/>
                  <a:pt x="9978044" y="2215026"/>
                </a:cubicBezTo>
                <a:close/>
                <a:moveTo>
                  <a:pt x="9789823" y="2215026"/>
                </a:moveTo>
                <a:cubicBezTo>
                  <a:pt x="9832756" y="2215026"/>
                  <a:pt x="9867560" y="2249827"/>
                  <a:pt x="9867560" y="2292760"/>
                </a:cubicBezTo>
                <a:cubicBezTo>
                  <a:pt x="9867560" y="2335693"/>
                  <a:pt x="9832756" y="2370473"/>
                  <a:pt x="9789823" y="2370473"/>
                </a:cubicBezTo>
                <a:cubicBezTo>
                  <a:pt x="9746890" y="2370473"/>
                  <a:pt x="9712086" y="2335693"/>
                  <a:pt x="9712086" y="2292760"/>
                </a:cubicBezTo>
                <a:cubicBezTo>
                  <a:pt x="9712086" y="2249827"/>
                  <a:pt x="9746890" y="2215026"/>
                  <a:pt x="9789823" y="2215026"/>
                </a:cubicBezTo>
                <a:close/>
                <a:moveTo>
                  <a:pt x="9606308" y="2215026"/>
                </a:moveTo>
                <a:cubicBezTo>
                  <a:pt x="9649241" y="2215026"/>
                  <a:pt x="9684045" y="2249827"/>
                  <a:pt x="9684045" y="2292760"/>
                </a:cubicBezTo>
                <a:cubicBezTo>
                  <a:pt x="9684045" y="2335693"/>
                  <a:pt x="9649241" y="2370473"/>
                  <a:pt x="9606308" y="2370473"/>
                </a:cubicBezTo>
                <a:cubicBezTo>
                  <a:pt x="9563375" y="2370473"/>
                  <a:pt x="9528571" y="2335693"/>
                  <a:pt x="9528571" y="2292760"/>
                </a:cubicBezTo>
                <a:cubicBezTo>
                  <a:pt x="9528571" y="2249827"/>
                  <a:pt x="9563375" y="2215026"/>
                  <a:pt x="9606308" y="2215026"/>
                </a:cubicBezTo>
                <a:close/>
                <a:moveTo>
                  <a:pt x="9413381" y="2215026"/>
                </a:moveTo>
                <a:cubicBezTo>
                  <a:pt x="9456314" y="2215026"/>
                  <a:pt x="9491118" y="2249827"/>
                  <a:pt x="9491118" y="2292760"/>
                </a:cubicBezTo>
                <a:cubicBezTo>
                  <a:pt x="9491118" y="2335693"/>
                  <a:pt x="9456314" y="2370473"/>
                  <a:pt x="9413381" y="2370473"/>
                </a:cubicBezTo>
                <a:cubicBezTo>
                  <a:pt x="9370448" y="2370473"/>
                  <a:pt x="9335644" y="2335693"/>
                  <a:pt x="9335644" y="2292760"/>
                </a:cubicBezTo>
                <a:cubicBezTo>
                  <a:pt x="9335644" y="2249827"/>
                  <a:pt x="9370448" y="2215026"/>
                  <a:pt x="9413381" y="2215026"/>
                </a:cubicBezTo>
                <a:close/>
                <a:moveTo>
                  <a:pt x="9234570" y="2215026"/>
                </a:moveTo>
                <a:cubicBezTo>
                  <a:pt x="9277503" y="2215026"/>
                  <a:pt x="9312307" y="2249827"/>
                  <a:pt x="9312307" y="2292760"/>
                </a:cubicBezTo>
                <a:cubicBezTo>
                  <a:pt x="9312307" y="2335693"/>
                  <a:pt x="9277503" y="2370473"/>
                  <a:pt x="9234570" y="2370473"/>
                </a:cubicBezTo>
                <a:cubicBezTo>
                  <a:pt x="9191637" y="2370473"/>
                  <a:pt x="9156833" y="2335693"/>
                  <a:pt x="9156833" y="2292760"/>
                </a:cubicBezTo>
                <a:cubicBezTo>
                  <a:pt x="9156833" y="2249827"/>
                  <a:pt x="9191637" y="2215026"/>
                  <a:pt x="9234570" y="2215026"/>
                </a:cubicBezTo>
                <a:close/>
                <a:moveTo>
                  <a:pt x="9036939" y="2215026"/>
                </a:moveTo>
                <a:cubicBezTo>
                  <a:pt x="9079871" y="2215026"/>
                  <a:pt x="9114675" y="2249827"/>
                  <a:pt x="9114675" y="2292760"/>
                </a:cubicBezTo>
                <a:cubicBezTo>
                  <a:pt x="9114675" y="2335693"/>
                  <a:pt x="9079871" y="2370473"/>
                  <a:pt x="9036939" y="2370473"/>
                </a:cubicBezTo>
                <a:cubicBezTo>
                  <a:pt x="8994006" y="2370473"/>
                  <a:pt x="8959202" y="2335693"/>
                  <a:pt x="8959202" y="2292760"/>
                </a:cubicBezTo>
                <a:cubicBezTo>
                  <a:pt x="8959202" y="2249827"/>
                  <a:pt x="8994006" y="2215026"/>
                  <a:pt x="9036939" y="2215026"/>
                </a:cubicBezTo>
                <a:close/>
                <a:moveTo>
                  <a:pt x="8853421" y="2215026"/>
                </a:moveTo>
                <a:cubicBezTo>
                  <a:pt x="8896354" y="2215026"/>
                  <a:pt x="8931158" y="2249827"/>
                  <a:pt x="8931158" y="2292760"/>
                </a:cubicBezTo>
                <a:cubicBezTo>
                  <a:pt x="8931158" y="2335693"/>
                  <a:pt x="8896354" y="2370473"/>
                  <a:pt x="8853421" y="2370473"/>
                </a:cubicBezTo>
                <a:cubicBezTo>
                  <a:pt x="8810489" y="2370473"/>
                  <a:pt x="8775685" y="2335693"/>
                  <a:pt x="8775685" y="2292760"/>
                </a:cubicBezTo>
                <a:cubicBezTo>
                  <a:pt x="8775685" y="2249827"/>
                  <a:pt x="8810489" y="2215026"/>
                  <a:pt x="8853421" y="2215026"/>
                </a:cubicBezTo>
                <a:close/>
                <a:moveTo>
                  <a:pt x="8669908" y="2215026"/>
                </a:moveTo>
                <a:cubicBezTo>
                  <a:pt x="8712841" y="2215026"/>
                  <a:pt x="8747645" y="2249827"/>
                  <a:pt x="8747645" y="2292760"/>
                </a:cubicBezTo>
                <a:cubicBezTo>
                  <a:pt x="8747645" y="2335693"/>
                  <a:pt x="8712841" y="2370473"/>
                  <a:pt x="8669908" y="2370473"/>
                </a:cubicBezTo>
                <a:cubicBezTo>
                  <a:pt x="8626975" y="2370473"/>
                  <a:pt x="8592171" y="2335693"/>
                  <a:pt x="8592171" y="2292760"/>
                </a:cubicBezTo>
                <a:cubicBezTo>
                  <a:pt x="8592171" y="2249827"/>
                  <a:pt x="8626975" y="2215026"/>
                  <a:pt x="8669908" y="2215026"/>
                </a:cubicBezTo>
                <a:close/>
                <a:moveTo>
                  <a:pt x="8481684" y="2215026"/>
                </a:moveTo>
                <a:cubicBezTo>
                  <a:pt x="8524617" y="2215026"/>
                  <a:pt x="8559421" y="2249827"/>
                  <a:pt x="8559421" y="2292760"/>
                </a:cubicBezTo>
                <a:cubicBezTo>
                  <a:pt x="8559421" y="2335693"/>
                  <a:pt x="8524617" y="2370473"/>
                  <a:pt x="8481684" y="2370473"/>
                </a:cubicBezTo>
                <a:cubicBezTo>
                  <a:pt x="8438752" y="2370473"/>
                  <a:pt x="8403948" y="2335693"/>
                  <a:pt x="8403948" y="2292760"/>
                </a:cubicBezTo>
                <a:cubicBezTo>
                  <a:pt x="8403948" y="2249827"/>
                  <a:pt x="8438752" y="2215026"/>
                  <a:pt x="8481684" y="2215026"/>
                </a:cubicBezTo>
                <a:close/>
                <a:moveTo>
                  <a:pt x="8298167" y="2215026"/>
                </a:moveTo>
                <a:cubicBezTo>
                  <a:pt x="8341100" y="2215026"/>
                  <a:pt x="8375904" y="2249827"/>
                  <a:pt x="8375904" y="2292760"/>
                </a:cubicBezTo>
                <a:cubicBezTo>
                  <a:pt x="8375904" y="2335693"/>
                  <a:pt x="8341100" y="2370473"/>
                  <a:pt x="8298167" y="2370473"/>
                </a:cubicBezTo>
                <a:cubicBezTo>
                  <a:pt x="8255235" y="2370473"/>
                  <a:pt x="8220430" y="2335693"/>
                  <a:pt x="8220430" y="2292760"/>
                </a:cubicBezTo>
                <a:cubicBezTo>
                  <a:pt x="8220430" y="2249827"/>
                  <a:pt x="8255235" y="2215026"/>
                  <a:pt x="8298167" y="2215026"/>
                </a:cubicBezTo>
                <a:close/>
                <a:moveTo>
                  <a:pt x="8109949" y="2215026"/>
                </a:moveTo>
                <a:cubicBezTo>
                  <a:pt x="8152882" y="2215026"/>
                  <a:pt x="8187686" y="2249827"/>
                  <a:pt x="8187686" y="2292760"/>
                </a:cubicBezTo>
                <a:cubicBezTo>
                  <a:pt x="8187686" y="2335693"/>
                  <a:pt x="8152882" y="2370473"/>
                  <a:pt x="8109949" y="2370473"/>
                </a:cubicBezTo>
                <a:cubicBezTo>
                  <a:pt x="8067016" y="2370473"/>
                  <a:pt x="8032212" y="2335693"/>
                  <a:pt x="8032212" y="2292760"/>
                </a:cubicBezTo>
                <a:cubicBezTo>
                  <a:pt x="8032212" y="2249827"/>
                  <a:pt x="8067016" y="2215026"/>
                  <a:pt x="8109949" y="2215026"/>
                </a:cubicBezTo>
                <a:close/>
                <a:moveTo>
                  <a:pt x="7926434" y="2215026"/>
                </a:moveTo>
                <a:cubicBezTo>
                  <a:pt x="7969367" y="2215026"/>
                  <a:pt x="8004171" y="2249827"/>
                  <a:pt x="8004171" y="2292760"/>
                </a:cubicBezTo>
                <a:cubicBezTo>
                  <a:pt x="8004171" y="2335693"/>
                  <a:pt x="7969367" y="2370473"/>
                  <a:pt x="7926434" y="2370473"/>
                </a:cubicBezTo>
                <a:cubicBezTo>
                  <a:pt x="7883501" y="2370473"/>
                  <a:pt x="7848697" y="2335693"/>
                  <a:pt x="7848697" y="2292760"/>
                </a:cubicBezTo>
                <a:cubicBezTo>
                  <a:pt x="7848697" y="2249827"/>
                  <a:pt x="7883501" y="2215026"/>
                  <a:pt x="7926434" y="2215026"/>
                </a:cubicBezTo>
                <a:close/>
                <a:moveTo>
                  <a:pt x="7738213" y="2215026"/>
                </a:moveTo>
                <a:cubicBezTo>
                  <a:pt x="7781146" y="2215026"/>
                  <a:pt x="7815950" y="2249827"/>
                  <a:pt x="7815950" y="2292760"/>
                </a:cubicBezTo>
                <a:cubicBezTo>
                  <a:pt x="7815950" y="2335693"/>
                  <a:pt x="7781146" y="2370473"/>
                  <a:pt x="7738213" y="2370473"/>
                </a:cubicBezTo>
                <a:cubicBezTo>
                  <a:pt x="7695280" y="2370473"/>
                  <a:pt x="7660476" y="2335693"/>
                  <a:pt x="7660476" y="2292760"/>
                </a:cubicBezTo>
                <a:cubicBezTo>
                  <a:pt x="7660476" y="2249827"/>
                  <a:pt x="7695280" y="2215026"/>
                  <a:pt x="7738213" y="2215026"/>
                </a:cubicBezTo>
                <a:close/>
                <a:moveTo>
                  <a:pt x="7554696" y="2215026"/>
                </a:moveTo>
                <a:cubicBezTo>
                  <a:pt x="7597629" y="2215026"/>
                  <a:pt x="7632433" y="2249827"/>
                  <a:pt x="7632433" y="2292760"/>
                </a:cubicBezTo>
                <a:cubicBezTo>
                  <a:pt x="7632433" y="2335693"/>
                  <a:pt x="7597629" y="2370473"/>
                  <a:pt x="7554696" y="2370473"/>
                </a:cubicBezTo>
                <a:cubicBezTo>
                  <a:pt x="7511763" y="2370473"/>
                  <a:pt x="7476959" y="2335693"/>
                  <a:pt x="7476959" y="2292760"/>
                </a:cubicBezTo>
                <a:cubicBezTo>
                  <a:pt x="7476959" y="2249827"/>
                  <a:pt x="7511763" y="2215026"/>
                  <a:pt x="7554696" y="2215026"/>
                </a:cubicBezTo>
                <a:close/>
                <a:moveTo>
                  <a:pt x="7366472" y="2215026"/>
                </a:moveTo>
                <a:cubicBezTo>
                  <a:pt x="7409405" y="2215026"/>
                  <a:pt x="7444209" y="2249827"/>
                  <a:pt x="7444209" y="2292760"/>
                </a:cubicBezTo>
                <a:cubicBezTo>
                  <a:pt x="7444209" y="2335693"/>
                  <a:pt x="7409405" y="2370473"/>
                  <a:pt x="7366472" y="2370473"/>
                </a:cubicBezTo>
                <a:cubicBezTo>
                  <a:pt x="7323540" y="2370473"/>
                  <a:pt x="7288736" y="2335693"/>
                  <a:pt x="7288736" y="2292760"/>
                </a:cubicBezTo>
                <a:cubicBezTo>
                  <a:pt x="7288736" y="2249827"/>
                  <a:pt x="7323540" y="2215026"/>
                  <a:pt x="7366472" y="2215026"/>
                </a:cubicBezTo>
                <a:close/>
                <a:moveTo>
                  <a:pt x="7178251" y="2215026"/>
                </a:moveTo>
                <a:cubicBezTo>
                  <a:pt x="7221184" y="2215026"/>
                  <a:pt x="7255988" y="2249827"/>
                  <a:pt x="7255988" y="2292760"/>
                </a:cubicBezTo>
                <a:cubicBezTo>
                  <a:pt x="7255988" y="2335693"/>
                  <a:pt x="7221184" y="2370473"/>
                  <a:pt x="7178251" y="2370473"/>
                </a:cubicBezTo>
                <a:cubicBezTo>
                  <a:pt x="7135319" y="2370473"/>
                  <a:pt x="7100514" y="2335693"/>
                  <a:pt x="7100514" y="2292760"/>
                </a:cubicBezTo>
                <a:cubicBezTo>
                  <a:pt x="7100514" y="2249827"/>
                  <a:pt x="7135319" y="2215026"/>
                  <a:pt x="7178251" y="2215026"/>
                </a:cubicBezTo>
                <a:close/>
                <a:moveTo>
                  <a:pt x="6985327" y="2215026"/>
                </a:moveTo>
                <a:cubicBezTo>
                  <a:pt x="7028260" y="2215026"/>
                  <a:pt x="7063064" y="2249827"/>
                  <a:pt x="7063064" y="2292760"/>
                </a:cubicBezTo>
                <a:cubicBezTo>
                  <a:pt x="7063064" y="2335693"/>
                  <a:pt x="7028260" y="2370473"/>
                  <a:pt x="6985327" y="2370473"/>
                </a:cubicBezTo>
                <a:cubicBezTo>
                  <a:pt x="6942394" y="2370473"/>
                  <a:pt x="6907590" y="2335693"/>
                  <a:pt x="6907590" y="2292760"/>
                </a:cubicBezTo>
                <a:cubicBezTo>
                  <a:pt x="6907590" y="2249827"/>
                  <a:pt x="6942394" y="2215026"/>
                  <a:pt x="6985327" y="2215026"/>
                </a:cubicBezTo>
                <a:close/>
                <a:moveTo>
                  <a:pt x="6801810" y="2215026"/>
                </a:moveTo>
                <a:cubicBezTo>
                  <a:pt x="6844742" y="2215026"/>
                  <a:pt x="6879546" y="2249827"/>
                  <a:pt x="6879546" y="2292760"/>
                </a:cubicBezTo>
                <a:cubicBezTo>
                  <a:pt x="6879546" y="2335693"/>
                  <a:pt x="6844742" y="2370473"/>
                  <a:pt x="6801810" y="2370473"/>
                </a:cubicBezTo>
                <a:cubicBezTo>
                  <a:pt x="6758877" y="2370473"/>
                  <a:pt x="6724073" y="2335693"/>
                  <a:pt x="6724073" y="2292760"/>
                </a:cubicBezTo>
                <a:cubicBezTo>
                  <a:pt x="6724073" y="2249827"/>
                  <a:pt x="6758877" y="2215026"/>
                  <a:pt x="6801810" y="2215026"/>
                </a:cubicBezTo>
                <a:close/>
                <a:moveTo>
                  <a:pt x="6613588" y="2215026"/>
                </a:moveTo>
                <a:cubicBezTo>
                  <a:pt x="6656521" y="2215026"/>
                  <a:pt x="6691325" y="2249827"/>
                  <a:pt x="6691325" y="2292760"/>
                </a:cubicBezTo>
                <a:cubicBezTo>
                  <a:pt x="6691325" y="2335693"/>
                  <a:pt x="6656521" y="2370473"/>
                  <a:pt x="6613588" y="2370473"/>
                </a:cubicBezTo>
                <a:cubicBezTo>
                  <a:pt x="6570656" y="2370473"/>
                  <a:pt x="6535852" y="2335693"/>
                  <a:pt x="6535852" y="2292760"/>
                </a:cubicBezTo>
                <a:cubicBezTo>
                  <a:pt x="6535852" y="2249827"/>
                  <a:pt x="6570656" y="2215026"/>
                  <a:pt x="6613588" y="2215026"/>
                </a:cubicBezTo>
                <a:close/>
                <a:moveTo>
                  <a:pt x="6241850" y="2215026"/>
                </a:moveTo>
                <a:cubicBezTo>
                  <a:pt x="6284783" y="2215026"/>
                  <a:pt x="6319587" y="2249827"/>
                  <a:pt x="6319587" y="2292760"/>
                </a:cubicBezTo>
                <a:cubicBezTo>
                  <a:pt x="6319587" y="2335693"/>
                  <a:pt x="6284783" y="2370473"/>
                  <a:pt x="6241850" y="2370473"/>
                </a:cubicBezTo>
                <a:cubicBezTo>
                  <a:pt x="6198917" y="2370473"/>
                  <a:pt x="6164113" y="2335693"/>
                  <a:pt x="6164113" y="2292760"/>
                </a:cubicBezTo>
                <a:cubicBezTo>
                  <a:pt x="6164113" y="2249827"/>
                  <a:pt x="6198917" y="2215026"/>
                  <a:pt x="6241850" y="2215026"/>
                </a:cubicBezTo>
                <a:close/>
                <a:moveTo>
                  <a:pt x="6053630" y="2215026"/>
                </a:moveTo>
                <a:cubicBezTo>
                  <a:pt x="6096563" y="2215026"/>
                  <a:pt x="6131367" y="2249827"/>
                  <a:pt x="6131367" y="2292760"/>
                </a:cubicBezTo>
                <a:cubicBezTo>
                  <a:pt x="6131367" y="2335693"/>
                  <a:pt x="6096563" y="2370473"/>
                  <a:pt x="6053630" y="2370473"/>
                </a:cubicBezTo>
                <a:cubicBezTo>
                  <a:pt x="6010698" y="2370473"/>
                  <a:pt x="5975894" y="2335693"/>
                  <a:pt x="5975894" y="2292760"/>
                </a:cubicBezTo>
                <a:cubicBezTo>
                  <a:pt x="5975894" y="2249827"/>
                  <a:pt x="6010698" y="2215026"/>
                  <a:pt x="6053630" y="2215026"/>
                </a:cubicBezTo>
                <a:close/>
                <a:moveTo>
                  <a:pt x="5870113" y="2215026"/>
                </a:moveTo>
                <a:cubicBezTo>
                  <a:pt x="5913046" y="2215026"/>
                  <a:pt x="5947850" y="2249827"/>
                  <a:pt x="5947850" y="2292760"/>
                </a:cubicBezTo>
                <a:cubicBezTo>
                  <a:pt x="5947850" y="2335693"/>
                  <a:pt x="5913046" y="2370473"/>
                  <a:pt x="5870113" y="2370473"/>
                </a:cubicBezTo>
                <a:cubicBezTo>
                  <a:pt x="5827181" y="2370473"/>
                  <a:pt x="5792376" y="2335693"/>
                  <a:pt x="5792376" y="2292760"/>
                </a:cubicBezTo>
                <a:cubicBezTo>
                  <a:pt x="5792376" y="2249827"/>
                  <a:pt x="5827181" y="2215026"/>
                  <a:pt x="5870113" y="2215026"/>
                </a:cubicBezTo>
                <a:close/>
                <a:moveTo>
                  <a:pt x="5681931" y="2215026"/>
                </a:moveTo>
                <a:cubicBezTo>
                  <a:pt x="5724825" y="2215026"/>
                  <a:pt x="5759629" y="2249827"/>
                  <a:pt x="5759629" y="2292760"/>
                </a:cubicBezTo>
                <a:cubicBezTo>
                  <a:pt x="5759629" y="2335693"/>
                  <a:pt x="5724825" y="2370473"/>
                  <a:pt x="5681931" y="2370473"/>
                </a:cubicBezTo>
                <a:cubicBezTo>
                  <a:pt x="5638987" y="2370473"/>
                  <a:pt x="5604176" y="2335693"/>
                  <a:pt x="5604176" y="2292760"/>
                </a:cubicBezTo>
                <a:cubicBezTo>
                  <a:pt x="5604176" y="2249827"/>
                  <a:pt x="5638987" y="2215026"/>
                  <a:pt x="5681931" y="2215026"/>
                </a:cubicBezTo>
                <a:close/>
                <a:moveTo>
                  <a:pt x="5498381" y="2215026"/>
                </a:moveTo>
                <a:cubicBezTo>
                  <a:pt x="5541314" y="2215026"/>
                  <a:pt x="5576126" y="2249827"/>
                  <a:pt x="5576126" y="2292760"/>
                </a:cubicBezTo>
                <a:cubicBezTo>
                  <a:pt x="5576126" y="2335693"/>
                  <a:pt x="5541314" y="2370473"/>
                  <a:pt x="5498381" y="2370473"/>
                </a:cubicBezTo>
                <a:cubicBezTo>
                  <a:pt x="5455451" y="2370473"/>
                  <a:pt x="5420642" y="2335693"/>
                  <a:pt x="5420642" y="2292760"/>
                </a:cubicBezTo>
                <a:cubicBezTo>
                  <a:pt x="5420642" y="2249827"/>
                  <a:pt x="5455451" y="2215026"/>
                  <a:pt x="5498381" y="2215026"/>
                </a:cubicBezTo>
                <a:close/>
                <a:moveTo>
                  <a:pt x="5310166" y="2215026"/>
                </a:moveTo>
                <a:cubicBezTo>
                  <a:pt x="5353095" y="2215026"/>
                  <a:pt x="5387897" y="2249827"/>
                  <a:pt x="5387897" y="2292760"/>
                </a:cubicBezTo>
                <a:cubicBezTo>
                  <a:pt x="5387897" y="2335693"/>
                  <a:pt x="5353095" y="2370473"/>
                  <a:pt x="5310166" y="2370473"/>
                </a:cubicBezTo>
                <a:cubicBezTo>
                  <a:pt x="5267231" y="2370473"/>
                  <a:pt x="5232439" y="2335693"/>
                  <a:pt x="5232439" y="2292760"/>
                </a:cubicBezTo>
                <a:cubicBezTo>
                  <a:pt x="5232439" y="2249827"/>
                  <a:pt x="5267231" y="2215026"/>
                  <a:pt x="5310166" y="2215026"/>
                </a:cubicBezTo>
                <a:close/>
                <a:moveTo>
                  <a:pt x="5126655" y="2215026"/>
                </a:moveTo>
                <a:cubicBezTo>
                  <a:pt x="5169590" y="2215026"/>
                  <a:pt x="5204392" y="2249827"/>
                  <a:pt x="5204392" y="2292760"/>
                </a:cubicBezTo>
                <a:cubicBezTo>
                  <a:pt x="5204392" y="2335693"/>
                  <a:pt x="5169590" y="2370473"/>
                  <a:pt x="5126655" y="2370473"/>
                </a:cubicBezTo>
                <a:cubicBezTo>
                  <a:pt x="5083740" y="2370473"/>
                  <a:pt x="5048928" y="2335693"/>
                  <a:pt x="5048928" y="2292760"/>
                </a:cubicBezTo>
                <a:cubicBezTo>
                  <a:pt x="5048928" y="2249827"/>
                  <a:pt x="5083740" y="2215026"/>
                  <a:pt x="5126655" y="2215026"/>
                </a:cubicBezTo>
                <a:close/>
                <a:moveTo>
                  <a:pt x="3061043" y="2215026"/>
                </a:moveTo>
                <a:cubicBezTo>
                  <a:pt x="3103975" y="2215026"/>
                  <a:pt x="3138780" y="2249827"/>
                  <a:pt x="3138780" y="2292760"/>
                </a:cubicBezTo>
                <a:cubicBezTo>
                  <a:pt x="3138780" y="2335693"/>
                  <a:pt x="3103975" y="2370473"/>
                  <a:pt x="3061043" y="2370473"/>
                </a:cubicBezTo>
                <a:cubicBezTo>
                  <a:pt x="3018099" y="2370473"/>
                  <a:pt x="2983293" y="2335693"/>
                  <a:pt x="2983293" y="2292760"/>
                </a:cubicBezTo>
                <a:cubicBezTo>
                  <a:pt x="2983293" y="2249827"/>
                  <a:pt x="3018099" y="2215026"/>
                  <a:pt x="3061043" y="2215026"/>
                </a:cubicBezTo>
                <a:close/>
                <a:moveTo>
                  <a:pt x="2882225" y="2215026"/>
                </a:moveTo>
                <a:cubicBezTo>
                  <a:pt x="2925159" y="2215026"/>
                  <a:pt x="2959965" y="2249827"/>
                  <a:pt x="2959965" y="2292760"/>
                </a:cubicBezTo>
                <a:cubicBezTo>
                  <a:pt x="2959965" y="2335693"/>
                  <a:pt x="2925159" y="2370473"/>
                  <a:pt x="2882225" y="2370473"/>
                </a:cubicBezTo>
                <a:cubicBezTo>
                  <a:pt x="2839298" y="2370473"/>
                  <a:pt x="2804499" y="2335693"/>
                  <a:pt x="2804499" y="2292760"/>
                </a:cubicBezTo>
                <a:cubicBezTo>
                  <a:pt x="2804499" y="2249827"/>
                  <a:pt x="2839298" y="2215026"/>
                  <a:pt x="2882225" y="2215026"/>
                </a:cubicBezTo>
                <a:close/>
                <a:moveTo>
                  <a:pt x="2689321" y="2215026"/>
                </a:moveTo>
                <a:cubicBezTo>
                  <a:pt x="2732245" y="2215026"/>
                  <a:pt x="2767032" y="2249827"/>
                  <a:pt x="2767032" y="2292760"/>
                </a:cubicBezTo>
                <a:cubicBezTo>
                  <a:pt x="2767032" y="2335693"/>
                  <a:pt x="2732245" y="2370473"/>
                  <a:pt x="2689321" y="2370473"/>
                </a:cubicBezTo>
                <a:cubicBezTo>
                  <a:pt x="2646382" y="2370473"/>
                  <a:pt x="2611585" y="2335693"/>
                  <a:pt x="2611585" y="2292760"/>
                </a:cubicBezTo>
                <a:cubicBezTo>
                  <a:pt x="2611585" y="2249827"/>
                  <a:pt x="2646382" y="2215026"/>
                  <a:pt x="2689321" y="2215026"/>
                </a:cubicBezTo>
                <a:close/>
                <a:moveTo>
                  <a:pt x="2510500" y="2215026"/>
                </a:moveTo>
                <a:cubicBezTo>
                  <a:pt x="2553443" y="2215026"/>
                  <a:pt x="2588245" y="2249827"/>
                  <a:pt x="2588245" y="2292760"/>
                </a:cubicBezTo>
                <a:cubicBezTo>
                  <a:pt x="2588245" y="2335693"/>
                  <a:pt x="2553443" y="2370473"/>
                  <a:pt x="2510500" y="2370473"/>
                </a:cubicBezTo>
                <a:cubicBezTo>
                  <a:pt x="2467558" y="2370473"/>
                  <a:pt x="2432745" y="2335693"/>
                  <a:pt x="2432745" y="2292760"/>
                </a:cubicBezTo>
                <a:cubicBezTo>
                  <a:pt x="2432745" y="2249827"/>
                  <a:pt x="2467558" y="2215026"/>
                  <a:pt x="2510500" y="2215026"/>
                </a:cubicBezTo>
                <a:close/>
                <a:moveTo>
                  <a:pt x="2317543" y="2215026"/>
                </a:moveTo>
                <a:cubicBezTo>
                  <a:pt x="2360472" y="2215026"/>
                  <a:pt x="2395284" y="2249827"/>
                  <a:pt x="2395284" y="2292760"/>
                </a:cubicBezTo>
                <a:cubicBezTo>
                  <a:pt x="2395284" y="2335693"/>
                  <a:pt x="2360472" y="2370473"/>
                  <a:pt x="2317543" y="2370473"/>
                </a:cubicBezTo>
                <a:cubicBezTo>
                  <a:pt x="2274617" y="2370473"/>
                  <a:pt x="2239817" y="2335693"/>
                  <a:pt x="2239817" y="2292760"/>
                </a:cubicBezTo>
                <a:cubicBezTo>
                  <a:pt x="2239817" y="2249827"/>
                  <a:pt x="2274617" y="2215026"/>
                  <a:pt x="2317543" y="2215026"/>
                </a:cubicBezTo>
                <a:close/>
                <a:moveTo>
                  <a:pt x="2129344" y="2215026"/>
                </a:moveTo>
                <a:cubicBezTo>
                  <a:pt x="2172273" y="2215026"/>
                  <a:pt x="2207072" y="2249827"/>
                  <a:pt x="2207072" y="2292760"/>
                </a:cubicBezTo>
                <a:cubicBezTo>
                  <a:pt x="2207072" y="2335693"/>
                  <a:pt x="2172273" y="2370473"/>
                  <a:pt x="2129344" y="2370473"/>
                </a:cubicBezTo>
                <a:cubicBezTo>
                  <a:pt x="2086418" y="2370473"/>
                  <a:pt x="2051618" y="2335693"/>
                  <a:pt x="2051618" y="2292760"/>
                </a:cubicBezTo>
                <a:cubicBezTo>
                  <a:pt x="2051618" y="2249827"/>
                  <a:pt x="2086418" y="2215026"/>
                  <a:pt x="2129344" y="2215026"/>
                </a:cubicBezTo>
                <a:close/>
                <a:moveTo>
                  <a:pt x="1941149" y="2215026"/>
                </a:moveTo>
                <a:cubicBezTo>
                  <a:pt x="1984076" y="2215026"/>
                  <a:pt x="2018875" y="2249827"/>
                  <a:pt x="2018875" y="2292760"/>
                </a:cubicBezTo>
                <a:cubicBezTo>
                  <a:pt x="2018875" y="2335693"/>
                  <a:pt x="1984076" y="2370473"/>
                  <a:pt x="1941149" y="2370473"/>
                </a:cubicBezTo>
                <a:cubicBezTo>
                  <a:pt x="1898221" y="2370473"/>
                  <a:pt x="1863421" y="2335693"/>
                  <a:pt x="1863421" y="2292760"/>
                </a:cubicBezTo>
                <a:cubicBezTo>
                  <a:pt x="1863421" y="2249827"/>
                  <a:pt x="1898221" y="2215026"/>
                  <a:pt x="1941149" y="2215026"/>
                </a:cubicBezTo>
                <a:close/>
                <a:moveTo>
                  <a:pt x="1757654" y="2215026"/>
                </a:moveTo>
                <a:cubicBezTo>
                  <a:pt x="1800584" y="2215026"/>
                  <a:pt x="1835384" y="2249827"/>
                  <a:pt x="1835384" y="2292760"/>
                </a:cubicBezTo>
                <a:cubicBezTo>
                  <a:pt x="1835384" y="2335693"/>
                  <a:pt x="1800584" y="2370473"/>
                  <a:pt x="1757654" y="2370473"/>
                </a:cubicBezTo>
                <a:cubicBezTo>
                  <a:pt x="1714713" y="2370473"/>
                  <a:pt x="1679928" y="2335693"/>
                  <a:pt x="1679928" y="2292760"/>
                </a:cubicBezTo>
                <a:cubicBezTo>
                  <a:pt x="1679928" y="2249827"/>
                  <a:pt x="1714713" y="2215026"/>
                  <a:pt x="1757654" y="2215026"/>
                </a:cubicBezTo>
                <a:close/>
                <a:moveTo>
                  <a:pt x="1569426" y="2215026"/>
                </a:moveTo>
                <a:cubicBezTo>
                  <a:pt x="1612383" y="2215026"/>
                  <a:pt x="1647186" y="2249827"/>
                  <a:pt x="1647186" y="2292760"/>
                </a:cubicBezTo>
                <a:cubicBezTo>
                  <a:pt x="1647186" y="2335693"/>
                  <a:pt x="1612383" y="2370473"/>
                  <a:pt x="1569426" y="2370473"/>
                </a:cubicBezTo>
                <a:cubicBezTo>
                  <a:pt x="1526515" y="2370473"/>
                  <a:pt x="1491704" y="2335693"/>
                  <a:pt x="1491704" y="2292760"/>
                </a:cubicBezTo>
                <a:cubicBezTo>
                  <a:pt x="1491704" y="2249827"/>
                  <a:pt x="1526515" y="2215026"/>
                  <a:pt x="1569426" y="2215026"/>
                </a:cubicBezTo>
                <a:close/>
                <a:moveTo>
                  <a:pt x="458872" y="2215026"/>
                </a:moveTo>
                <a:cubicBezTo>
                  <a:pt x="501804" y="2215026"/>
                  <a:pt x="536609" y="2249830"/>
                  <a:pt x="536609" y="2292761"/>
                </a:cubicBezTo>
                <a:cubicBezTo>
                  <a:pt x="536609" y="2335695"/>
                  <a:pt x="501804" y="2370474"/>
                  <a:pt x="458872" y="2370474"/>
                </a:cubicBezTo>
                <a:cubicBezTo>
                  <a:pt x="415939" y="2370474"/>
                  <a:pt x="381138" y="2335695"/>
                  <a:pt x="381138" y="2292761"/>
                </a:cubicBezTo>
                <a:cubicBezTo>
                  <a:pt x="381138" y="2249830"/>
                  <a:pt x="415939" y="2215026"/>
                  <a:pt x="458872" y="2215026"/>
                </a:cubicBezTo>
                <a:close/>
                <a:moveTo>
                  <a:pt x="10462142" y="2114072"/>
                </a:moveTo>
                <a:lnTo>
                  <a:pt x="10547886" y="2199104"/>
                </a:lnTo>
                <a:lnTo>
                  <a:pt x="10538003" y="2201099"/>
                </a:lnTo>
                <a:cubicBezTo>
                  <a:pt x="10495070" y="2201099"/>
                  <a:pt x="10460266" y="2166295"/>
                  <a:pt x="10460266" y="2123364"/>
                </a:cubicBezTo>
                <a:close/>
                <a:moveTo>
                  <a:pt x="10349781" y="2045628"/>
                </a:moveTo>
                <a:cubicBezTo>
                  <a:pt x="10392714" y="2045628"/>
                  <a:pt x="10427518" y="2080429"/>
                  <a:pt x="10427518" y="2123364"/>
                </a:cubicBezTo>
                <a:cubicBezTo>
                  <a:pt x="10427518" y="2166295"/>
                  <a:pt x="10392714" y="2201099"/>
                  <a:pt x="10349781" y="2201099"/>
                </a:cubicBezTo>
                <a:cubicBezTo>
                  <a:pt x="10306848" y="2201099"/>
                  <a:pt x="10272044" y="2166295"/>
                  <a:pt x="10272044" y="2123364"/>
                </a:cubicBezTo>
                <a:cubicBezTo>
                  <a:pt x="10272044" y="2080429"/>
                  <a:pt x="10306848" y="2045628"/>
                  <a:pt x="10349781" y="2045628"/>
                </a:cubicBezTo>
                <a:close/>
                <a:moveTo>
                  <a:pt x="10166265" y="2045628"/>
                </a:moveTo>
                <a:cubicBezTo>
                  <a:pt x="10209198" y="2045628"/>
                  <a:pt x="10244002" y="2080429"/>
                  <a:pt x="10244002" y="2123364"/>
                </a:cubicBezTo>
                <a:cubicBezTo>
                  <a:pt x="10244002" y="2166295"/>
                  <a:pt x="10209198" y="2201099"/>
                  <a:pt x="10166265" y="2201099"/>
                </a:cubicBezTo>
                <a:cubicBezTo>
                  <a:pt x="10123332" y="2201099"/>
                  <a:pt x="10088528" y="2166295"/>
                  <a:pt x="10088528" y="2123364"/>
                </a:cubicBezTo>
                <a:cubicBezTo>
                  <a:pt x="10088528" y="2080429"/>
                  <a:pt x="10123332" y="2045628"/>
                  <a:pt x="10166265" y="2045628"/>
                </a:cubicBezTo>
                <a:close/>
                <a:moveTo>
                  <a:pt x="9978044" y="2045628"/>
                </a:moveTo>
                <a:cubicBezTo>
                  <a:pt x="10020977" y="2045628"/>
                  <a:pt x="10055781" y="2080429"/>
                  <a:pt x="10055781" y="2123364"/>
                </a:cubicBezTo>
                <a:cubicBezTo>
                  <a:pt x="10055781" y="2166295"/>
                  <a:pt x="10020977" y="2201099"/>
                  <a:pt x="9978044" y="2201099"/>
                </a:cubicBezTo>
                <a:cubicBezTo>
                  <a:pt x="9935111" y="2201099"/>
                  <a:pt x="9900307" y="2166295"/>
                  <a:pt x="9900307" y="2123364"/>
                </a:cubicBezTo>
                <a:cubicBezTo>
                  <a:pt x="9900307" y="2080429"/>
                  <a:pt x="9935111" y="2045628"/>
                  <a:pt x="9978044" y="2045628"/>
                </a:cubicBezTo>
                <a:close/>
                <a:moveTo>
                  <a:pt x="9789823" y="2045628"/>
                </a:moveTo>
                <a:cubicBezTo>
                  <a:pt x="9832756" y="2045628"/>
                  <a:pt x="9867560" y="2080429"/>
                  <a:pt x="9867560" y="2123364"/>
                </a:cubicBezTo>
                <a:cubicBezTo>
                  <a:pt x="9867560" y="2166295"/>
                  <a:pt x="9832756" y="2201099"/>
                  <a:pt x="9789823" y="2201099"/>
                </a:cubicBezTo>
                <a:cubicBezTo>
                  <a:pt x="9746890" y="2201099"/>
                  <a:pt x="9712086" y="2166295"/>
                  <a:pt x="9712086" y="2123364"/>
                </a:cubicBezTo>
                <a:cubicBezTo>
                  <a:pt x="9712086" y="2080429"/>
                  <a:pt x="9746890" y="2045628"/>
                  <a:pt x="9789823" y="2045628"/>
                </a:cubicBezTo>
                <a:close/>
                <a:moveTo>
                  <a:pt x="9606306" y="2045628"/>
                </a:moveTo>
                <a:cubicBezTo>
                  <a:pt x="9649238" y="2045628"/>
                  <a:pt x="9684043" y="2080429"/>
                  <a:pt x="9684043" y="2123364"/>
                </a:cubicBezTo>
                <a:cubicBezTo>
                  <a:pt x="9684043" y="2166295"/>
                  <a:pt x="9649238" y="2201099"/>
                  <a:pt x="9606306" y="2201099"/>
                </a:cubicBezTo>
                <a:cubicBezTo>
                  <a:pt x="9563373" y="2201099"/>
                  <a:pt x="9528569" y="2166295"/>
                  <a:pt x="9528569" y="2123364"/>
                </a:cubicBezTo>
                <a:cubicBezTo>
                  <a:pt x="9528569" y="2080429"/>
                  <a:pt x="9563373" y="2045628"/>
                  <a:pt x="9606306" y="2045628"/>
                </a:cubicBezTo>
                <a:close/>
                <a:moveTo>
                  <a:pt x="9413378" y="2045628"/>
                </a:moveTo>
                <a:cubicBezTo>
                  <a:pt x="9456311" y="2045628"/>
                  <a:pt x="9491115" y="2080429"/>
                  <a:pt x="9491115" y="2123364"/>
                </a:cubicBezTo>
                <a:cubicBezTo>
                  <a:pt x="9491115" y="2166295"/>
                  <a:pt x="9456311" y="2201099"/>
                  <a:pt x="9413378" y="2201099"/>
                </a:cubicBezTo>
                <a:cubicBezTo>
                  <a:pt x="9370445" y="2201099"/>
                  <a:pt x="9335641" y="2166295"/>
                  <a:pt x="9335641" y="2123364"/>
                </a:cubicBezTo>
                <a:cubicBezTo>
                  <a:pt x="9335641" y="2080429"/>
                  <a:pt x="9370445" y="2045628"/>
                  <a:pt x="9413378" y="2045628"/>
                </a:cubicBezTo>
                <a:close/>
                <a:moveTo>
                  <a:pt x="9234570" y="2045628"/>
                </a:moveTo>
                <a:cubicBezTo>
                  <a:pt x="9277503" y="2045628"/>
                  <a:pt x="9312307" y="2080429"/>
                  <a:pt x="9312307" y="2123364"/>
                </a:cubicBezTo>
                <a:cubicBezTo>
                  <a:pt x="9312307" y="2166295"/>
                  <a:pt x="9277503" y="2201099"/>
                  <a:pt x="9234570" y="2201099"/>
                </a:cubicBezTo>
                <a:cubicBezTo>
                  <a:pt x="9191637" y="2201099"/>
                  <a:pt x="9156833" y="2166295"/>
                  <a:pt x="9156833" y="2123364"/>
                </a:cubicBezTo>
                <a:cubicBezTo>
                  <a:pt x="9156833" y="2080429"/>
                  <a:pt x="9191637" y="2045628"/>
                  <a:pt x="9234570" y="2045628"/>
                </a:cubicBezTo>
                <a:close/>
                <a:moveTo>
                  <a:pt x="9036936" y="2045628"/>
                </a:moveTo>
                <a:cubicBezTo>
                  <a:pt x="9079869" y="2045628"/>
                  <a:pt x="9114673" y="2080429"/>
                  <a:pt x="9114673" y="2123364"/>
                </a:cubicBezTo>
                <a:cubicBezTo>
                  <a:pt x="9114673" y="2166295"/>
                  <a:pt x="9079869" y="2201099"/>
                  <a:pt x="9036936" y="2201099"/>
                </a:cubicBezTo>
                <a:cubicBezTo>
                  <a:pt x="8994003" y="2201099"/>
                  <a:pt x="8959199" y="2166295"/>
                  <a:pt x="8959199" y="2123364"/>
                </a:cubicBezTo>
                <a:cubicBezTo>
                  <a:pt x="8959199" y="2080429"/>
                  <a:pt x="8994003" y="2045628"/>
                  <a:pt x="9036936" y="2045628"/>
                </a:cubicBezTo>
                <a:close/>
                <a:moveTo>
                  <a:pt x="8853421" y="2045628"/>
                </a:moveTo>
                <a:cubicBezTo>
                  <a:pt x="8896354" y="2045628"/>
                  <a:pt x="8931158" y="2080429"/>
                  <a:pt x="8931158" y="2123364"/>
                </a:cubicBezTo>
                <a:cubicBezTo>
                  <a:pt x="8931158" y="2166295"/>
                  <a:pt x="8896354" y="2201099"/>
                  <a:pt x="8853421" y="2201099"/>
                </a:cubicBezTo>
                <a:cubicBezTo>
                  <a:pt x="8810489" y="2201099"/>
                  <a:pt x="8775685" y="2166295"/>
                  <a:pt x="8775685" y="2123364"/>
                </a:cubicBezTo>
                <a:cubicBezTo>
                  <a:pt x="8775685" y="2080429"/>
                  <a:pt x="8810489" y="2045628"/>
                  <a:pt x="8853421" y="2045628"/>
                </a:cubicBezTo>
                <a:close/>
                <a:moveTo>
                  <a:pt x="8669907" y="2045628"/>
                </a:moveTo>
                <a:cubicBezTo>
                  <a:pt x="8712840" y="2045628"/>
                  <a:pt x="8747644" y="2080429"/>
                  <a:pt x="8747644" y="2123364"/>
                </a:cubicBezTo>
                <a:cubicBezTo>
                  <a:pt x="8747644" y="2166295"/>
                  <a:pt x="8712840" y="2201099"/>
                  <a:pt x="8669907" y="2201099"/>
                </a:cubicBezTo>
                <a:cubicBezTo>
                  <a:pt x="8626974" y="2201099"/>
                  <a:pt x="8592170" y="2166295"/>
                  <a:pt x="8592170" y="2123364"/>
                </a:cubicBezTo>
                <a:cubicBezTo>
                  <a:pt x="8592170" y="2080429"/>
                  <a:pt x="8626974" y="2045628"/>
                  <a:pt x="8669907" y="2045628"/>
                </a:cubicBezTo>
                <a:close/>
                <a:moveTo>
                  <a:pt x="8481683" y="2045628"/>
                </a:moveTo>
                <a:cubicBezTo>
                  <a:pt x="8524616" y="2045628"/>
                  <a:pt x="8559420" y="2080429"/>
                  <a:pt x="8559420" y="2123364"/>
                </a:cubicBezTo>
                <a:cubicBezTo>
                  <a:pt x="8559420" y="2166295"/>
                  <a:pt x="8524616" y="2201099"/>
                  <a:pt x="8481683" y="2201099"/>
                </a:cubicBezTo>
                <a:cubicBezTo>
                  <a:pt x="8438750" y="2201099"/>
                  <a:pt x="8403946" y="2166295"/>
                  <a:pt x="8403946" y="2123364"/>
                </a:cubicBezTo>
                <a:cubicBezTo>
                  <a:pt x="8403946" y="2080429"/>
                  <a:pt x="8438750" y="2045628"/>
                  <a:pt x="8481683" y="2045628"/>
                </a:cubicBezTo>
                <a:close/>
                <a:moveTo>
                  <a:pt x="8298167" y="2045628"/>
                </a:moveTo>
                <a:cubicBezTo>
                  <a:pt x="8341100" y="2045628"/>
                  <a:pt x="8375904" y="2080429"/>
                  <a:pt x="8375904" y="2123364"/>
                </a:cubicBezTo>
                <a:cubicBezTo>
                  <a:pt x="8375904" y="2166295"/>
                  <a:pt x="8341100" y="2201099"/>
                  <a:pt x="8298167" y="2201099"/>
                </a:cubicBezTo>
                <a:cubicBezTo>
                  <a:pt x="8255235" y="2201099"/>
                  <a:pt x="8220430" y="2166295"/>
                  <a:pt x="8220430" y="2123364"/>
                </a:cubicBezTo>
                <a:cubicBezTo>
                  <a:pt x="8220430" y="2080429"/>
                  <a:pt x="8255235" y="2045628"/>
                  <a:pt x="8298167" y="2045628"/>
                </a:cubicBezTo>
                <a:close/>
                <a:moveTo>
                  <a:pt x="8109949" y="2045628"/>
                </a:moveTo>
                <a:cubicBezTo>
                  <a:pt x="8152882" y="2045628"/>
                  <a:pt x="8187686" y="2080429"/>
                  <a:pt x="8187686" y="2123364"/>
                </a:cubicBezTo>
                <a:cubicBezTo>
                  <a:pt x="8187686" y="2166295"/>
                  <a:pt x="8152882" y="2201099"/>
                  <a:pt x="8109949" y="2201099"/>
                </a:cubicBezTo>
                <a:cubicBezTo>
                  <a:pt x="8067016" y="2201099"/>
                  <a:pt x="8032212" y="2166295"/>
                  <a:pt x="8032212" y="2123364"/>
                </a:cubicBezTo>
                <a:cubicBezTo>
                  <a:pt x="8032212" y="2080429"/>
                  <a:pt x="8067016" y="2045628"/>
                  <a:pt x="8109949" y="2045628"/>
                </a:cubicBezTo>
                <a:close/>
                <a:moveTo>
                  <a:pt x="7926432" y="2045628"/>
                </a:moveTo>
                <a:cubicBezTo>
                  <a:pt x="7969364" y="2045628"/>
                  <a:pt x="8004169" y="2080429"/>
                  <a:pt x="8004169" y="2123364"/>
                </a:cubicBezTo>
                <a:cubicBezTo>
                  <a:pt x="8004169" y="2166295"/>
                  <a:pt x="7969364" y="2201099"/>
                  <a:pt x="7926432" y="2201099"/>
                </a:cubicBezTo>
                <a:cubicBezTo>
                  <a:pt x="7883499" y="2201099"/>
                  <a:pt x="7848695" y="2166295"/>
                  <a:pt x="7848695" y="2123364"/>
                </a:cubicBezTo>
                <a:cubicBezTo>
                  <a:pt x="7848695" y="2080429"/>
                  <a:pt x="7883499" y="2045628"/>
                  <a:pt x="7926432" y="2045628"/>
                </a:cubicBezTo>
                <a:close/>
                <a:moveTo>
                  <a:pt x="7738211" y="2045628"/>
                </a:moveTo>
                <a:cubicBezTo>
                  <a:pt x="7781143" y="2045628"/>
                  <a:pt x="7815947" y="2080429"/>
                  <a:pt x="7815947" y="2123364"/>
                </a:cubicBezTo>
                <a:cubicBezTo>
                  <a:pt x="7815947" y="2166295"/>
                  <a:pt x="7781143" y="2201099"/>
                  <a:pt x="7738211" y="2201099"/>
                </a:cubicBezTo>
                <a:cubicBezTo>
                  <a:pt x="7695278" y="2201099"/>
                  <a:pt x="7660474" y="2166295"/>
                  <a:pt x="7660474" y="2123364"/>
                </a:cubicBezTo>
                <a:cubicBezTo>
                  <a:pt x="7660474" y="2080429"/>
                  <a:pt x="7695278" y="2045628"/>
                  <a:pt x="7738211" y="2045628"/>
                </a:cubicBezTo>
                <a:close/>
                <a:moveTo>
                  <a:pt x="7554693" y="2045628"/>
                </a:moveTo>
                <a:cubicBezTo>
                  <a:pt x="7597626" y="2045628"/>
                  <a:pt x="7632430" y="2080429"/>
                  <a:pt x="7632430" y="2123364"/>
                </a:cubicBezTo>
                <a:cubicBezTo>
                  <a:pt x="7632430" y="2166295"/>
                  <a:pt x="7597626" y="2201099"/>
                  <a:pt x="7554693" y="2201099"/>
                </a:cubicBezTo>
                <a:cubicBezTo>
                  <a:pt x="7511761" y="2201099"/>
                  <a:pt x="7476957" y="2166295"/>
                  <a:pt x="7476957" y="2123364"/>
                </a:cubicBezTo>
                <a:cubicBezTo>
                  <a:pt x="7476957" y="2080429"/>
                  <a:pt x="7511761" y="2045628"/>
                  <a:pt x="7554693" y="2045628"/>
                </a:cubicBezTo>
                <a:close/>
                <a:moveTo>
                  <a:pt x="7366472" y="2045628"/>
                </a:moveTo>
                <a:cubicBezTo>
                  <a:pt x="7409405" y="2045628"/>
                  <a:pt x="7444209" y="2080429"/>
                  <a:pt x="7444209" y="2123364"/>
                </a:cubicBezTo>
                <a:cubicBezTo>
                  <a:pt x="7444209" y="2166295"/>
                  <a:pt x="7409405" y="2201099"/>
                  <a:pt x="7366472" y="2201099"/>
                </a:cubicBezTo>
                <a:cubicBezTo>
                  <a:pt x="7323540" y="2201099"/>
                  <a:pt x="7288736" y="2166295"/>
                  <a:pt x="7288736" y="2123364"/>
                </a:cubicBezTo>
                <a:cubicBezTo>
                  <a:pt x="7288736" y="2080429"/>
                  <a:pt x="7323540" y="2045628"/>
                  <a:pt x="7366472" y="2045628"/>
                </a:cubicBezTo>
                <a:close/>
                <a:moveTo>
                  <a:pt x="7178251" y="2045628"/>
                </a:moveTo>
                <a:cubicBezTo>
                  <a:pt x="7221184" y="2045628"/>
                  <a:pt x="7255988" y="2080429"/>
                  <a:pt x="7255988" y="2123364"/>
                </a:cubicBezTo>
                <a:cubicBezTo>
                  <a:pt x="7255988" y="2166295"/>
                  <a:pt x="7221184" y="2201099"/>
                  <a:pt x="7178251" y="2201099"/>
                </a:cubicBezTo>
                <a:cubicBezTo>
                  <a:pt x="7135319" y="2201099"/>
                  <a:pt x="7100514" y="2166295"/>
                  <a:pt x="7100514" y="2123364"/>
                </a:cubicBezTo>
                <a:cubicBezTo>
                  <a:pt x="7100514" y="2080429"/>
                  <a:pt x="7135319" y="2045628"/>
                  <a:pt x="7178251" y="2045628"/>
                </a:cubicBezTo>
                <a:close/>
                <a:moveTo>
                  <a:pt x="6985327" y="2045628"/>
                </a:moveTo>
                <a:cubicBezTo>
                  <a:pt x="7028260" y="2045628"/>
                  <a:pt x="7063064" y="2080429"/>
                  <a:pt x="7063064" y="2123364"/>
                </a:cubicBezTo>
                <a:cubicBezTo>
                  <a:pt x="7063064" y="2166295"/>
                  <a:pt x="7028260" y="2201099"/>
                  <a:pt x="6985327" y="2201099"/>
                </a:cubicBezTo>
                <a:cubicBezTo>
                  <a:pt x="6942394" y="2201099"/>
                  <a:pt x="6907590" y="2166295"/>
                  <a:pt x="6907590" y="2123364"/>
                </a:cubicBezTo>
                <a:cubicBezTo>
                  <a:pt x="6907590" y="2080429"/>
                  <a:pt x="6942394" y="2045628"/>
                  <a:pt x="6985327" y="2045628"/>
                </a:cubicBezTo>
                <a:close/>
                <a:moveTo>
                  <a:pt x="6801807" y="2045628"/>
                </a:moveTo>
                <a:cubicBezTo>
                  <a:pt x="6844740" y="2045628"/>
                  <a:pt x="6879544" y="2080429"/>
                  <a:pt x="6879544" y="2123364"/>
                </a:cubicBezTo>
                <a:cubicBezTo>
                  <a:pt x="6879544" y="2166295"/>
                  <a:pt x="6844740" y="2201099"/>
                  <a:pt x="6801807" y="2201099"/>
                </a:cubicBezTo>
                <a:cubicBezTo>
                  <a:pt x="6758874" y="2201099"/>
                  <a:pt x="6724070" y="2166295"/>
                  <a:pt x="6724070" y="2123364"/>
                </a:cubicBezTo>
                <a:cubicBezTo>
                  <a:pt x="6724070" y="2080429"/>
                  <a:pt x="6758874" y="2045628"/>
                  <a:pt x="6801807" y="2045628"/>
                </a:cubicBezTo>
                <a:close/>
                <a:moveTo>
                  <a:pt x="6613586" y="2045628"/>
                </a:moveTo>
                <a:cubicBezTo>
                  <a:pt x="6656519" y="2045628"/>
                  <a:pt x="6691323" y="2080429"/>
                  <a:pt x="6691323" y="2123364"/>
                </a:cubicBezTo>
                <a:cubicBezTo>
                  <a:pt x="6691323" y="2166295"/>
                  <a:pt x="6656519" y="2201099"/>
                  <a:pt x="6613586" y="2201099"/>
                </a:cubicBezTo>
                <a:cubicBezTo>
                  <a:pt x="6570653" y="2201099"/>
                  <a:pt x="6535849" y="2166295"/>
                  <a:pt x="6535849" y="2123364"/>
                </a:cubicBezTo>
                <a:cubicBezTo>
                  <a:pt x="6535849" y="2080429"/>
                  <a:pt x="6570653" y="2045628"/>
                  <a:pt x="6613586" y="2045628"/>
                </a:cubicBezTo>
                <a:close/>
                <a:moveTo>
                  <a:pt x="6425365" y="2045628"/>
                </a:moveTo>
                <a:cubicBezTo>
                  <a:pt x="6468298" y="2045628"/>
                  <a:pt x="6503102" y="2080429"/>
                  <a:pt x="6503102" y="2123364"/>
                </a:cubicBezTo>
                <a:cubicBezTo>
                  <a:pt x="6503102" y="2166295"/>
                  <a:pt x="6468298" y="2201099"/>
                  <a:pt x="6425365" y="2201099"/>
                </a:cubicBezTo>
                <a:cubicBezTo>
                  <a:pt x="6382432" y="2201099"/>
                  <a:pt x="6347628" y="2166295"/>
                  <a:pt x="6347628" y="2123364"/>
                </a:cubicBezTo>
                <a:cubicBezTo>
                  <a:pt x="6347628" y="2080429"/>
                  <a:pt x="6382432" y="2045628"/>
                  <a:pt x="6425365" y="2045628"/>
                </a:cubicBezTo>
                <a:close/>
                <a:moveTo>
                  <a:pt x="6241850" y="2045628"/>
                </a:moveTo>
                <a:cubicBezTo>
                  <a:pt x="6284783" y="2045628"/>
                  <a:pt x="6319587" y="2080429"/>
                  <a:pt x="6319587" y="2123364"/>
                </a:cubicBezTo>
                <a:cubicBezTo>
                  <a:pt x="6319587" y="2166295"/>
                  <a:pt x="6284783" y="2201099"/>
                  <a:pt x="6241850" y="2201099"/>
                </a:cubicBezTo>
                <a:cubicBezTo>
                  <a:pt x="6198917" y="2201099"/>
                  <a:pt x="6164113" y="2166295"/>
                  <a:pt x="6164113" y="2123364"/>
                </a:cubicBezTo>
                <a:cubicBezTo>
                  <a:pt x="6164113" y="2080429"/>
                  <a:pt x="6198917" y="2045628"/>
                  <a:pt x="6241850" y="2045628"/>
                </a:cubicBezTo>
                <a:close/>
                <a:moveTo>
                  <a:pt x="6053630" y="2045628"/>
                </a:moveTo>
                <a:cubicBezTo>
                  <a:pt x="6096563" y="2045628"/>
                  <a:pt x="6131367" y="2080429"/>
                  <a:pt x="6131367" y="2123364"/>
                </a:cubicBezTo>
                <a:cubicBezTo>
                  <a:pt x="6131367" y="2166295"/>
                  <a:pt x="6096563" y="2201099"/>
                  <a:pt x="6053630" y="2201099"/>
                </a:cubicBezTo>
                <a:cubicBezTo>
                  <a:pt x="6010698" y="2201099"/>
                  <a:pt x="5975894" y="2166295"/>
                  <a:pt x="5975894" y="2123364"/>
                </a:cubicBezTo>
                <a:cubicBezTo>
                  <a:pt x="5975894" y="2080429"/>
                  <a:pt x="6010698" y="2045628"/>
                  <a:pt x="6053630" y="2045628"/>
                </a:cubicBezTo>
                <a:close/>
                <a:moveTo>
                  <a:pt x="5870112" y="2045628"/>
                </a:moveTo>
                <a:cubicBezTo>
                  <a:pt x="5913045" y="2045628"/>
                  <a:pt x="5947849" y="2080429"/>
                  <a:pt x="5947849" y="2123364"/>
                </a:cubicBezTo>
                <a:cubicBezTo>
                  <a:pt x="5947849" y="2166295"/>
                  <a:pt x="5913045" y="2201099"/>
                  <a:pt x="5870112" y="2201099"/>
                </a:cubicBezTo>
                <a:cubicBezTo>
                  <a:pt x="5827179" y="2201099"/>
                  <a:pt x="5792375" y="2166295"/>
                  <a:pt x="5792375" y="2123364"/>
                </a:cubicBezTo>
                <a:cubicBezTo>
                  <a:pt x="5792375" y="2080429"/>
                  <a:pt x="5827179" y="2045628"/>
                  <a:pt x="5870112" y="2045628"/>
                </a:cubicBezTo>
                <a:close/>
                <a:moveTo>
                  <a:pt x="5681933" y="2045628"/>
                </a:moveTo>
                <a:cubicBezTo>
                  <a:pt x="5724824" y="2045628"/>
                  <a:pt x="5759628" y="2080429"/>
                  <a:pt x="5759628" y="2123364"/>
                </a:cubicBezTo>
                <a:cubicBezTo>
                  <a:pt x="5759628" y="2166295"/>
                  <a:pt x="5724824" y="2201099"/>
                  <a:pt x="5681933" y="2201099"/>
                </a:cubicBezTo>
                <a:cubicBezTo>
                  <a:pt x="5638990" y="2201099"/>
                  <a:pt x="5604176" y="2166295"/>
                  <a:pt x="5604176" y="2123364"/>
                </a:cubicBezTo>
                <a:cubicBezTo>
                  <a:pt x="5604176" y="2080429"/>
                  <a:pt x="5638990" y="2045628"/>
                  <a:pt x="5681933" y="2045628"/>
                </a:cubicBezTo>
                <a:close/>
                <a:moveTo>
                  <a:pt x="5498378" y="2045628"/>
                </a:moveTo>
                <a:cubicBezTo>
                  <a:pt x="5541312" y="2045628"/>
                  <a:pt x="5576126" y="2080429"/>
                  <a:pt x="5576126" y="2123364"/>
                </a:cubicBezTo>
                <a:cubicBezTo>
                  <a:pt x="5576126" y="2166295"/>
                  <a:pt x="5541312" y="2201099"/>
                  <a:pt x="5498378" y="2201099"/>
                </a:cubicBezTo>
                <a:cubicBezTo>
                  <a:pt x="5455449" y="2201099"/>
                  <a:pt x="5420640" y="2166295"/>
                  <a:pt x="5420640" y="2123364"/>
                </a:cubicBezTo>
                <a:cubicBezTo>
                  <a:pt x="5420640" y="2080429"/>
                  <a:pt x="5455449" y="2045628"/>
                  <a:pt x="5498378" y="2045628"/>
                </a:cubicBezTo>
                <a:close/>
                <a:moveTo>
                  <a:pt x="5310166" y="2045628"/>
                </a:moveTo>
                <a:cubicBezTo>
                  <a:pt x="5353095" y="2045628"/>
                  <a:pt x="5387898" y="2080429"/>
                  <a:pt x="5387898" y="2123364"/>
                </a:cubicBezTo>
                <a:cubicBezTo>
                  <a:pt x="5387898" y="2166295"/>
                  <a:pt x="5353095" y="2201099"/>
                  <a:pt x="5310166" y="2201099"/>
                </a:cubicBezTo>
                <a:cubicBezTo>
                  <a:pt x="5267235" y="2201099"/>
                  <a:pt x="5232440" y="2166295"/>
                  <a:pt x="5232440" y="2123364"/>
                </a:cubicBezTo>
                <a:cubicBezTo>
                  <a:pt x="5232440" y="2080429"/>
                  <a:pt x="5267235" y="2045628"/>
                  <a:pt x="5310166" y="2045628"/>
                </a:cubicBezTo>
                <a:close/>
                <a:moveTo>
                  <a:pt x="5126655" y="2045628"/>
                </a:moveTo>
                <a:cubicBezTo>
                  <a:pt x="5169590" y="2045628"/>
                  <a:pt x="5204392" y="2080429"/>
                  <a:pt x="5204392" y="2123364"/>
                </a:cubicBezTo>
                <a:cubicBezTo>
                  <a:pt x="5204392" y="2166295"/>
                  <a:pt x="5169590" y="2201099"/>
                  <a:pt x="5126655" y="2201099"/>
                </a:cubicBezTo>
                <a:cubicBezTo>
                  <a:pt x="5083740" y="2201099"/>
                  <a:pt x="5048928" y="2166295"/>
                  <a:pt x="5048928" y="2123364"/>
                </a:cubicBezTo>
                <a:cubicBezTo>
                  <a:pt x="5048928" y="2080429"/>
                  <a:pt x="5083740" y="2045628"/>
                  <a:pt x="5126655" y="2045628"/>
                </a:cubicBezTo>
                <a:close/>
                <a:moveTo>
                  <a:pt x="4938442" y="2045628"/>
                </a:moveTo>
                <a:cubicBezTo>
                  <a:pt x="4981380" y="2045628"/>
                  <a:pt x="5016173" y="2080429"/>
                  <a:pt x="5016173" y="2123364"/>
                </a:cubicBezTo>
                <a:cubicBezTo>
                  <a:pt x="5016173" y="2166295"/>
                  <a:pt x="4981380" y="2201099"/>
                  <a:pt x="4938442" y="2201099"/>
                </a:cubicBezTo>
                <a:cubicBezTo>
                  <a:pt x="4895516" y="2201099"/>
                  <a:pt x="4860706" y="2166295"/>
                  <a:pt x="4860706" y="2123364"/>
                </a:cubicBezTo>
                <a:cubicBezTo>
                  <a:pt x="4860706" y="2080429"/>
                  <a:pt x="4895516" y="2045628"/>
                  <a:pt x="4938442" y="2045628"/>
                </a:cubicBezTo>
                <a:close/>
                <a:moveTo>
                  <a:pt x="3061054" y="2045628"/>
                </a:moveTo>
                <a:cubicBezTo>
                  <a:pt x="3103979" y="2045628"/>
                  <a:pt x="3138789" y="2080429"/>
                  <a:pt x="3138789" y="2123364"/>
                </a:cubicBezTo>
                <a:cubicBezTo>
                  <a:pt x="3138789" y="2166295"/>
                  <a:pt x="3103979" y="2201099"/>
                  <a:pt x="3061054" y="2201099"/>
                </a:cubicBezTo>
                <a:cubicBezTo>
                  <a:pt x="3018110" y="2201099"/>
                  <a:pt x="2983301" y="2166295"/>
                  <a:pt x="2983301" y="2123364"/>
                </a:cubicBezTo>
                <a:cubicBezTo>
                  <a:pt x="2983301" y="2080429"/>
                  <a:pt x="3018110" y="2045628"/>
                  <a:pt x="3061054" y="2045628"/>
                </a:cubicBezTo>
                <a:close/>
                <a:moveTo>
                  <a:pt x="2882231" y="2045628"/>
                </a:moveTo>
                <a:cubicBezTo>
                  <a:pt x="2925163" y="2045628"/>
                  <a:pt x="2959973" y="2080429"/>
                  <a:pt x="2959973" y="2123364"/>
                </a:cubicBezTo>
                <a:cubicBezTo>
                  <a:pt x="2959973" y="2166295"/>
                  <a:pt x="2925163" y="2201099"/>
                  <a:pt x="2882231" y="2201099"/>
                </a:cubicBezTo>
                <a:cubicBezTo>
                  <a:pt x="2839307" y="2201099"/>
                  <a:pt x="2804507" y="2166295"/>
                  <a:pt x="2804507" y="2123364"/>
                </a:cubicBezTo>
                <a:cubicBezTo>
                  <a:pt x="2804507" y="2080429"/>
                  <a:pt x="2839307" y="2045628"/>
                  <a:pt x="2882231" y="2045628"/>
                </a:cubicBezTo>
                <a:close/>
                <a:moveTo>
                  <a:pt x="2689331" y="2045628"/>
                </a:moveTo>
                <a:cubicBezTo>
                  <a:pt x="2732262" y="2045628"/>
                  <a:pt x="2767041" y="2080429"/>
                  <a:pt x="2767041" y="2123364"/>
                </a:cubicBezTo>
                <a:cubicBezTo>
                  <a:pt x="2767041" y="2166295"/>
                  <a:pt x="2732262" y="2201099"/>
                  <a:pt x="2689331" y="2201099"/>
                </a:cubicBezTo>
                <a:cubicBezTo>
                  <a:pt x="2646391" y="2201099"/>
                  <a:pt x="2611599" y="2166295"/>
                  <a:pt x="2611599" y="2123364"/>
                </a:cubicBezTo>
                <a:cubicBezTo>
                  <a:pt x="2611599" y="2080429"/>
                  <a:pt x="2646391" y="2045628"/>
                  <a:pt x="2689331" y="2045628"/>
                </a:cubicBezTo>
                <a:close/>
                <a:moveTo>
                  <a:pt x="2510511" y="2045628"/>
                </a:moveTo>
                <a:cubicBezTo>
                  <a:pt x="2553455" y="2045628"/>
                  <a:pt x="2588257" y="2080429"/>
                  <a:pt x="2588257" y="2123364"/>
                </a:cubicBezTo>
                <a:cubicBezTo>
                  <a:pt x="2588257" y="2166295"/>
                  <a:pt x="2553455" y="2201099"/>
                  <a:pt x="2510511" y="2201099"/>
                </a:cubicBezTo>
                <a:cubicBezTo>
                  <a:pt x="2467567" y="2201099"/>
                  <a:pt x="2432754" y="2166295"/>
                  <a:pt x="2432754" y="2123364"/>
                </a:cubicBezTo>
                <a:cubicBezTo>
                  <a:pt x="2432754" y="2080429"/>
                  <a:pt x="2467567" y="2045628"/>
                  <a:pt x="2510511" y="2045628"/>
                </a:cubicBezTo>
                <a:close/>
                <a:moveTo>
                  <a:pt x="2317549" y="2045628"/>
                </a:moveTo>
                <a:cubicBezTo>
                  <a:pt x="2360478" y="2045628"/>
                  <a:pt x="2395290" y="2080429"/>
                  <a:pt x="2395290" y="2123364"/>
                </a:cubicBezTo>
                <a:cubicBezTo>
                  <a:pt x="2395290" y="2166295"/>
                  <a:pt x="2360478" y="2201099"/>
                  <a:pt x="2317549" y="2201099"/>
                </a:cubicBezTo>
                <a:cubicBezTo>
                  <a:pt x="2274622" y="2201099"/>
                  <a:pt x="2239824" y="2166295"/>
                  <a:pt x="2239824" y="2123364"/>
                </a:cubicBezTo>
                <a:cubicBezTo>
                  <a:pt x="2239824" y="2080429"/>
                  <a:pt x="2274622" y="2045628"/>
                  <a:pt x="2317549" y="2045628"/>
                </a:cubicBezTo>
                <a:close/>
                <a:moveTo>
                  <a:pt x="2129353" y="2045628"/>
                </a:moveTo>
                <a:cubicBezTo>
                  <a:pt x="2172280" y="2045628"/>
                  <a:pt x="2207079" y="2080429"/>
                  <a:pt x="2207079" y="2123364"/>
                </a:cubicBezTo>
                <a:cubicBezTo>
                  <a:pt x="2207079" y="2166295"/>
                  <a:pt x="2172280" y="2201099"/>
                  <a:pt x="2129353" y="2201099"/>
                </a:cubicBezTo>
                <a:cubicBezTo>
                  <a:pt x="2086426" y="2201099"/>
                  <a:pt x="2051627" y="2166295"/>
                  <a:pt x="2051627" y="2123364"/>
                </a:cubicBezTo>
                <a:cubicBezTo>
                  <a:pt x="2051627" y="2080429"/>
                  <a:pt x="2086426" y="2045628"/>
                  <a:pt x="2129353" y="2045628"/>
                </a:cubicBezTo>
                <a:close/>
                <a:moveTo>
                  <a:pt x="1941158" y="2045628"/>
                </a:moveTo>
                <a:cubicBezTo>
                  <a:pt x="1984085" y="2045628"/>
                  <a:pt x="2018884" y="2080429"/>
                  <a:pt x="2018884" y="2123364"/>
                </a:cubicBezTo>
                <a:cubicBezTo>
                  <a:pt x="2018884" y="2166295"/>
                  <a:pt x="1984085" y="2201099"/>
                  <a:pt x="1941158" y="2201099"/>
                </a:cubicBezTo>
                <a:cubicBezTo>
                  <a:pt x="1898231" y="2201099"/>
                  <a:pt x="1863432" y="2166295"/>
                  <a:pt x="1863432" y="2123364"/>
                </a:cubicBezTo>
                <a:cubicBezTo>
                  <a:pt x="1863432" y="2080429"/>
                  <a:pt x="1898231" y="2045628"/>
                  <a:pt x="1941158" y="2045628"/>
                </a:cubicBezTo>
                <a:close/>
                <a:moveTo>
                  <a:pt x="1757668" y="2045628"/>
                </a:moveTo>
                <a:cubicBezTo>
                  <a:pt x="1800594" y="2045628"/>
                  <a:pt x="1835395" y="2080429"/>
                  <a:pt x="1835395" y="2123364"/>
                </a:cubicBezTo>
                <a:cubicBezTo>
                  <a:pt x="1835395" y="2166295"/>
                  <a:pt x="1800594" y="2201099"/>
                  <a:pt x="1757668" y="2201099"/>
                </a:cubicBezTo>
                <a:cubicBezTo>
                  <a:pt x="1714724" y="2201099"/>
                  <a:pt x="1679938" y="2166295"/>
                  <a:pt x="1679938" y="2123364"/>
                </a:cubicBezTo>
                <a:cubicBezTo>
                  <a:pt x="1679938" y="2080429"/>
                  <a:pt x="1714724" y="2045628"/>
                  <a:pt x="1757668" y="2045628"/>
                </a:cubicBezTo>
                <a:close/>
                <a:moveTo>
                  <a:pt x="1569426" y="2045628"/>
                </a:moveTo>
                <a:cubicBezTo>
                  <a:pt x="1612396" y="2045628"/>
                  <a:pt x="1647197" y="2080429"/>
                  <a:pt x="1647197" y="2123364"/>
                </a:cubicBezTo>
                <a:cubicBezTo>
                  <a:pt x="1647197" y="2166295"/>
                  <a:pt x="1612396" y="2201099"/>
                  <a:pt x="1569426" y="2201099"/>
                </a:cubicBezTo>
                <a:cubicBezTo>
                  <a:pt x="1526528" y="2201099"/>
                  <a:pt x="1491717" y="2166295"/>
                  <a:pt x="1491717" y="2123364"/>
                </a:cubicBezTo>
                <a:cubicBezTo>
                  <a:pt x="1491717" y="2080429"/>
                  <a:pt x="1526528" y="2045628"/>
                  <a:pt x="1569426" y="2045628"/>
                </a:cubicBezTo>
                <a:close/>
                <a:moveTo>
                  <a:pt x="1385908" y="2045628"/>
                </a:moveTo>
                <a:cubicBezTo>
                  <a:pt x="1428853" y="2045628"/>
                  <a:pt x="1463665" y="2080429"/>
                  <a:pt x="1463665" y="2123364"/>
                </a:cubicBezTo>
                <a:cubicBezTo>
                  <a:pt x="1463665" y="2166295"/>
                  <a:pt x="1428853" y="2201099"/>
                  <a:pt x="1385908" y="2201099"/>
                </a:cubicBezTo>
                <a:cubicBezTo>
                  <a:pt x="1342963" y="2201099"/>
                  <a:pt x="1308151" y="2166295"/>
                  <a:pt x="1308151" y="2123364"/>
                </a:cubicBezTo>
                <a:cubicBezTo>
                  <a:pt x="1308151" y="2080429"/>
                  <a:pt x="1342963" y="2045628"/>
                  <a:pt x="1385908" y="2045628"/>
                </a:cubicBezTo>
                <a:close/>
                <a:moveTo>
                  <a:pt x="1202367" y="2045628"/>
                </a:moveTo>
                <a:cubicBezTo>
                  <a:pt x="1245297" y="2045628"/>
                  <a:pt x="1280100" y="2080429"/>
                  <a:pt x="1280100" y="2123364"/>
                </a:cubicBezTo>
                <a:cubicBezTo>
                  <a:pt x="1280100" y="2166295"/>
                  <a:pt x="1245297" y="2201099"/>
                  <a:pt x="1202367" y="2201099"/>
                </a:cubicBezTo>
                <a:cubicBezTo>
                  <a:pt x="1159417" y="2201099"/>
                  <a:pt x="1124653" y="2166295"/>
                  <a:pt x="1124653" y="2123364"/>
                </a:cubicBezTo>
                <a:cubicBezTo>
                  <a:pt x="1124653" y="2080429"/>
                  <a:pt x="1159417" y="2045628"/>
                  <a:pt x="1202367" y="2045628"/>
                </a:cubicBezTo>
                <a:close/>
                <a:moveTo>
                  <a:pt x="1014132" y="2045628"/>
                </a:moveTo>
                <a:cubicBezTo>
                  <a:pt x="1057059" y="2045628"/>
                  <a:pt x="1091893" y="2080429"/>
                  <a:pt x="1091893" y="2123364"/>
                </a:cubicBezTo>
                <a:cubicBezTo>
                  <a:pt x="1091893" y="2166295"/>
                  <a:pt x="1057059" y="2201099"/>
                  <a:pt x="1014132" y="2201099"/>
                </a:cubicBezTo>
                <a:cubicBezTo>
                  <a:pt x="971236" y="2201099"/>
                  <a:pt x="936429" y="2166295"/>
                  <a:pt x="936429" y="2123364"/>
                </a:cubicBezTo>
                <a:cubicBezTo>
                  <a:pt x="936429" y="2080429"/>
                  <a:pt x="971236" y="2045628"/>
                  <a:pt x="1014132" y="2045628"/>
                </a:cubicBezTo>
                <a:close/>
                <a:moveTo>
                  <a:pt x="830626" y="2045628"/>
                </a:moveTo>
                <a:cubicBezTo>
                  <a:pt x="873548" y="2045628"/>
                  <a:pt x="908383" y="2080429"/>
                  <a:pt x="908383" y="2123364"/>
                </a:cubicBezTo>
                <a:cubicBezTo>
                  <a:pt x="908383" y="2166295"/>
                  <a:pt x="873548" y="2201099"/>
                  <a:pt x="830626" y="2201099"/>
                </a:cubicBezTo>
                <a:cubicBezTo>
                  <a:pt x="787687" y="2201099"/>
                  <a:pt x="752883" y="2166295"/>
                  <a:pt x="752883" y="2123364"/>
                </a:cubicBezTo>
                <a:cubicBezTo>
                  <a:pt x="752883" y="2080429"/>
                  <a:pt x="787687" y="2045628"/>
                  <a:pt x="830626" y="2045628"/>
                </a:cubicBezTo>
                <a:close/>
                <a:moveTo>
                  <a:pt x="642394" y="2045628"/>
                </a:moveTo>
                <a:cubicBezTo>
                  <a:pt x="685333" y="2045628"/>
                  <a:pt x="720135" y="2080429"/>
                  <a:pt x="720135" y="2123364"/>
                </a:cubicBezTo>
                <a:cubicBezTo>
                  <a:pt x="720135" y="2166295"/>
                  <a:pt x="685333" y="2201099"/>
                  <a:pt x="642394" y="2201099"/>
                </a:cubicBezTo>
                <a:cubicBezTo>
                  <a:pt x="599465" y="2201099"/>
                  <a:pt x="564661" y="2166295"/>
                  <a:pt x="564661" y="2123364"/>
                </a:cubicBezTo>
                <a:cubicBezTo>
                  <a:pt x="564661" y="2080429"/>
                  <a:pt x="599465" y="2045628"/>
                  <a:pt x="642394" y="2045628"/>
                </a:cubicBezTo>
                <a:close/>
                <a:moveTo>
                  <a:pt x="458881" y="2045628"/>
                </a:moveTo>
                <a:cubicBezTo>
                  <a:pt x="501813" y="2045628"/>
                  <a:pt x="536619" y="2080429"/>
                  <a:pt x="536619" y="2123364"/>
                </a:cubicBezTo>
                <a:cubicBezTo>
                  <a:pt x="536619" y="2166295"/>
                  <a:pt x="501813" y="2201099"/>
                  <a:pt x="458881" y="2201099"/>
                </a:cubicBezTo>
                <a:cubicBezTo>
                  <a:pt x="415949" y="2201099"/>
                  <a:pt x="381147" y="2166295"/>
                  <a:pt x="381147" y="2123364"/>
                </a:cubicBezTo>
                <a:cubicBezTo>
                  <a:pt x="381147" y="2080429"/>
                  <a:pt x="415949" y="2045628"/>
                  <a:pt x="458881" y="2045628"/>
                </a:cubicBezTo>
                <a:close/>
                <a:moveTo>
                  <a:pt x="270660" y="2045628"/>
                </a:moveTo>
                <a:cubicBezTo>
                  <a:pt x="313592" y="2045628"/>
                  <a:pt x="348397" y="2080429"/>
                  <a:pt x="348397" y="2123364"/>
                </a:cubicBezTo>
                <a:cubicBezTo>
                  <a:pt x="348397" y="2166295"/>
                  <a:pt x="313592" y="2201099"/>
                  <a:pt x="270660" y="2201099"/>
                </a:cubicBezTo>
                <a:cubicBezTo>
                  <a:pt x="227727" y="2201099"/>
                  <a:pt x="192923" y="2166295"/>
                  <a:pt x="192923" y="2123364"/>
                </a:cubicBezTo>
                <a:cubicBezTo>
                  <a:pt x="192923" y="2080429"/>
                  <a:pt x="227727" y="2045628"/>
                  <a:pt x="270660" y="2045628"/>
                </a:cubicBezTo>
                <a:close/>
                <a:moveTo>
                  <a:pt x="77736" y="2045628"/>
                </a:moveTo>
                <a:cubicBezTo>
                  <a:pt x="120669" y="2045628"/>
                  <a:pt x="155473" y="2080429"/>
                  <a:pt x="155473" y="2123364"/>
                </a:cubicBezTo>
                <a:cubicBezTo>
                  <a:pt x="155473" y="2166295"/>
                  <a:pt x="120669" y="2201099"/>
                  <a:pt x="77736" y="2201099"/>
                </a:cubicBezTo>
                <a:cubicBezTo>
                  <a:pt x="34804" y="2201099"/>
                  <a:pt x="0" y="2166295"/>
                  <a:pt x="0" y="2123364"/>
                </a:cubicBezTo>
                <a:cubicBezTo>
                  <a:pt x="0" y="2080429"/>
                  <a:pt x="34804" y="2045628"/>
                  <a:pt x="77736" y="2045628"/>
                </a:cubicBezTo>
                <a:close/>
                <a:moveTo>
                  <a:pt x="10275128" y="1933986"/>
                </a:moveTo>
                <a:lnTo>
                  <a:pt x="10323317" y="1976399"/>
                </a:lnTo>
                <a:lnTo>
                  <a:pt x="10370187" y="2022880"/>
                </a:lnTo>
                <a:lnTo>
                  <a:pt x="10349781" y="2026999"/>
                </a:lnTo>
                <a:cubicBezTo>
                  <a:pt x="10306848" y="2026999"/>
                  <a:pt x="10272044" y="1992195"/>
                  <a:pt x="10272044" y="1949263"/>
                </a:cubicBezTo>
                <a:close/>
                <a:moveTo>
                  <a:pt x="96225" y="1875259"/>
                </a:moveTo>
                <a:lnTo>
                  <a:pt x="108003" y="1877637"/>
                </a:lnTo>
                <a:cubicBezTo>
                  <a:pt x="135903" y="1889437"/>
                  <a:pt x="155480" y="1917063"/>
                  <a:pt x="155480" y="1949264"/>
                </a:cubicBezTo>
                <a:cubicBezTo>
                  <a:pt x="155480" y="1992197"/>
                  <a:pt x="120677" y="2026999"/>
                  <a:pt x="77744" y="2026999"/>
                </a:cubicBezTo>
                <a:cubicBezTo>
                  <a:pt x="45545" y="2026999"/>
                  <a:pt x="17918" y="2007423"/>
                  <a:pt x="6117" y="1979522"/>
                </a:cubicBezTo>
                <a:lnTo>
                  <a:pt x="1839" y="1958332"/>
                </a:lnTo>
                <a:close/>
                <a:moveTo>
                  <a:pt x="9413378" y="1871528"/>
                </a:moveTo>
                <a:cubicBezTo>
                  <a:pt x="9456311" y="1871528"/>
                  <a:pt x="9491115" y="1906330"/>
                  <a:pt x="9491115" y="1949264"/>
                </a:cubicBezTo>
                <a:cubicBezTo>
                  <a:pt x="9491115" y="1992197"/>
                  <a:pt x="9456311" y="2026999"/>
                  <a:pt x="9413378" y="2026999"/>
                </a:cubicBezTo>
                <a:cubicBezTo>
                  <a:pt x="9370445" y="2026999"/>
                  <a:pt x="9335641" y="1992197"/>
                  <a:pt x="9335641" y="1949264"/>
                </a:cubicBezTo>
                <a:cubicBezTo>
                  <a:pt x="9335641" y="1906330"/>
                  <a:pt x="9370445" y="1871528"/>
                  <a:pt x="9413378" y="1871528"/>
                </a:cubicBezTo>
                <a:close/>
                <a:moveTo>
                  <a:pt x="9234570" y="1871528"/>
                </a:moveTo>
                <a:cubicBezTo>
                  <a:pt x="9277503" y="1871528"/>
                  <a:pt x="9312307" y="1906330"/>
                  <a:pt x="9312307" y="1949264"/>
                </a:cubicBezTo>
                <a:cubicBezTo>
                  <a:pt x="9312307" y="1992197"/>
                  <a:pt x="9277503" y="2026999"/>
                  <a:pt x="9234570" y="2026999"/>
                </a:cubicBezTo>
                <a:cubicBezTo>
                  <a:pt x="9191637" y="2026999"/>
                  <a:pt x="9156833" y="1992197"/>
                  <a:pt x="9156833" y="1949264"/>
                </a:cubicBezTo>
                <a:cubicBezTo>
                  <a:pt x="9156833" y="1906330"/>
                  <a:pt x="9191637" y="1871528"/>
                  <a:pt x="9234570" y="1871528"/>
                </a:cubicBezTo>
                <a:close/>
                <a:moveTo>
                  <a:pt x="9036936" y="1871528"/>
                </a:moveTo>
                <a:cubicBezTo>
                  <a:pt x="9079869" y="1871528"/>
                  <a:pt x="9114673" y="1906330"/>
                  <a:pt x="9114673" y="1949264"/>
                </a:cubicBezTo>
                <a:cubicBezTo>
                  <a:pt x="9114673" y="1992197"/>
                  <a:pt x="9079869" y="2026999"/>
                  <a:pt x="9036936" y="2026999"/>
                </a:cubicBezTo>
                <a:cubicBezTo>
                  <a:pt x="8994003" y="2026999"/>
                  <a:pt x="8959199" y="1992197"/>
                  <a:pt x="8959199" y="1949264"/>
                </a:cubicBezTo>
                <a:cubicBezTo>
                  <a:pt x="8959199" y="1906330"/>
                  <a:pt x="8994003" y="1871528"/>
                  <a:pt x="9036936" y="1871528"/>
                </a:cubicBezTo>
                <a:close/>
                <a:moveTo>
                  <a:pt x="8853421" y="1871528"/>
                </a:moveTo>
                <a:cubicBezTo>
                  <a:pt x="8896354" y="1871528"/>
                  <a:pt x="8931158" y="1906330"/>
                  <a:pt x="8931158" y="1949264"/>
                </a:cubicBezTo>
                <a:cubicBezTo>
                  <a:pt x="8931158" y="1992197"/>
                  <a:pt x="8896354" y="2026999"/>
                  <a:pt x="8853421" y="2026999"/>
                </a:cubicBezTo>
                <a:cubicBezTo>
                  <a:pt x="8810489" y="2026999"/>
                  <a:pt x="8775685" y="1992197"/>
                  <a:pt x="8775685" y="1949264"/>
                </a:cubicBezTo>
                <a:cubicBezTo>
                  <a:pt x="8775685" y="1906330"/>
                  <a:pt x="8810489" y="1871528"/>
                  <a:pt x="8853421" y="1871528"/>
                </a:cubicBezTo>
                <a:close/>
                <a:moveTo>
                  <a:pt x="8669907" y="1871528"/>
                </a:moveTo>
                <a:cubicBezTo>
                  <a:pt x="8712840" y="1871528"/>
                  <a:pt x="8747644" y="1906330"/>
                  <a:pt x="8747644" y="1949264"/>
                </a:cubicBezTo>
                <a:cubicBezTo>
                  <a:pt x="8747644" y="1992197"/>
                  <a:pt x="8712840" y="2026999"/>
                  <a:pt x="8669907" y="2026999"/>
                </a:cubicBezTo>
                <a:cubicBezTo>
                  <a:pt x="8626974" y="2026999"/>
                  <a:pt x="8592170" y="1992197"/>
                  <a:pt x="8592170" y="1949264"/>
                </a:cubicBezTo>
                <a:cubicBezTo>
                  <a:pt x="8592170" y="1906330"/>
                  <a:pt x="8626974" y="1871528"/>
                  <a:pt x="8669907" y="1871528"/>
                </a:cubicBezTo>
                <a:close/>
                <a:moveTo>
                  <a:pt x="8481683" y="1871528"/>
                </a:moveTo>
                <a:cubicBezTo>
                  <a:pt x="8524616" y="1871528"/>
                  <a:pt x="8559420" y="1906330"/>
                  <a:pt x="8559420" y="1949264"/>
                </a:cubicBezTo>
                <a:cubicBezTo>
                  <a:pt x="8559420" y="1992197"/>
                  <a:pt x="8524616" y="2026999"/>
                  <a:pt x="8481683" y="2026999"/>
                </a:cubicBezTo>
                <a:cubicBezTo>
                  <a:pt x="8438750" y="2026999"/>
                  <a:pt x="8403946" y="1992197"/>
                  <a:pt x="8403946" y="1949264"/>
                </a:cubicBezTo>
                <a:cubicBezTo>
                  <a:pt x="8403946" y="1906330"/>
                  <a:pt x="8438750" y="1871528"/>
                  <a:pt x="8481683" y="1871528"/>
                </a:cubicBezTo>
                <a:close/>
                <a:moveTo>
                  <a:pt x="8298167" y="1871528"/>
                </a:moveTo>
                <a:cubicBezTo>
                  <a:pt x="8341100" y="1871528"/>
                  <a:pt x="8375904" y="1906330"/>
                  <a:pt x="8375904" y="1949264"/>
                </a:cubicBezTo>
                <a:cubicBezTo>
                  <a:pt x="8375904" y="1992197"/>
                  <a:pt x="8341100" y="2026999"/>
                  <a:pt x="8298167" y="2026999"/>
                </a:cubicBezTo>
                <a:cubicBezTo>
                  <a:pt x="8255235" y="2026999"/>
                  <a:pt x="8220430" y="1992197"/>
                  <a:pt x="8220430" y="1949264"/>
                </a:cubicBezTo>
                <a:cubicBezTo>
                  <a:pt x="8220430" y="1906330"/>
                  <a:pt x="8255235" y="1871528"/>
                  <a:pt x="8298167" y="1871528"/>
                </a:cubicBezTo>
                <a:close/>
                <a:moveTo>
                  <a:pt x="8109949" y="1871528"/>
                </a:moveTo>
                <a:cubicBezTo>
                  <a:pt x="8152882" y="1871528"/>
                  <a:pt x="8187686" y="1906330"/>
                  <a:pt x="8187686" y="1949264"/>
                </a:cubicBezTo>
                <a:cubicBezTo>
                  <a:pt x="8187686" y="1992197"/>
                  <a:pt x="8152882" y="2026999"/>
                  <a:pt x="8109949" y="2026999"/>
                </a:cubicBezTo>
                <a:cubicBezTo>
                  <a:pt x="8067016" y="2026999"/>
                  <a:pt x="8032212" y="1992197"/>
                  <a:pt x="8032212" y="1949264"/>
                </a:cubicBezTo>
                <a:cubicBezTo>
                  <a:pt x="8032212" y="1906330"/>
                  <a:pt x="8067016" y="1871528"/>
                  <a:pt x="8109949" y="1871528"/>
                </a:cubicBezTo>
                <a:close/>
                <a:moveTo>
                  <a:pt x="7926432" y="1871528"/>
                </a:moveTo>
                <a:cubicBezTo>
                  <a:pt x="7969364" y="1871528"/>
                  <a:pt x="8004169" y="1906330"/>
                  <a:pt x="8004169" y="1949264"/>
                </a:cubicBezTo>
                <a:cubicBezTo>
                  <a:pt x="8004169" y="1992197"/>
                  <a:pt x="7969364" y="2026999"/>
                  <a:pt x="7926432" y="2026999"/>
                </a:cubicBezTo>
                <a:cubicBezTo>
                  <a:pt x="7883499" y="2026999"/>
                  <a:pt x="7848695" y="1992197"/>
                  <a:pt x="7848695" y="1949264"/>
                </a:cubicBezTo>
                <a:cubicBezTo>
                  <a:pt x="7848695" y="1906330"/>
                  <a:pt x="7883499" y="1871528"/>
                  <a:pt x="7926432" y="1871528"/>
                </a:cubicBezTo>
                <a:close/>
                <a:moveTo>
                  <a:pt x="7738211" y="1871528"/>
                </a:moveTo>
                <a:cubicBezTo>
                  <a:pt x="7781143" y="1871528"/>
                  <a:pt x="7815947" y="1906330"/>
                  <a:pt x="7815947" y="1949264"/>
                </a:cubicBezTo>
                <a:cubicBezTo>
                  <a:pt x="7815947" y="1992197"/>
                  <a:pt x="7781143" y="2026999"/>
                  <a:pt x="7738211" y="2026999"/>
                </a:cubicBezTo>
                <a:cubicBezTo>
                  <a:pt x="7695278" y="2026999"/>
                  <a:pt x="7660474" y="1992197"/>
                  <a:pt x="7660474" y="1949264"/>
                </a:cubicBezTo>
                <a:cubicBezTo>
                  <a:pt x="7660474" y="1906330"/>
                  <a:pt x="7695278" y="1871528"/>
                  <a:pt x="7738211" y="1871528"/>
                </a:cubicBezTo>
                <a:close/>
                <a:moveTo>
                  <a:pt x="7554693" y="1871528"/>
                </a:moveTo>
                <a:cubicBezTo>
                  <a:pt x="7597626" y="1871528"/>
                  <a:pt x="7632430" y="1906330"/>
                  <a:pt x="7632430" y="1949264"/>
                </a:cubicBezTo>
                <a:cubicBezTo>
                  <a:pt x="7632430" y="1992197"/>
                  <a:pt x="7597626" y="2026999"/>
                  <a:pt x="7554693" y="2026999"/>
                </a:cubicBezTo>
                <a:cubicBezTo>
                  <a:pt x="7511761" y="2026999"/>
                  <a:pt x="7476957" y="1992197"/>
                  <a:pt x="7476957" y="1949264"/>
                </a:cubicBezTo>
                <a:cubicBezTo>
                  <a:pt x="7476957" y="1906330"/>
                  <a:pt x="7511761" y="1871528"/>
                  <a:pt x="7554693" y="1871528"/>
                </a:cubicBezTo>
                <a:close/>
                <a:moveTo>
                  <a:pt x="7366472" y="1871528"/>
                </a:moveTo>
                <a:cubicBezTo>
                  <a:pt x="7409405" y="1871528"/>
                  <a:pt x="7444209" y="1906330"/>
                  <a:pt x="7444209" y="1949264"/>
                </a:cubicBezTo>
                <a:cubicBezTo>
                  <a:pt x="7444209" y="1992197"/>
                  <a:pt x="7409405" y="2026999"/>
                  <a:pt x="7366472" y="2026999"/>
                </a:cubicBezTo>
                <a:cubicBezTo>
                  <a:pt x="7323540" y="2026999"/>
                  <a:pt x="7288736" y="1992197"/>
                  <a:pt x="7288736" y="1949264"/>
                </a:cubicBezTo>
                <a:cubicBezTo>
                  <a:pt x="7288736" y="1906330"/>
                  <a:pt x="7323540" y="1871528"/>
                  <a:pt x="7366472" y="1871528"/>
                </a:cubicBezTo>
                <a:close/>
                <a:moveTo>
                  <a:pt x="7178251" y="1871528"/>
                </a:moveTo>
                <a:cubicBezTo>
                  <a:pt x="7221184" y="1871528"/>
                  <a:pt x="7255988" y="1906330"/>
                  <a:pt x="7255988" y="1949264"/>
                </a:cubicBezTo>
                <a:cubicBezTo>
                  <a:pt x="7255988" y="1992197"/>
                  <a:pt x="7221184" y="2026999"/>
                  <a:pt x="7178251" y="2026999"/>
                </a:cubicBezTo>
                <a:cubicBezTo>
                  <a:pt x="7135319" y="2026999"/>
                  <a:pt x="7100514" y="1992197"/>
                  <a:pt x="7100514" y="1949264"/>
                </a:cubicBezTo>
                <a:cubicBezTo>
                  <a:pt x="7100514" y="1906330"/>
                  <a:pt x="7135319" y="1871528"/>
                  <a:pt x="7178251" y="1871528"/>
                </a:cubicBezTo>
                <a:close/>
                <a:moveTo>
                  <a:pt x="6985327" y="1871528"/>
                </a:moveTo>
                <a:cubicBezTo>
                  <a:pt x="7028260" y="1871528"/>
                  <a:pt x="7063064" y="1906330"/>
                  <a:pt x="7063064" y="1949264"/>
                </a:cubicBezTo>
                <a:cubicBezTo>
                  <a:pt x="7063064" y="1992197"/>
                  <a:pt x="7028260" y="2026999"/>
                  <a:pt x="6985327" y="2026999"/>
                </a:cubicBezTo>
                <a:cubicBezTo>
                  <a:pt x="6942394" y="2026999"/>
                  <a:pt x="6907590" y="1992197"/>
                  <a:pt x="6907590" y="1949264"/>
                </a:cubicBezTo>
                <a:cubicBezTo>
                  <a:pt x="6907590" y="1906330"/>
                  <a:pt x="6942394" y="1871528"/>
                  <a:pt x="6985327" y="1871528"/>
                </a:cubicBezTo>
                <a:close/>
                <a:moveTo>
                  <a:pt x="6801807" y="1871528"/>
                </a:moveTo>
                <a:cubicBezTo>
                  <a:pt x="6844740" y="1871528"/>
                  <a:pt x="6879544" y="1906330"/>
                  <a:pt x="6879544" y="1949264"/>
                </a:cubicBezTo>
                <a:cubicBezTo>
                  <a:pt x="6879544" y="1992197"/>
                  <a:pt x="6844740" y="2026999"/>
                  <a:pt x="6801807" y="2026999"/>
                </a:cubicBezTo>
                <a:cubicBezTo>
                  <a:pt x="6758874" y="2026999"/>
                  <a:pt x="6724070" y="1992197"/>
                  <a:pt x="6724070" y="1949264"/>
                </a:cubicBezTo>
                <a:cubicBezTo>
                  <a:pt x="6724070" y="1906330"/>
                  <a:pt x="6758874" y="1871528"/>
                  <a:pt x="6801807" y="1871528"/>
                </a:cubicBezTo>
                <a:close/>
                <a:moveTo>
                  <a:pt x="6613586" y="1871528"/>
                </a:moveTo>
                <a:cubicBezTo>
                  <a:pt x="6656519" y="1871528"/>
                  <a:pt x="6691323" y="1906330"/>
                  <a:pt x="6691323" y="1949264"/>
                </a:cubicBezTo>
                <a:cubicBezTo>
                  <a:pt x="6691323" y="1992197"/>
                  <a:pt x="6656519" y="2026999"/>
                  <a:pt x="6613586" y="2026999"/>
                </a:cubicBezTo>
                <a:cubicBezTo>
                  <a:pt x="6570653" y="2026999"/>
                  <a:pt x="6535849" y="1992197"/>
                  <a:pt x="6535849" y="1949264"/>
                </a:cubicBezTo>
                <a:cubicBezTo>
                  <a:pt x="6535849" y="1906330"/>
                  <a:pt x="6570653" y="1871528"/>
                  <a:pt x="6613586" y="1871528"/>
                </a:cubicBezTo>
                <a:close/>
                <a:moveTo>
                  <a:pt x="6425365" y="1871528"/>
                </a:moveTo>
                <a:cubicBezTo>
                  <a:pt x="6468298" y="1871528"/>
                  <a:pt x="6503102" y="1906330"/>
                  <a:pt x="6503102" y="1949264"/>
                </a:cubicBezTo>
                <a:cubicBezTo>
                  <a:pt x="6503102" y="1992197"/>
                  <a:pt x="6468298" y="2026999"/>
                  <a:pt x="6425365" y="2026999"/>
                </a:cubicBezTo>
                <a:cubicBezTo>
                  <a:pt x="6382432" y="2026999"/>
                  <a:pt x="6347628" y="1992197"/>
                  <a:pt x="6347628" y="1949264"/>
                </a:cubicBezTo>
                <a:cubicBezTo>
                  <a:pt x="6347628" y="1906330"/>
                  <a:pt x="6382432" y="1871528"/>
                  <a:pt x="6425365" y="1871528"/>
                </a:cubicBezTo>
                <a:close/>
                <a:moveTo>
                  <a:pt x="6241850" y="1871528"/>
                </a:moveTo>
                <a:cubicBezTo>
                  <a:pt x="6284783" y="1871528"/>
                  <a:pt x="6319587" y="1906330"/>
                  <a:pt x="6319587" y="1949264"/>
                </a:cubicBezTo>
                <a:cubicBezTo>
                  <a:pt x="6319587" y="1992197"/>
                  <a:pt x="6284783" y="2026999"/>
                  <a:pt x="6241850" y="2026999"/>
                </a:cubicBezTo>
                <a:cubicBezTo>
                  <a:pt x="6198917" y="2026999"/>
                  <a:pt x="6164113" y="1992197"/>
                  <a:pt x="6164113" y="1949264"/>
                </a:cubicBezTo>
                <a:cubicBezTo>
                  <a:pt x="6164113" y="1906330"/>
                  <a:pt x="6198917" y="1871528"/>
                  <a:pt x="6241850" y="1871528"/>
                </a:cubicBezTo>
                <a:close/>
                <a:moveTo>
                  <a:pt x="5681936" y="1871528"/>
                </a:moveTo>
                <a:cubicBezTo>
                  <a:pt x="5724824" y="1871528"/>
                  <a:pt x="5759628" y="1906330"/>
                  <a:pt x="5759628" y="1949264"/>
                </a:cubicBezTo>
                <a:cubicBezTo>
                  <a:pt x="5759628" y="1992197"/>
                  <a:pt x="5724824" y="2026999"/>
                  <a:pt x="5681936" y="2026999"/>
                </a:cubicBezTo>
                <a:cubicBezTo>
                  <a:pt x="5638990" y="2026999"/>
                  <a:pt x="5604176" y="1992197"/>
                  <a:pt x="5604176" y="1949264"/>
                </a:cubicBezTo>
                <a:cubicBezTo>
                  <a:pt x="5604176" y="1906330"/>
                  <a:pt x="5638990" y="1871528"/>
                  <a:pt x="5681936" y="1871528"/>
                </a:cubicBezTo>
                <a:close/>
                <a:moveTo>
                  <a:pt x="5126655" y="1871528"/>
                </a:moveTo>
                <a:cubicBezTo>
                  <a:pt x="5169590" y="1871528"/>
                  <a:pt x="5204395" y="1906330"/>
                  <a:pt x="5204395" y="1949264"/>
                </a:cubicBezTo>
                <a:cubicBezTo>
                  <a:pt x="5204395" y="1992197"/>
                  <a:pt x="5169590" y="2026999"/>
                  <a:pt x="5126655" y="2026999"/>
                </a:cubicBezTo>
                <a:cubicBezTo>
                  <a:pt x="5083744" y="2026999"/>
                  <a:pt x="5048931" y="1992197"/>
                  <a:pt x="5048931" y="1949264"/>
                </a:cubicBezTo>
                <a:cubicBezTo>
                  <a:pt x="5048931" y="1906330"/>
                  <a:pt x="5083744" y="1871528"/>
                  <a:pt x="5126655" y="1871528"/>
                </a:cubicBezTo>
                <a:close/>
                <a:moveTo>
                  <a:pt x="2882240" y="1871528"/>
                </a:moveTo>
                <a:cubicBezTo>
                  <a:pt x="2925171" y="1871528"/>
                  <a:pt x="2959981" y="1906330"/>
                  <a:pt x="2959981" y="1949264"/>
                </a:cubicBezTo>
                <a:cubicBezTo>
                  <a:pt x="2959981" y="1992197"/>
                  <a:pt x="2925171" y="2026999"/>
                  <a:pt x="2882240" y="2026999"/>
                </a:cubicBezTo>
                <a:cubicBezTo>
                  <a:pt x="2839316" y="2026999"/>
                  <a:pt x="2804517" y="1992197"/>
                  <a:pt x="2804517" y="1949264"/>
                </a:cubicBezTo>
                <a:cubicBezTo>
                  <a:pt x="2804517" y="1906330"/>
                  <a:pt x="2839316" y="1871528"/>
                  <a:pt x="2882240" y="1871528"/>
                </a:cubicBezTo>
                <a:close/>
                <a:moveTo>
                  <a:pt x="2689340" y="1871528"/>
                </a:moveTo>
                <a:cubicBezTo>
                  <a:pt x="2732269" y="1871528"/>
                  <a:pt x="2767048" y="1906330"/>
                  <a:pt x="2767048" y="1949264"/>
                </a:cubicBezTo>
                <a:cubicBezTo>
                  <a:pt x="2767048" y="1992197"/>
                  <a:pt x="2732269" y="2026999"/>
                  <a:pt x="2689340" y="2026999"/>
                </a:cubicBezTo>
                <a:cubicBezTo>
                  <a:pt x="2646398" y="2026999"/>
                  <a:pt x="2611606" y="1992197"/>
                  <a:pt x="2611606" y="1949264"/>
                </a:cubicBezTo>
                <a:cubicBezTo>
                  <a:pt x="2611606" y="1906330"/>
                  <a:pt x="2646398" y="1871528"/>
                  <a:pt x="2689340" y="1871528"/>
                </a:cubicBezTo>
                <a:close/>
                <a:moveTo>
                  <a:pt x="2510519" y="1871528"/>
                </a:moveTo>
                <a:cubicBezTo>
                  <a:pt x="2553465" y="1871528"/>
                  <a:pt x="2588265" y="1906330"/>
                  <a:pt x="2588265" y="1949264"/>
                </a:cubicBezTo>
                <a:cubicBezTo>
                  <a:pt x="2588265" y="1992197"/>
                  <a:pt x="2553465" y="2026999"/>
                  <a:pt x="2510519" y="2026999"/>
                </a:cubicBezTo>
                <a:cubicBezTo>
                  <a:pt x="2467576" y="2026999"/>
                  <a:pt x="2432762" y="1992197"/>
                  <a:pt x="2432762" y="1949264"/>
                </a:cubicBezTo>
                <a:cubicBezTo>
                  <a:pt x="2432762" y="1906330"/>
                  <a:pt x="2467576" y="1871528"/>
                  <a:pt x="2510519" y="1871528"/>
                </a:cubicBezTo>
                <a:close/>
                <a:moveTo>
                  <a:pt x="2317556" y="1871528"/>
                </a:moveTo>
                <a:cubicBezTo>
                  <a:pt x="2360484" y="1871528"/>
                  <a:pt x="2395296" y="1906330"/>
                  <a:pt x="2395296" y="1949264"/>
                </a:cubicBezTo>
                <a:cubicBezTo>
                  <a:pt x="2395296" y="1992197"/>
                  <a:pt x="2360484" y="2026999"/>
                  <a:pt x="2317556" y="2026999"/>
                </a:cubicBezTo>
                <a:cubicBezTo>
                  <a:pt x="2274629" y="2026999"/>
                  <a:pt x="2239831" y="1992197"/>
                  <a:pt x="2239831" y="1949264"/>
                </a:cubicBezTo>
                <a:cubicBezTo>
                  <a:pt x="2239831" y="1906330"/>
                  <a:pt x="2274629" y="1871528"/>
                  <a:pt x="2317556" y="1871528"/>
                </a:cubicBezTo>
                <a:close/>
                <a:moveTo>
                  <a:pt x="1757677" y="1871528"/>
                </a:moveTo>
                <a:cubicBezTo>
                  <a:pt x="1800603" y="1871528"/>
                  <a:pt x="1835405" y="1906330"/>
                  <a:pt x="1835405" y="1949264"/>
                </a:cubicBezTo>
                <a:cubicBezTo>
                  <a:pt x="1835405" y="1992197"/>
                  <a:pt x="1800603" y="2026999"/>
                  <a:pt x="1757677" y="2026999"/>
                </a:cubicBezTo>
                <a:cubicBezTo>
                  <a:pt x="1714731" y="2026999"/>
                  <a:pt x="1679951" y="1992197"/>
                  <a:pt x="1679951" y="1949264"/>
                </a:cubicBezTo>
                <a:cubicBezTo>
                  <a:pt x="1679951" y="1906330"/>
                  <a:pt x="1714731" y="1871528"/>
                  <a:pt x="1757677" y="1871528"/>
                </a:cubicBezTo>
                <a:close/>
                <a:moveTo>
                  <a:pt x="1569451" y="1871528"/>
                </a:moveTo>
                <a:cubicBezTo>
                  <a:pt x="1612408" y="1871528"/>
                  <a:pt x="1647209" y="1906330"/>
                  <a:pt x="1647209" y="1949264"/>
                </a:cubicBezTo>
                <a:cubicBezTo>
                  <a:pt x="1647209" y="1992197"/>
                  <a:pt x="1612408" y="2026999"/>
                  <a:pt x="1569451" y="2026999"/>
                </a:cubicBezTo>
                <a:cubicBezTo>
                  <a:pt x="1526540" y="2026999"/>
                  <a:pt x="1491728" y="1992197"/>
                  <a:pt x="1491728" y="1949264"/>
                </a:cubicBezTo>
                <a:cubicBezTo>
                  <a:pt x="1491728" y="1906330"/>
                  <a:pt x="1526540" y="1871528"/>
                  <a:pt x="1569451" y="1871528"/>
                </a:cubicBezTo>
                <a:close/>
                <a:moveTo>
                  <a:pt x="1385919" y="1871528"/>
                </a:moveTo>
                <a:cubicBezTo>
                  <a:pt x="1428864" y="1871528"/>
                  <a:pt x="1463677" y="1906330"/>
                  <a:pt x="1463677" y="1949264"/>
                </a:cubicBezTo>
                <a:cubicBezTo>
                  <a:pt x="1463677" y="1992197"/>
                  <a:pt x="1428864" y="2026999"/>
                  <a:pt x="1385919" y="2026999"/>
                </a:cubicBezTo>
                <a:cubicBezTo>
                  <a:pt x="1342974" y="2026999"/>
                  <a:pt x="1308159" y="1992197"/>
                  <a:pt x="1308159" y="1949264"/>
                </a:cubicBezTo>
                <a:cubicBezTo>
                  <a:pt x="1308159" y="1906330"/>
                  <a:pt x="1342974" y="1871528"/>
                  <a:pt x="1385919" y="1871528"/>
                </a:cubicBezTo>
                <a:close/>
                <a:moveTo>
                  <a:pt x="1202376" y="1871528"/>
                </a:moveTo>
                <a:cubicBezTo>
                  <a:pt x="1245308" y="1871528"/>
                  <a:pt x="1280108" y="1906330"/>
                  <a:pt x="1280108" y="1949264"/>
                </a:cubicBezTo>
                <a:cubicBezTo>
                  <a:pt x="1280108" y="1992197"/>
                  <a:pt x="1245308" y="2026999"/>
                  <a:pt x="1202376" y="2026999"/>
                </a:cubicBezTo>
                <a:cubicBezTo>
                  <a:pt x="1159422" y="2026999"/>
                  <a:pt x="1124662" y="1992197"/>
                  <a:pt x="1124662" y="1949264"/>
                </a:cubicBezTo>
                <a:cubicBezTo>
                  <a:pt x="1124662" y="1906330"/>
                  <a:pt x="1159422" y="1871528"/>
                  <a:pt x="1202376" y="1871528"/>
                </a:cubicBezTo>
                <a:close/>
                <a:moveTo>
                  <a:pt x="1014132" y="1871528"/>
                </a:moveTo>
                <a:cubicBezTo>
                  <a:pt x="1057083" y="1871528"/>
                  <a:pt x="1091902" y="1906330"/>
                  <a:pt x="1091902" y="1949264"/>
                </a:cubicBezTo>
                <a:cubicBezTo>
                  <a:pt x="1091902" y="1992197"/>
                  <a:pt x="1057083" y="2026999"/>
                  <a:pt x="1014132" y="2026999"/>
                </a:cubicBezTo>
                <a:cubicBezTo>
                  <a:pt x="971246" y="2026999"/>
                  <a:pt x="936439" y="1992197"/>
                  <a:pt x="936439" y="1949264"/>
                </a:cubicBezTo>
                <a:cubicBezTo>
                  <a:pt x="936439" y="1906330"/>
                  <a:pt x="971246" y="1871528"/>
                  <a:pt x="1014132" y="1871528"/>
                </a:cubicBezTo>
                <a:close/>
                <a:moveTo>
                  <a:pt x="830636" y="1871528"/>
                </a:moveTo>
                <a:cubicBezTo>
                  <a:pt x="873555" y="1871528"/>
                  <a:pt x="908393" y="1906330"/>
                  <a:pt x="908393" y="1949264"/>
                </a:cubicBezTo>
                <a:cubicBezTo>
                  <a:pt x="908393" y="1992197"/>
                  <a:pt x="873555" y="2026999"/>
                  <a:pt x="830636" y="2026999"/>
                </a:cubicBezTo>
                <a:cubicBezTo>
                  <a:pt x="787695" y="2026999"/>
                  <a:pt x="752892" y="1992197"/>
                  <a:pt x="752892" y="1949264"/>
                </a:cubicBezTo>
                <a:cubicBezTo>
                  <a:pt x="752892" y="1906330"/>
                  <a:pt x="787695" y="1871528"/>
                  <a:pt x="830636" y="1871528"/>
                </a:cubicBezTo>
                <a:close/>
                <a:moveTo>
                  <a:pt x="642401" y="1871528"/>
                </a:moveTo>
                <a:cubicBezTo>
                  <a:pt x="685341" y="1871528"/>
                  <a:pt x="720144" y="1906330"/>
                  <a:pt x="720144" y="1949264"/>
                </a:cubicBezTo>
                <a:cubicBezTo>
                  <a:pt x="720144" y="1992197"/>
                  <a:pt x="685341" y="2026999"/>
                  <a:pt x="642401" y="2026999"/>
                </a:cubicBezTo>
                <a:cubicBezTo>
                  <a:pt x="599472" y="2026999"/>
                  <a:pt x="564669" y="1992197"/>
                  <a:pt x="564669" y="1949264"/>
                </a:cubicBezTo>
                <a:cubicBezTo>
                  <a:pt x="564669" y="1906330"/>
                  <a:pt x="599472" y="1871528"/>
                  <a:pt x="642401" y="1871528"/>
                </a:cubicBezTo>
                <a:close/>
                <a:moveTo>
                  <a:pt x="458889" y="1871528"/>
                </a:moveTo>
                <a:cubicBezTo>
                  <a:pt x="501821" y="1871528"/>
                  <a:pt x="536625" y="1906330"/>
                  <a:pt x="536625" y="1949264"/>
                </a:cubicBezTo>
                <a:cubicBezTo>
                  <a:pt x="536625" y="1992197"/>
                  <a:pt x="501821" y="2026999"/>
                  <a:pt x="458889" y="2026999"/>
                </a:cubicBezTo>
                <a:cubicBezTo>
                  <a:pt x="415956" y="2026999"/>
                  <a:pt x="381155" y="1992197"/>
                  <a:pt x="381155" y="1949264"/>
                </a:cubicBezTo>
                <a:cubicBezTo>
                  <a:pt x="381155" y="1906330"/>
                  <a:pt x="415956" y="1871528"/>
                  <a:pt x="458889" y="1871528"/>
                </a:cubicBezTo>
                <a:close/>
                <a:moveTo>
                  <a:pt x="270668" y="1871528"/>
                </a:moveTo>
                <a:cubicBezTo>
                  <a:pt x="313600" y="1871528"/>
                  <a:pt x="348404" y="1906330"/>
                  <a:pt x="348404" y="1949264"/>
                </a:cubicBezTo>
                <a:cubicBezTo>
                  <a:pt x="348404" y="1992197"/>
                  <a:pt x="313600" y="2026999"/>
                  <a:pt x="270668" y="2026999"/>
                </a:cubicBezTo>
                <a:cubicBezTo>
                  <a:pt x="227735" y="2026999"/>
                  <a:pt x="192931" y="1992197"/>
                  <a:pt x="192931" y="1949264"/>
                </a:cubicBezTo>
                <a:cubicBezTo>
                  <a:pt x="192931" y="1906330"/>
                  <a:pt x="227735" y="1871528"/>
                  <a:pt x="270668" y="1871528"/>
                </a:cubicBezTo>
                <a:close/>
                <a:moveTo>
                  <a:pt x="10166265" y="1871526"/>
                </a:moveTo>
                <a:cubicBezTo>
                  <a:pt x="10209198" y="1871526"/>
                  <a:pt x="10244002" y="1906330"/>
                  <a:pt x="10244002" y="1949263"/>
                </a:cubicBezTo>
                <a:cubicBezTo>
                  <a:pt x="10244002" y="1992195"/>
                  <a:pt x="10209198" y="2026999"/>
                  <a:pt x="10166265" y="2026999"/>
                </a:cubicBezTo>
                <a:cubicBezTo>
                  <a:pt x="10123332" y="2026999"/>
                  <a:pt x="10088528" y="1992195"/>
                  <a:pt x="10088528" y="1949263"/>
                </a:cubicBezTo>
                <a:cubicBezTo>
                  <a:pt x="10088528" y="1906330"/>
                  <a:pt x="10123332" y="1871526"/>
                  <a:pt x="10166265" y="1871526"/>
                </a:cubicBezTo>
                <a:close/>
                <a:moveTo>
                  <a:pt x="9978044" y="1871526"/>
                </a:moveTo>
                <a:cubicBezTo>
                  <a:pt x="10020977" y="1871526"/>
                  <a:pt x="10055781" y="1906330"/>
                  <a:pt x="10055781" y="1949263"/>
                </a:cubicBezTo>
                <a:cubicBezTo>
                  <a:pt x="10055781" y="1992195"/>
                  <a:pt x="10020977" y="2026999"/>
                  <a:pt x="9978044" y="2026999"/>
                </a:cubicBezTo>
                <a:cubicBezTo>
                  <a:pt x="9935111" y="2026999"/>
                  <a:pt x="9900307" y="1992195"/>
                  <a:pt x="9900307" y="1949263"/>
                </a:cubicBezTo>
                <a:cubicBezTo>
                  <a:pt x="9900307" y="1906330"/>
                  <a:pt x="9935111" y="1871526"/>
                  <a:pt x="9978044" y="1871526"/>
                </a:cubicBezTo>
                <a:close/>
                <a:moveTo>
                  <a:pt x="9789823" y="1871526"/>
                </a:moveTo>
                <a:cubicBezTo>
                  <a:pt x="9832756" y="1871526"/>
                  <a:pt x="9867560" y="1906330"/>
                  <a:pt x="9867560" y="1949263"/>
                </a:cubicBezTo>
                <a:cubicBezTo>
                  <a:pt x="9867560" y="1992195"/>
                  <a:pt x="9832756" y="2026999"/>
                  <a:pt x="9789823" y="2026999"/>
                </a:cubicBezTo>
                <a:cubicBezTo>
                  <a:pt x="9746890" y="2026999"/>
                  <a:pt x="9712086" y="1992195"/>
                  <a:pt x="9712086" y="1949263"/>
                </a:cubicBezTo>
                <a:cubicBezTo>
                  <a:pt x="9712086" y="1906330"/>
                  <a:pt x="9746890" y="1871526"/>
                  <a:pt x="9789823" y="1871526"/>
                </a:cubicBezTo>
                <a:close/>
                <a:moveTo>
                  <a:pt x="9606306" y="1871526"/>
                </a:moveTo>
                <a:cubicBezTo>
                  <a:pt x="9649238" y="1871526"/>
                  <a:pt x="9684043" y="1906330"/>
                  <a:pt x="9684043" y="1949263"/>
                </a:cubicBezTo>
                <a:cubicBezTo>
                  <a:pt x="9684043" y="1992195"/>
                  <a:pt x="9649238" y="2026999"/>
                  <a:pt x="9606306" y="2026999"/>
                </a:cubicBezTo>
                <a:cubicBezTo>
                  <a:pt x="9563373" y="2026999"/>
                  <a:pt x="9528569" y="1992195"/>
                  <a:pt x="9528569" y="1949263"/>
                </a:cubicBezTo>
                <a:cubicBezTo>
                  <a:pt x="9528569" y="1906330"/>
                  <a:pt x="9563373" y="1871526"/>
                  <a:pt x="9606306" y="1871526"/>
                </a:cubicBezTo>
                <a:close/>
                <a:moveTo>
                  <a:pt x="10091069" y="1771989"/>
                </a:moveTo>
                <a:lnTo>
                  <a:pt x="10188573" y="1857806"/>
                </a:lnTo>
                <a:lnTo>
                  <a:pt x="10166265" y="1862309"/>
                </a:lnTo>
                <a:cubicBezTo>
                  <a:pt x="10123332" y="1862309"/>
                  <a:pt x="10088528" y="1827505"/>
                  <a:pt x="10088528" y="1784572"/>
                </a:cubicBezTo>
                <a:close/>
                <a:moveTo>
                  <a:pt x="284431" y="1709613"/>
                </a:moveTo>
                <a:lnTo>
                  <a:pt x="300934" y="1712944"/>
                </a:lnTo>
                <a:cubicBezTo>
                  <a:pt x="328835" y="1724745"/>
                  <a:pt x="348412" y="1752373"/>
                  <a:pt x="348412" y="1784572"/>
                </a:cubicBezTo>
                <a:cubicBezTo>
                  <a:pt x="348412" y="1827503"/>
                  <a:pt x="313608" y="1862307"/>
                  <a:pt x="270675" y="1862307"/>
                </a:cubicBezTo>
                <a:cubicBezTo>
                  <a:pt x="238477" y="1862307"/>
                  <a:pt x="210850" y="1842730"/>
                  <a:pt x="199049" y="1814830"/>
                </a:cubicBezTo>
                <a:lnTo>
                  <a:pt x="193894" y="1789298"/>
                </a:lnTo>
                <a:close/>
                <a:moveTo>
                  <a:pt x="9978044" y="1706838"/>
                </a:moveTo>
                <a:cubicBezTo>
                  <a:pt x="10020977" y="1706838"/>
                  <a:pt x="10055781" y="1741642"/>
                  <a:pt x="10055781" y="1784572"/>
                </a:cubicBezTo>
                <a:cubicBezTo>
                  <a:pt x="10055781" y="1827505"/>
                  <a:pt x="10020977" y="1862309"/>
                  <a:pt x="9978044" y="1862309"/>
                </a:cubicBezTo>
                <a:cubicBezTo>
                  <a:pt x="9935111" y="1862309"/>
                  <a:pt x="9900307" y="1827505"/>
                  <a:pt x="9900307" y="1784572"/>
                </a:cubicBezTo>
                <a:cubicBezTo>
                  <a:pt x="9900307" y="1741642"/>
                  <a:pt x="9935111" y="1706838"/>
                  <a:pt x="9978044" y="1706838"/>
                </a:cubicBezTo>
                <a:close/>
                <a:moveTo>
                  <a:pt x="9789823" y="1706838"/>
                </a:moveTo>
                <a:cubicBezTo>
                  <a:pt x="9832756" y="1706838"/>
                  <a:pt x="9867560" y="1741642"/>
                  <a:pt x="9867560" y="1784572"/>
                </a:cubicBezTo>
                <a:cubicBezTo>
                  <a:pt x="9867560" y="1827505"/>
                  <a:pt x="9832756" y="1862309"/>
                  <a:pt x="9789823" y="1862309"/>
                </a:cubicBezTo>
                <a:cubicBezTo>
                  <a:pt x="9746890" y="1862309"/>
                  <a:pt x="9712086" y="1827505"/>
                  <a:pt x="9712086" y="1784572"/>
                </a:cubicBezTo>
                <a:cubicBezTo>
                  <a:pt x="9712086" y="1741642"/>
                  <a:pt x="9746890" y="1706838"/>
                  <a:pt x="9789823" y="1706838"/>
                </a:cubicBezTo>
                <a:close/>
                <a:moveTo>
                  <a:pt x="9606306" y="1706838"/>
                </a:moveTo>
                <a:cubicBezTo>
                  <a:pt x="9649238" y="1706838"/>
                  <a:pt x="9684043" y="1741642"/>
                  <a:pt x="9684043" y="1784572"/>
                </a:cubicBezTo>
                <a:cubicBezTo>
                  <a:pt x="9684043" y="1827505"/>
                  <a:pt x="9649238" y="1862309"/>
                  <a:pt x="9606306" y="1862309"/>
                </a:cubicBezTo>
                <a:cubicBezTo>
                  <a:pt x="9563373" y="1862309"/>
                  <a:pt x="9528569" y="1827505"/>
                  <a:pt x="9528569" y="1784572"/>
                </a:cubicBezTo>
                <a:cubicBezTo>
                  <a:pt x="9528569" y="1741642"/>
                  <a:pt x="9563373" y="1706838"/>
                  <a:pt x="9606306" y="1706838"/>
                </a:cubicBezTo>
                <a:close/>
                <a:moveTo>
                  <a:pt x="9413378" y="1706838"/>
                </a:moveTo>
                <a:cubicBezTo>
                  <a:pt x="9456311" y="1706838"/>
                  <a:pt x="9491115" y="1741642"/>
                  <a:pt x="9491115" y="1784572"/>
                </a:cubicBezTo>
                <a:cubicBezTo>
                  <a:pt x="9491115" y="1827505"/>
                  <a:pt x="9456311" y="1862309"/>
                  <a:pt x="9413378" y="1862309"/>
                </a:cubicBezTo>
                <a:cubicBezTo>
                  <a:pt x="9370445" y="1862309"/>
                  <a:pt x="9335641" y="1827505"/>
                  <a:pt x="9335641" y="1784572"/>
                </a:cubicBezTo>
                <a:cubicBezTo>
                  <a:pt x="9335641" y="1741642"/>
                  <a:pt x="9370445" y="1706838"/>
                  <a:pt x="9413378" y="1706838"/>
                </a:cubicBezTo>
                <a:close/>
                <a:moveTo>
                  <a:pt x="9234570" y="1706838"/>
                </a:moveTo>
                <a:cubicBezTo>
                  <a:pt x="9277503" y="1706838"/>
                  <a:pt x="9312307" y="1741642"/>
                  <a:pt x="9312307" y="1784572"/>
                </a:cubicBezTo>
                <a:cubicBezTo>
                  <a:pt x="9312307" y="1827505"/>
                  <a:pt x="9277503" y="1862309"/>
                  <a:pt x="9234570" y="1862309"/>
                </a:cubicBezTo>
                <a:cubicBezTo>
                  <a:pt x="9191637" y="1862309"/>
                  <a:pt x="9156833" y="1827505"/>
                  <a:pt x="9156833" y="1784572"/>
                </a:cubicBezTo>
                <a:cubicBezTo>
                  <a:pt x="9156833" y="1741642"/>
                  <a:pt x="9191637" y="1706838"/>
                  <a:pt x="9234570" y="1706838"/>
                </a:cubicBezTo>
                <a:close/>
                <a:moveTo>
                  <a:pt x="9036936" y="1706838"/>
                </a:moveTo>
                <a:cubicBezTo>
                  <a:pt x="9079869" y="1706838"/>
                  <a:pt x="9114673" y="1741642"/>
                  <a:pt x="9114673" y="1784572"/>
                </a:cubicBezTo>
                <a:cubicBezTo>
                  <a:pt x="9114673" y="1827505"/>
                  <a:pt x="9079869" y="1862309"/>
                  <a:pt x="9036936" y="1862309"/>
                </a:cubicBezTo>
                <a:cubicBezTo>
                  <a:pt x="8994003" y="1862309"/>
                  <a:pt x="8959199" y="1827505"/>
                  <a:pt x="8959199" y="1784572"/>
                </a:cubicBezTo>
                <a:cubicBezTo>
                  <a:pt x="8959199" y="1741642"/>
                  <a:pt x="8994003" y="1706838"/>
                  <a:pt x="9036936" y="1706838"/>
                </a:cubicBezTo>
                <a:close/>
                <a:moveTo>
                  <a:pt x="8853421" y="1706838"/>
                </a:moveTo>
                <a:cubicBezTo>
                  <a:pt x="8896354" y="1706838"/>
                  <a:pt x="8931158" y="1741642"/>
                  <a:pt x="8931158" y="1784572"/>
                </a:cubicBezTo>
                <a:cubicBezTo>
                  <a:pt x="8931158" y="1827505"/>
                  <a:pt x="8896354" y="1862309"/>
                  <a:pt x="8853421" y="1862309"/>
                </a:cubicBezTo>
                <a:cubicBezTo>
                  <a:pt x="8810489" y="1862309"/>
                  <a:pt x="8775685" y="1827505"/>
                  <a:pt x="8775685" y="1784572"/>
                </a:cubicBezTo>
                <a:cubicBezTo>
                  <a:pt x="8775685" y="1741642"/>
                  <a:pt x="8810489" y="1706838"/>
                  <a:pt x="8853421" y="1706838"/>
                </a:cubicBezTo>
                <a:close/>
                <a:moveTo>
                  <a:pt x="8669907" y="1706838"/>
                </a:moveTo>
                <a:cubicBezTo>
                  <a:pt x="8712840" y="1706838"/>
                  <a:pt x="8747644" y="1741642"/>
                  <a:pt x="8747644" y="1784572"/>
                </a:cubicBezTo>
                <a:cubicBezTo>
                  <a:pt x="8747644" y="1827505"/>
                  <a:pt x="8712840" y="1862309"/>
                  <a:pt x="8669907" y="1862309"/>
                </a:cubicBezTo>
                <a:cubicBezTo>
                  <a:pt x="8626974" y="1862309"/>
                  <a:pt x="8592170" y="1827505"/>
                  <a:pt x="8592170" y="1784572"/>
                </a:cubicBezTo>
                <a:cubicBezTo>
                  <a:pt x="8592170" y="1741642"/>
                  <a:pt x="8626974" y="1706838"/>
                  <a:pt x="8669907" y="1706838"/>
                </a:cubicBezTo>
                <a:close/>
                <a:moveTo>
                  <a:pt x="8481683" y="1706838"/>
                </a:moveTo>
                <a:cubicBezTo>
                  <a:pt x="8524616" y="1706838"/>
                  <a:pt x="8559420" y="1741642"/>
                  <a:pt x="8559420" y="1784572"/>
                </a:cubicBezTo>
                <a:cubicBezTo>
                  <a:pt x="8559420" y="1827505"/>
                  <a:pt x="8524616" y="1862309"/>
                  <a:pt x="8481683" y="1862309"/>
                </a:cubicBezTo>
                <a:cubicBezTo>
                  <a:pt x="8438750" y="1862309"/>
                  <a:pt x="8403946" y="1827505"/>
                  <a:pt x="8403946" y="1784572"/>
                </a:cubicBezTo>
                <a:cubicBezTo>
                  <a:pt x="8403946" y="1741642"/>
                  <a:pt x="8438750" y="1706838"/>
                  <a:pt x="8481683" y="1706838"/>
                </a:cubicBezTo>
                <a:close/>
                <a:moveTo>
                  <a:pt x="8298167" y="1706838"/>
                </a:moveTo>
                <a:cubicBezTo>
                  <a:pt x="8341100" y="1706838"/>
                  <a:pt x="8375904" y="1741642"/>
                  <a:pt x="8375904" y="1784572"/>
                </a:cubicBezTo>
                <a:cubicBezTo>
                  <a:pt x="8375904" y="1827505"/>
                  <a:pt x="8341100" y="1862309"/>
                  <a:pt x="8298167" y="1862309"/>
                </a:cubicBezTo>
                <a:cubicBezTo>
                  <a:pt x="8255235" y="1862309"/>
                  <a:pt x="8220430" y="1827505"/>
                  <a:pt x="8220430" y="1784572"/>
                </a:cubicBezTo>
                <a:cubicBezTo>
                  <a:pt x="8220430" y="1741642"/>
                  <a:pt x="8255235" y="1706838"/>
                  <a:pt x="8298167" y="1706838"/>
                </a:cubicBezTo>
                <a:close/>
                <a:moveTo>
                  <a:pt x="8109949" y="1706838"/>
                </a:moveTo>
                <a:cubicBezTo>
                  <a:pt x="8152882" y="1706838"/>
                  <a:pt x="8187686" y="1741642"/>
                  <a:pt x="8187686" y="1784572"/>
                </a:cubicBezTo>
                <a:cubicBezTo>
                  <a:pt x="8187686" y="1827505"/>
                  <a:pt x="8152882" y="1862309"/>
                  <a:pt x="8109949" y="1862309"/>
                </a:cubicBezTo>
                <a:cubicBezTo>
                  <a:pt x="8067016" y="1862309"/>
                  <a:pt x="8032212" y="1827505"/>
                  <a:pt x="8032212" y="1784572"/>
                </a:cubicBezTo>
                <a:cubicBezTo>
                  <a:pt x="8032212" y="1741642"/>
                  <a:pt x="8067016" y="1706838"/>
                  <a:pt x="8109949" y="1706838"/>
                </a:cubicBezTo>
                <a:close/>
                <a:moveTo>
                  <a:pt x="7926432" y="1706838"/>
                </a:moveTo>
                <a:cubicBezTo>
                  <a:pt x="7969364" y="1706838"/>
                  <a:pt x="8004169" y="1741642"/>
                  <a:pt x="8004169" y="1784572"/>
                </a:cubicBezTo>
                <a:cubicBezTo>
                  <a:pt x="8004169" y="1827505"/>
                  <a:pt x="7969364" y="1862309"/>
                  <a:pt x="7926432" y="1862309"/>
                </a:cubicBezTo>
                <a:cubicBezTo>
                  <a:pt x="7883499" y="1862309"/>
                  <a:pt x="7848695" y="1827505"/>
                  <a:pt x="7848695" y="1784572"/>
                </a:cubicBezTo>
                <a:cubicBezTo>
                  <a:pt x="7848695" y="1741642"/>
                  <a:pt x="7883499" y="1706838"/>
                  <a:pt x="7926432" y="1706838"/>
                </a:cubicBezTo>
                <a:close/>
                <a:moveTo>
                  <a:pt x="7738211" y="1706838"/>
                </a:moveTo>
                <a:cubicBezTo>
                  <a:pt x="7781143" y="1706838"/>
                  <a:pt x="7815947" y="1741642"/>
                  <a:pt x="7815947" y="1784572"/>
                </a:cubicBezTo>
                <a:cubicBezTo>
                  <a:pt x="7815947" y="1827505"/>
                  <a:pt x="7781143" y="1862309"/>
                  <a:pt x="7738211" y="1862309"/>
                </a:cubicBezTo>
                <a:cubicBezTo>
                  <a:pt x="7695278" y="1862309"/>
                  <a:pt x="7660474" y="1827505"/>
                  <a:pt x="7660474" y="1784572"/>
                </a:cubicBezTo>
                <a:cubicBezTo>
                  <a:pt x="7660474" y="1741642"/>
                  <a:pt x="7695278" y="1706838"/>
                  <a:pt x="7738211" y="1706838"/>
                </a:cubicBezTo>
                <a:close/>
                <a:moveTo>
                  <a:pt x="7554693" y="1706838"/>
                </a:moveTo>
                <a:cubicBezTo>
                  <a:pt x="7597626" y="1706838"/>
                  <a:pt x="7632430" y="1741642"/>
                  <a:pt x="7632430" y="1784572"/>
                </a:cubicBezTo>
                <a:cubicBezTo>
                  <a:pt x="7632430" y="1827505"/>
                  <a:pt x="7597626" y="1862309"/>
                  <a:pt x="7554693" y="1862309"/>
                </a:cubicBezTo>
                <a:cubicBezTo>
                  <a:pt x="7511761" y="1862309"/>
                  <a:pt x="7476957" y="1827505"/>
                  <a:pt x="7476957" y="1784572"/>
                </a:cubicBezTo>
                <a:cubicBezTo>
                  <a:pt x="7476957" y="1741642"/>
                  <a:pt x="7511761" y="1706838"/>
                  <a:pt x="7554693" y="1706838"/>
                </a:cubicBezTo>
                <a:close/>
                <a:moveTo>
                  <a:pt x="7366472" y="1706838"/>
                </a:moveTo>
                <a:cubicBezTo>
                  <a:pt x="7409405" y="1706838"/>
                  <a:pt x="7444209" y="1741642"/>
                  <a:pt x="7444209" y="1784572"/>
                </a:cubicBezTo>
                <a:cubicBezTo>
                  <a:pt x="7444209" y="1827505"/>
                  <a:pt x="7409405" y="1862309"/>
                  <a:pt x="7366472" y="1862309"/>
                </a:cubicBezTo>
                <a:cubicBezTo>
                  <a:pt x="7323540" y="1862309"/>
                  <a:pt x="7288736" y="1827505"/>
                  <a:pt x="7288736" y="1784572"/>
                </a:cubicBezTo>
                <a:cubicBezTo>
                  <a:pt x="7288736" y="1741642"/>
                  <a:pt x="7323540" y="1706838"/>
                  <a:pt x="7366472" y="1706838"/>
                </a:cubicBezTo>
                <a:close/>
                <a:moveTo>
                  <a:pt x="7178251" y="1706838"/>
                </a:moveTo>
                <a:cubicBezTo>
                  <a:pt x="7221184" y="1706838"/>
                  <a:pt x="7255988" y="1741642"/>
                  <a:pt x="7255988" y="1784572"/>
                </a:cubicBezTo>
                <a:cubicBezTo>
                  <a:pt x="7255988" y="1827505"/>
                  <a:pt x="7221184" y="1862309"/>
                  <a:pt x="7178251" y="1862309"/>
                </a:cubicBezTo>
                <a:cubicBezTo>
                  <a:pt x="7135319" y="1862309"/>
                  <a:pt x="7100514" y="1827505"/>
                  <a:pt x="7100514" y="1784572"/>
                </a:cubicBezTo>
                <a:cubicBezTo>
                  <a:pt x="7100514" y="1741642"/>
                  <a:pt x="7135319" y="1706838"/>
                  <a:pt x="7178251" y="1706838"/>
                </a:cubicBezTo>
                <a:close/>
                <a:moveTo>
                  <a:pt x="6985327" y="1706838"/>
                </a:moveTo>
                <a:cubicBezTo>
                  <a:pt x="7028260" y="1706838"/>
                  <a:pt x="7063064" y="1741642"/>
                  <a:pt x="7063064" y="1784572"/>
                </a:cubicBezTo>
                <a:cubicBezTo>
                  <a:pt x="7063064" y="1827505"/>
                  <a:pt x="7028260" y="1862309"/>
                  <a:pt x="6985327" y="1862309"/>
                </a:cubicBezTo>
                <a:cubicBezTo>
                  <a:pt x="6942394" y="1862309"/>
                  <a:pt x="6907590" y="1827505"/>
                  <a:pt x="6907590" y="1784572"/>
                </a:cubicBezTo>
                <a:cubicBezTo>
                  <a:pt x="6907590" y="1741642"/>
                  <a:pt x="6942394" y="1706838"/>
                  <a:pt x="6985327" y="1706838"/>
                </a:cubicBezTo>
                <a:close/>
                <a:moveTo>
                  <a:pt x="6801807" y="1706838"/>
                </a:moveTo>
                <a:cubicBezTo>
                  <a:pt x="6844740" y="1706838"/>
                  <a:pt x="6879544" y="1741642"/>
                  <a:pt x="6879544" y="1784572"/>
                </a:cubicBezTo>
                <a:cubicBezTo>
                  <a:pt x="6879544" y="1827505"/>
                  <a:pt x="6844740" y="1862309"/>
                  <a:pt x="6801807" y="1862309"/>
                </a:cubicBezTo>
                <a:cubicBezTo>
                  <a:pt x="6758874" y="1862309"/>
                  <a:pt x="6724070" y="1827505"/>
                  <a:pt x="6724070" y="1784572"/>
                </a:cubicBezTo>
                <a:cubicBezTo>
                  <a:pt x="6724070" y="1741642"/>
                  <a:pt x="6758874" y="1706838"/>
                  <a:pt x="6801807" y="1706838"/>
                </a:cubicBezTo>
                <a:close/>
                <a:moveTo>
                  <a:pt x="6613586" y="1706838"/>
                </a:moveTo>
                <a:cubicBezTo>
                  <a:pt x="6656519" y="1706838"/>
                  <a:pt x="6691323" y="1741642"/>
                  <a:pt x="6691323" y="1784572"/>
                </a:cubicBezTo>
                <a:cubicBezTo>
                  <a:pt x="6691323" y="1827505"/>
                  <a:pt x="6656519" y="1862309"/>
                  <a:pt x="6613586" y="1862309"/>
                </a:cubicBezTo>
                <a:cubicBezTo>
                  <a:pt x="6570653" y="1862309"/>
                  <a:pt x="6535849" y="1827505"/>
                  <a:pt x="6535849" y="1784572"/>
                </a:cubicBezTo>
                <a:cubicBezTo>
                  <a:pt x="6535849" y="1741642"/>
                  <a:pt x="6570653" y="1706838"/>
                  <a:pt x="6613586" y="1706838"/>
                </a:cubicBezTo>
                <a:close/>
                <a:moveTo>
                  <a:pt x="6425365" y="1706838"/>
                </a:moveTo>
                <a:cubicBezTo>
                  <a:pt x="6468298" y="1706838"/>
                  <a:pt x="6503102" y="1741642"/>
                  <a:pt x="6503102" y="1784572"/>
                </a:cubicBezTo>
                <a:cubicBezTo>
                  <a:pt x="6503102" y="1827505"/>
                  <a:pt x="6468298" y="1862309"/>
                  <a:pt x="6425365" y="1862309"/>
                </a:cubicBezTo>
                <a:cubicBezTo>
                  <a:pt x="6382432" y="1862309"/>
                  <a:pt x="6347628" y="1827505"/>
                  <a:pt x="6347628" y="1784572"/>
                </a:cubicBezTo>
                <a:cubicBezTo>
                  <a:pt x="6347628" y="1741642"/>
                  <a:pt x="6382432" y="1706838"/>
                  <a:pt x="6425365" y="1706838"/>
                </a:cubicBezTo>
                <a:close/>
                <a:moveTo>
                  <a:pt x="6241850" y="1706838"/>
                </a:moveTo>
                <a:cubicBezTo>
                  <a:pt x="6284783" y="1706838"/>
                  <a:pt x="6319587" y="1741642"/>
                  <a:pt x="6319587" y="1784572"/>
                </a:cubicBezTo>
                <a:cubicBezTo>
                  <a:pt x="6319587" y="1827505"/>
                  <a:pt x="6284783" y="1862309"/>
                  <a:pt x="6241850" y="1862309"/>
                </a:cubicBezTo>
                <a:cubicBezTo>
                  <a:pt x="6198917" y="1862309"/>
                  <a:pt x="6164113" y="1827505"/>
                  <a:pt x="6164113" y="1784572"/>
                </a:cubicBezTo>
                <a:cubicBezTo>
                  <a:pt x="6164113" y="1741642"/>
                  <a:pt x="6198917" y="1706838"/>
                  <a:pt x="6241850" y="1706838"/>
                </a:cubicBezTo>
                <a:close/>
                <a:moveTo>
                  <a:pt x="5870112" y="1706838"/>
                </a:moveTo>
                <a:cubicBezTo>
                  <a:pt x="5913045" y="1706838"/>
                  <a:pt x="5947849" y="1741642"/>
                  <a:pt x="5947849" y="1784572"/>
                </a:cubicBezTo>
                <a:cubicBezTo>
                  <a:pt x="5947849" y="1827505"/>
                  <a:pt x="5913045" y="1862309"/>
                  <a:pt x="5870112" y="1862309"/>
                </a:cubicBezTo>
                <a:cubicBezTo>
                  <a:pt x="5827179" y="1862309"/>
                  <a:pt x="5792375" y="1827505"/>
                  <a:pt x="5792375" y="1784572"/>
                </a:cubicBezTo>
                <a:cubicBezTo>
                  <a:pt x="5792375" y="1741642"/>
                  <a:pt x="5827179" y="1706838"/>
                  <a:pt x="5870112" y="1706838"/>
                </a:cubicBezTo>
                <a:close/>
                <a:moveTo>
                  <a:pt x="5681940" y="1706838"/>
                </a:moveTo>
                <a:cubicBezTo>
                  <a:pt x="5724824" y="1706838"/>
                  <a:pt x="5759628" y="1741642"/>
                  <a:pt x="5759628" y="1784572"/>
                </a:cubicBezTo>
                <a:cubicBezTo>
                  <a:pt x="5759628" y="1827505"/>
                  <a:pt x="5724824" y="1862309"/>
                  <a:pt x="5681940" y="1862309"/>
                </a:cubicBezTo>
                <a:cubicBezTo>
                  <a:pt x="5638992" y="1862309"/>
                  <a:pt x="5604179" y="1827505"/>
                  <a:pt x="5604179" y="1784572"/>
                </a:cubicBezTo>
                <a:cubicBezTo>
                  <a:pt x="5604179" y="1741642"/>
                  <a:pt x="5638992" y="1706838"/>
                  <a:pt x="5681940" y="1706838"/>
                </a:cubicBezTo>
                <a:close/>
                <a:moveTo>
                  <a:pt x="5498378" y="1706838"/>
                </a:moveTo>
                <a:cubicBezTo>
                  <a:pt x="5541312" y="1706838"/>
                  <a:pt x="5576128" y="1741642"/>
                  <a:pt x="5576128" y="1784572"/>
                </a:cubicBezTo>
                <a:cubicBezTo>
                  <a:pt x="5576128" y="1827505"/>
                  <a:pt x="5541312" y="1862309"/>
                  <a:pt x="5498378" y="1862309"/>
                </a:cubicBezTo>
                <a:cubicBezTo>
                  <a:pt x="5455449" y="1862309"/>
                  <a:pt x="5420642" y="1827505"/>
                  <a:pt x="5420642" y="1784572"/>
                </a:cubicBezTo>
                <a:cubicBezTo>
                  <a:pt x="5420642" y="1741642"/>
                  <a:pt x="5455449" y="1706838"/>
                  <a:pt x="5498378" y="1706838"/>
                </a:cubicBezTo>
                <a:close/>
                <a:moveTo>
                  <a:pt x="5126655" y="1706835"/>
                </a:moveTo>
                <a:cubicBezTo>
                  <a:pt x="5169590" y="1706835"/>
                  <a:pt x="5204396" y="1741639"/>
                  <a:pt x="5204396" y="1784572"/>
                </a:cubicBezTo>
                <a:cubicBezTo>
                  <a:pt x="5204396" y="1827503"/>
                  <a:pt x="5169590" y="1862307"/>
                  <a:pt x="5126655" y="1862307"/>
                </a:cubicBezTo>
                <a:cubicBezTo>
                  <a:pt x="5083744" y="1862307"/>
                  <a:pt x="5048937" y="1827503"/>
                  <a:pt x="5048937" y="1784572"/>
                </a:cubicBezTo>
                <a:cubicBezTo>
                  <a:pt x="5048937" y="1741639"/>
                  <a:pt x="5083744" y="1706835"/>
                  <a:pt x="5126655" y="1706835"/>
                </a:cubicBezTo>
                <a:close/>
                <a:moveTo>
                  <a:pt x="2689349" y="1706835"/>
                </a:moveTo>
                <a:cubicBezTo>
                  <a:pt x="2732279" y="1706835"/>
                  <a:pt x="2767057" y="1741639"/>
                  <a:pt x="2767057" y="1784572"/>
                </a:cubicBezTo>
                <a:cubicBezTo>
                  <a:pt x="2767057" y="1827503"/>
                  <a:pt x="2732279" y="1862307"/>
                  <a:pt x="2689349" y="1862307"/>
                </a:cubicBezTo>
                <a:cubicBezTo>
                  <a:pt x="2646405" y="1862307"/>
                  <a:pt x="2611614" y="1827503"/>
                  <a:pt x="2611614" y="1784572"/>
                </a:cubicBezTo>
                <a:cubicBezTo>
                  <a:pt x="2611614" y="1741639"/>
                  <a:pt x="2646405" y="1706835"/>
                  <a:pt x="2689349" y="1706835"/>
                </a:cubicBezTo>
                <a:close/>
                <a:moveTo>
                  <a:pt x="2510528" y="1706835"/>
                </a:moveTo>
                <a:cubicBezTo>
                  <a:pt x="2553474" y="1706835"/>
                  <a:pt x="2588274" y="1741639"/>
                  <a:pt x="2588274" y="1784572"/>
                </a:cubicBezTo>
                <a:cubicBezTo>
                  <a:pt x="2588274" y="1827503"/>
                  <a:pt x="2553474" y="1862307"/>
                  <a:pt x="2510528" y="1862307"/>
                </a:cubicBezTo>
                <a:cubicBezTo>
                  <a:pt x="2467583" y="1862307"/>
                  <a:pt x="2432768" y="1827503"/>
                  <a:pt x="2432768" y="1784572"/>
                </a:cubicBezTo>
                <a:cubicBezTo>
                  <a:pt x="2432768" y="1741639"/>
                  <a:pt x="2467583" y="1706835"/>
                  <a:pt x="2510528" y="1706835"/>
                </a:cubicBezTo>
                <a:close/>
                <a:moveTo>
                  <a:pt x="2317563" y="1706835"/>
                </a:moveTo>
                <a:cubicBezTo>
                  <a:pt x="2360489" y="1706835"/>
                  <a:pt x="2395304" y="1741639"/>
                  <a:pt x="2395304" y="1784572"/>
                </a:cubicBezTo>
                <a:cubicBezTo>
                  <a:pt x="2395304" y="1827503"/>
                  <a:pt x="2360489" y="1862307"/>
                  <a:pt x="2317563" y="1862307"/>
                </a:cubicBezTo>
                <a:cubicBezTo>
                  <a:pt x="2274636" y="1862307"/>
                  <a:pt x="2239838" y="1827503"/>
                  <a:pt x="2239838" y="1784572"/>
                </a:cubicBezTo>
                <a:cubicBezTo>
                  <a:pt x="2239838" y="1741639"/>
                  <a:pt x="2274636" y="1706835"/>
                  <a:pt x="2317563" y="1706835"/>
                </a:cubicBezTo>
                <a:close/>
                <a:moveTo>
                  <a:pt x="1569451" y="1706835"/>
                </a:moveTo>
                <a:cubicBezTo>
                  <a:pt x="1612419" y="1706835"/>
                  <a:pt x="1647217" y="1741639"/>
                  <a:pt x="1647217" y="1784572"/>
                </a:cubicBezTo>
                <a:cubicBezTo>
                  <a:pt x="1647217" y="1827503"/>
                  <a:pt x="1612419" y="1862307"/>
                  <a:pt x="1569451" y="1862307"/>
                </a:cubicBezTo>
                <a:cubicBezTo>
                  <a:pt x="1526552" y="1862307"/>
                  <a:pt x="1491739" y="1827503"/>
                  <a:pt x="1491739" y="1784572"/>
                </a:cubicBezTo>
                <a:cubicBezTo>
                  <a:pt x="1491739" y="1741639"/>
                  <a:pt x="1526552" y="1706835"/>
                  <a:pt x="1569451" y="1706835"/>
                </a:cubicBezTo>
                <a:close/>
                <a:moveTo>
                  <a:pt x="1385926" y="1706835"/>
                </a:moveTo>
                <a:cubicBezTo>
                  <a:pt x="1428872" y="1706835"/>
                  <a:pt x="1463687" y="1741639"/>
                  <a:pt x="1463687" y="1784572"/>
                </a:cubicBezTo>
                <a:cubicBezTo>
                  <a:pt x="1463687" y="1827503"/>
                  <a:pt x="1428872" y="1862307"/>
                  <a:pt x="1385926" y="1862307"/>
                </a:cubicBezTo>
                <a:cubicBezTo>
                  <a:pt x="1342981" y="1862307"/>
                  <a:pt x="1308166" y="1827503"/>
                  <a:pt x="1308166" y="1784572"/>
                </a:cubicBezTo>
                <a:cubicBezTo>
                  <a:pt x="1308166" y="1741639"/>
                  <a:pt x="1342981" y="1706835"/>
                  <a:pt x="1385926" y="1706835"/>
                </a:cubicBezTo>
                <a:close/>
                <a:moveTo>
                  <a:pt x="1202386" y="1706835"/>
                </a:moveTo>
                <a:cubicBezTo>
                  <a:pt x="1245316" y="1706835"/>
                  <a:pt x="1280117" y="1741639"/>
                  <a:pt x="1280117" y="1784572"/>
                </a:cubicBezTo>
                <a:cubicBezTo>
                  <a:pt x="1280117" y="1827503"/>
                  <a:pt x="1245316" y="1862307"/>
                  <a:pt x="1202386" y="1862307"/>
                </a:cubicBezTo>
                <a:cubicBezTo>
                  <a:pt x="1159430" y="1862307"/>
                  <a:pt x="1124679" y="1827503"/>
                  <a:pt x="1124679" y="1784572"/>
                </a:cubicBezTo>
                <a:cubicBezTo>
                  <a:pt x="1124679" y="1741639"/>
                  <a:pt x="1159430" y="1706835"/>
                  <a:pt x="1202386" y="1706835"/>
                </a:cubicBezTo>
                <a:close/>
                <a:moveTo>
                  <a:pt x="1014150" y="1706835"/>
                </a:moveTo>
                <a:cubicBezTo>
                  <a:pt x="1057083" y="1706835"/>
                  <a:pt x="1091910" y="1741639"/>
                  <a:pt x="1091910" y="1784572"/>
                </a:cubicBezTo>
                <a:cubicBezTo>
                  <a:pt x="1091910" y="1827503"/>
                  <a:pt x="1057083" y="1862307"/>
                  <a:pt x="1014150" y="1862307"/>
                </a:cubicBezTo>
                <a:cubicBezTo>
                  <a:pt x="971254" y="1862307"/>
                  <a:pt x="936446" y="1827503"/>
                  <a:pt x="936446" y="1784572"/>
                </a:cubicBezTo>
                <a:cubicBezTo>
                  <a:pt x="936446" y="1741639"/>
                  <a:pt x="971254" y="1706835"/>
                  <a:pt x="1014150" y="1706835"/>
                </a:cubicBezTo>
                <a:close/>
                <a:moveTo>
                  <a:pt x="830642" y="1706835"/>
                </a:moveTo>
                <a:cubicBezTo>
                  <a:pt x="873563" y="1706835"/>
                  <a:pt x="908402" y="1741639"/>
                  <a:pt x="908402" y="1784572"/>
                </a:cubicBezTo>
                <a:cubicBezTo>
                  <a:pt x="908402" y="1827503"/>
                  <a:pt x="873563" y="1862307"/>
                  <a:pt x="830642" y="1862307"/>
                </a:cubicBezTo>
                <a:cubicBezTo>
                  <a:pt x="787700" y="1862307"/>
                  <a:pt x="752900" y="1827503"/>
                  <a:pt x="752900" y="1784572"/>
                </a:cubicBezTo>
                <a:cubicBezTo>
                  <a:pt x="752900" y="1741639"/>
                  <a:pt x="787700" y="1706835"/>
                  <a:pt x="830642" y="1706835"/>
                </a:cubicBezTo>
                <a:close/>
                <a:moveTo>
                  <a:pt x="642409" y="1706835"/>
                </a:moveTo>
                <a:cubicBezTo>
                  <a:pt x="685348" y="1706835"/>
                  <a:pt x="720151" y="1741639"/>
                  <a:pt x="720151" y="1784572"/>
                </a:cubicBezTo>
                <a:cubicBezTo>
                  <a:pt x="720151" y="1827503"/>
                  <a:pt x="685348" y="1862307"/>
                  <a:pt x="642409" y="1862307"/>
                </a:cubicBezTo>
                <a:cubicBezTo>
                  <a:pt x="599479" y="1862307"/>
                  <a:pt x="564675" y="1827503"/>
                  <a:pt x="564675" y="1784572"/>
                </a:cubicBezTo>
                <a:cubicBezTo>
                  <a:pt x="564675" y="1741639"/>
                  <a:pt x="599479" y="1706835"/>
                  <a:pt x="642409" y="1706835"/>
                </a:cubicBezTo>
                <a:close/>
                <a:moveTo>
                  <a:pt x="458896" y="1706835"/>
                </a:moveTo>
                <a:cubicBezTo>
                  <a:pt x="501829" y="1706835"/>
                  <a:pt x="536634" y="1741639"/>
                  <a:pt x="536634" y="1784572"/>
                </a:cubicBezTo>
                <a:cubicBezTo>
                  <a:pt x="536634" y="1827503"/>
                  <a:pt x="501829" y="1862307"/>
                  <a:pt x="458896" y="1862307"/>
                </a:cubicBezTo>
                <a:cubicBezTo>
                  <a:pt x="415965" y="1862307"/>
                  <a:pt x="381164" y="1827503"/>
                  <a:pt x="381164" y="1784572"/>
                </a:cubicBezTo>
                <a:cubicBezTo>
                  <a:pt x="381164" y="1741639"/>
                  <a:pt x="415965" y="1706835"/>
                  <a:pt x="458896" y="1706835"/>
                </a:cubicBezTo>
                <a:close/>
                <a:moveTo>
                  <a:pt x="9900311" y="1615146"/>
                </a:moveTo>
                <a:lnTo>
                  <a:pt x="9995426" y="1689399"/>
                </a:lnTo>
                <a:lnTo>
                  <a:pt x="9978043" y="1692909"/>
                </a:lnTo>
                <a:cubicBezTo>
                  <a:pt x="9935110" y="1692909"/>
                  <a:pt x="9900306" y="1658105"/>
                  <a:pt x="9900306" y="1615171"/>
                </a:cubicBezTo>
                <a:close/>
                <a:moveTo>
                  <a:pt x="492851" y="1546029"/>
                </a:moveTo>
                <a:lnTo>
                  <a:pt x="513874" y="1560204"/>
                </a:lnTo>
                <a:cubicBezTo>
                  <a:pt x="527942" y="1574271"/>
                  <a:pt x="536643" y="1593705"/>
                  <a:pt x="536643" y="1615171"/>
                </a:cubicBezTo>
                <a:cubicBezTo>
                  <a:pt x="536643" y="1658105"/>
                  <a:pt x="501839" y="1692909"/>
                  <a:pt x="458906" y="1692909"/>
                </a:cubicBezTo>
                <a:cubicBezTo>
                  <a:pt x="426707" y="1692909"/>
                  <a:pt x="399082" y="1673332"/>
                  <a:pt x="387281" y="1645430"/>
                </a:cubicBezTo>
                <a:lnTo>
                  <a:pt x="384319" y="1630757"/>
                </a:lnTo>
                <a:close/>
                <a:moveTo>
                  <a:pt x="9789822" y="1537435"/>
                </a:moveTo>
                <a:lnTo>
                  <a:pt x="9804588" y="1540416"/>
                </a:lnTo>
                <a:lnTo>
                  <a:pt x="9861298" y="1584689"/>
                </a:lnTo>
                <a:lnTo>
                  <a:pt x="9861449" y="1584913"/>
                </a:lnTo>
                <a:cubicBezTo>
                  <a:pt x="9865383" y="1594213"/>
                  <a:pt x="9867558" y="1604438"/>
                  <a:pt x="9867558" y="1615171"/>
                </a:cubicBezTo>
                <a:cubicBezTo>
                  <a:pt x="9867558" y="1658105"/>
                  <a:pt x="9832754" y="1692909"/>
                  <a:pt x="9789822" y="1692909"/>
                </a:cubicBezTo>
                <a:cubicBezTo>
                  <a:pt x="9746889" y="1692909"/>
                  <a:pt x="9712085" y="1658105"/>
                  <a:pt x="9712085" y="1615171"/>
                </a:cubicBezTo>
                <a:cubicBezTo>
                  <a:pt x="9712085" y="1572239"/>
                  <a:pt x="9746889" y="1537435"/>
                  <a:pt x="9789822" y="1537435"/>
                </a:cubicBezTo>
                <a:close/>
                <a:moveTo>
                  <a:pt x="9606304" y="1537435"/>
                </a:moveTo>
                <a:cubicBezTo>
                  <a:pt x="9649237" y="1537435"/>
                  <a:pt x="9684041" y="1572239"/>
                  <a:pt x="9684041" y="1615171"/>
                </a:cubicBezTo>
                <a:cubicBezTo>
                  <a:pt x="9684041" y="1658105"/>
                  <a:pt x="9649237" y="1692909"/>
                  <a:pt x="9606304" y="1692909"/>
                </a:cubicBezTo>
                <a:cubicBezTo>
                  <a:pt x="9563372" y="1692909"/>
                  <a:pt x="9528568" y="1658105"/>
                  <a:pt x="9528568" y="1615171"/>
                </a:cubicBezTo>
                <a:cubicBezTo>
                  <a:pt x="9528568" y="1572239"/>
                  <a:pt x="9563372" y="1537435"/>
                  <a:pt x="9606304" y="1537435"/>
                </a:cubicBezTo>
                <a:close/>
                <a:moveTo>
                  <a:pt x="9413377" y="1537435"/>
                </a:moveTo>
                <a:cubicBezTo>
                  <a:pt x="9456310" y="1537435"/>
                  <a:pt x="9491114" y="1572239"/>
                  <a:pt x="9491114" y="1615171"/>
                </a:cubicBezTo>
                <a:cubicBezTo>
                  <a:pt x="9491114" y="1658105"/>
                  <a:pt x="9456310" y="1692909"/>
                  <a:pt x="9413377" y="1692909"/>
                </a:cubicBezTo>
                <a:cubicBezTo>
                  <a:pt x="9370444" y="1692909"/>
                  <a:pt x="9335640" y="1658105"/>
                  <a:pt x="9335640" y="1615171"/>
                </a:cubicBezTo>
                <a:cubicBezTo>
                  <a:pt x="9335640" y="1572239"/>
                  <a:pt x="9370444" y="1537435"/>
                  <a:pt x="9413377" y="1537435"/>
                </a:cubicBezTo>
                <a:close/>
                <a:moveTo>
                  <a:pt x="9234567" y="1537435"/>
                </a:moveTo>
                <a:cubicBezTo>
                  <a:pt x="9277500" y="1537435"/>
                  <a:pt x="9312304" y="1572239"/>
                  <a:pt x="9312304" y="1615171"/>
                </a:cubicBezTo>
                <a:cubicBezTo>
                  <a:pt x="9312304" y="1658105"/>
                  <a:pt x="9277500" y="1692909"/>
                  <a:pt x="9234567" y="1692909"/>
                </a:cubicBezTo>
                <a:cubicBezTo>
                  <a:pt x="9191635" y="1692909"/>
                  <a:pt x="9156831" y="1658105"/>
                  <a:pt x="9156831" y="1615171"/>
                </a:cubicBezTo>
                <a:cubicBezTo>
                  <a:pt x="9156831" y="1572239"/>
                  <a:pt x="9191635" y="1537435"/>
                  <a:pt x="9234567" y="1537435"/>
                </a:cubicBezTo>
                <a:close/>
                <a:moveTo>
                  <a:pt x="9036935" y="1537435"/>
                </a:moveTo>
                <a:cubicBezTo>
                  <a:pt x="9079868" y="1537435"/>
                  <a:pt x="9114672" y="1572239"/>
                  <a:pt x="9114672" y="1615171"/>
                </a:cubicBezTo>
                <a:cubicBezTo>
                  <a:pt x="9114672" y="1658105"/>
                  <a:pt x="9079868" y="1692909"/>
                  <a:pt x="9036935" y="1692909"/>
                </a:cubicBezTo>
                <a:cubicBezTo>
                  <a:pt x="8994002" y="1692909"/>
                  <a:pt x="8959198" y="1658105"/>
                  <a:pt x="8959198" y="1615171"/>
                </a:cubicBezTo>
                <a:cubicBezTo>
                  <a:pt x="8959198" y="1572239"/>
                  <a:pt x="8994002" y="1537435"/>
                  <a:pt x="9036935" y="1537435"/>
                </a:cubicBezTo>
                <a:close/>
                <a:moveTo>
                  <a:pt x="8853419" y="1537435"/>
                </a:moveTo>
                <a:cubicBezTo>
                  <a:pt x="8896352" y="1537435"/>
                  <a:pt x="8931156" y="1572239"/>
                  <a:pt x="8931156" y="1615171"/>
                </a:cubicBezTo>
                <a:cubicBezTo>
                  <a:pt x="8931156" y="1658105"/>
                  <a:pt x="8896352" y="1692909"/>
                  <a:pt x="8853419" y="1692909"/>
                </a:cubicBezTo>
                <a:cubicBezTo>
                  <a:pt x="8810486" y="1692909"/>
                  <a:pt x="8775682" y="1658105"/>
                  <a:pt x="8775682" y="1615171"/>
                </a:cubicBezTo>
                <a:cubicBezTo>
                  <a:pt x="8775682" y="1572239"/>
                  <a:pt x="8810486" y="1537435"/>
                  <a:pt x="8853419" y="1537435"/>
                </a:cubicBezTo>
                <a:close/>
                <a:moveTo>
                  <a:pt x="8669904" y="1537435"/>
                </a:moveTo>
                <a:cubicBezTo>
                  <a:pt x="8712837" y="1537435"/>
                  <a:pt x="8747641" y="1572239"/>
                  <a:pt x="8747641" y="1615171"/>
                </a:cubicBezTo>
                <a:cubicBezTo>
                  <a:pt x="8747641" y="1658105"/>
                  <a:pt x="8712837" y="1692909"/>
                  <a:pt x="8669904" y="1692909"/>
                </a:cubicBezTo>
                <a:cubicBezTo>
                  <a:pt x="8626971" y="1692909"/>
                  <a:pt x="8592167" y="1658105"/>
                  <a:pt x="8592167" y="1615171"/>
                </a:cubicBezTo>
                <a:cubicBezTo>
                  <a:pt x="8592167" y="1572239"/>
                  <a:pt x="8626971" y="1537435"/>
                  <a:pt x="8669904" y="1537435"/>
                </a:cubicBezTo>
                <a:close/>
                <a:moveTo>
                  <a:pt x="8481681" y="1537435"/>
                </a:moveTo>
                <a:cubicBezTo>
                  <a:pt x="8524614" y="1537435"/>
                  <a:pt x="8559418" y="1572239"/>
                  <a:pt x="8559418" y="1615171"/>
                </a:cubicBezTo>
                <a:cubicBezTo>
                  <a:pt x="8559418" y="1658105"/>
                  <a:pt x="8524614" y="1692909"/>
                  <a:pt x="8481681" y="1692909"/>
                </a:cubicBezTo>
                <a:cubicBezTo>
                  <a:pt x="8438748" y="1692909"/>
                  <a:pt x="8403944" y="1658105"/>
                  <a:pt x="8403944" y="1615171"/>
                </a:cubicBezTo>
                <a:cubicBezTo>
                  <a:pt x="8403944" y="1572239"/>
                  <a:pt x="8438748" y="1537435"/>
                  <a:pt x="8481681" y="1537435"/>
                </a:cubicBezTo>
                <a:close/>
                <a:moveTo>
                  <a:pt x="8298166" y="1537435"/>
                </a:moveTo>
                <a:cubicBezTo>
                  <a:pt x="8341099" y="1537435"/>
                  <a:pt x="8375903" y="1572239"/>
                  <a:pt x="8375903" y="1615171"/>
                </a:cubicBezTo>
                <a:cubicBezTo>
                  <a:pt x="8375903" y="1658105"/>
                  <a:pt x="8341099" y="1692909"/>
                  <a:pt x="8298166" y="1692909"/>
                </a:cubicBezTo>
                <a:cubicBezTo>
                  <a:pt x="8255233" y="1692909"/>
                  <a:pt x="8220429" y="1658105"/>
                  <a:pt x="8220429" y="1615171"/>
                </a:cubicBezTo>
                <a:cubicBezTo>
                  <a:pt x="8220429" y="1572239"/>
                  <a:pt x="8255233" y="1537435"/>
                  <a:pt x="8298166" y="1537435"/>
                </a:cubicBezTo>
                <a:close/>
                <a:moveTo>
                  <a:pt x="8109946" y="1537435"/>
                </a:moveTo>
                <a:cubicBezTo>
                  <a:pt x="8152879" y="1537435"/>
                  <a:pt x="8187683" y="1572239"/>
                  <a:pt x="8187683" y="1615171"/>
                </a:cubicBezTo>
                <a:cubicBezTo>
                  <a:pt x="8187683" y="1658105"/>
                  <a:pt x="8152879" y="1692909"/>
                  <a:pt x="8109946" y="1692909"/>
                </a:cubicBezTo>
                <a:cubicBezTo>
                  <a:pt x="8067013" y="1692909"/>
                  <a:pt x="8032209" y="1658105"/>
                  <a:pt x="8032209" y="1615171"/>
                </a:cubicBezTo>
                <a:cubicBezTo>
                  <a:pt x="8032209" y="1572239"/>
                  <a:pt x="8067013" y="1537435"/>
                  <a:pt x="8109946" y="1537435"/>
                </a:cubicBezTo>
                <a:close/>
                <a:moveTo>
                  <a:pt x="7926429" y="1537435"/>
                </a:moveTo>
                <a:cubicBezTo>
                  <a:pt x="7969362" y="1537435"/>
                  <a:pt x="8004166" y="1572239"/>
                  <a:pt x="8004166" y="1615171"/>
                </a:cubicBezTo>
                <a:cubicBezTo>
                  <a:pt x="8004166" y="1658105"/>
                  <a:pt x="7969362" y="1692909"/>
                  <a:pt x="7926429" y="1692909"/>
                </a:cubicBezTo>
                <a:cubicBezTo>
                  <a:pt x="7883496" y="1692909"/>
                  <a:pt x="7848692" y="1658105"/>
                  <a:pt x="7848692" y="1615171"/>
                </a:cubicBezTo>
                <a:cubicBezTo>
                  <a:pt x="7848692" y="1572239"/>
                  <a:pt x="7883496" y="1537435"/>
                  <a:pt x="7926429" y="1537435"/>
                </a:cubicBezTo>
                <a:close/>
                <a:moveTo>
                  <a:pt x="7738208" y="1537435"/>
                </a:moveTo>
                <a:cubicBezTo>
                  <a:pt x="7781141" y="1537435"/>
                  <a:pt x="7815945" y="1572239"/>
                  <a:pt x="7815945" y="1615171"/>
                </a:cubicBezTo>
                <a:cubicBezTo>
                  <a:pt x="7815945" y="1658105"/>
                  <a:pt x="7781141" y="1692909"/>
                  <a:pt x="7738208" y="1692909"/>
                </a:cubicBezTo>
                <a:cubicBezTo>
                  <a:pt x="7695275" y="1692909"/>
                  <a:pt x="7660471" y="1658105"/>
                  <a:pt x="7660471" y="1615171"/>
                </a:cubicBezTo>
                <a:cubicBezTo>
                  <a:pt x="7660471" y="1572239"/>
                  <a:pt x="7695275" y="1537435"/>
                  <a:pt x="7738208" y="1537435"/>
                </a:cubicBezTo>
                <a:close/>
                <a:moveTo>
                  <a:pt x="7554691" y="1537435"/>
                </a:moveTo>
                <a:cubicBezTo>
                  <a:pt x="7597624" y="1537435"/>
                  <a:pt x="7632428" y="1572239"/>
                  <a:pt x="7632428" y="1615171"/>
                </a:cubicBezTo>
                <a:cubicBezTo>
                  <a:pt x="7632428" y="1658105"/>
                  <a:pt x="7597624" y="1692909"/>
                  <a:pt x="7554691" y="1692909"/>
                </a:cubicBezTo>
                <a:cubicBezTo>
                  <a:pt x="7511758" y="1692909"/>
                  <a:pt x="7476954" y="1658105"/>
                  <a:pt x="7476954" y="1615171"/>
                </a:cubicBezTo>
                <a:cubicBezTo>
                  <a:pt x="7476954" y="1572239"/>
                  <a:pt x="7511758" y="1537435"/>
                  <a:pt x="7554691" y="1537435"/>
                </a:cubicBezTo>
                <a:close/>
                <a:moveTo>
                  <a:pt x="7366470" y="1537435"/>
                </a:moveTo>
                <a:cubicBezTo>
                  <a:pt x="7409403" y="1537435"/>
                  <a:pt x="7444207" y="1572239"/>
                  <a:pt x="7444207" y="1615171"/>
                </a:cubicBezTo>
                <a:cubicBezTo>
                  <a:pt x="7444207" y="1658105"/>
                  <a:pt x="7409403" y="1692909"/>
                  <a:pt x="7366470" y="1692909"/>
                </a:cubicBezTo>
                <a:cubicBezTo>
                  <a:pt x="7323537" y="1692909"/>
                  <a:pt x="7288733" y="1658105"/>
                  <a:pt x="7288733" y="1615171"/>
                </a:cubicBezTo>
                <a:cubicBezTo>
                  <a:pt x="7288733" y="1572239"/>
                  <a:pt x="7323537" y="1537435"/>
                  <a:pt x="7366470" y="1537435"/>
                </a:cubicBezTo>
                <a:close/>
                <a:moveTo>
                  <a:pt x="7178249" y="1537435"/>
                </a:moveTo>
                <a:cubicBezTo>
                  <a:pt x="7221182" y="1537435"/>
                  <a:pt x="7255986" y="1572239"/>
                  <a:pt x="7255986" y="1615171"/>
                </a:cubicBezTo>
                <a:cubicBezTo>
                  <a:pt x="7255986" y="1658105"/>
                  <a:pt x="7221182" y="1692909"/>
                  <a:pt x="7178249" y="1692909"/>
                </a:cubicBezTo>
                <a:cubicBezTo>
                  <a:pt x="7135316" y="1692909"/>
                  <a:pt x="7100512" y="1658105"/>
                  <a:pt x="7100512" y="1615171"/>
                </a:cubicBezTo>
                <a:cubicBezTo>
                  <a:pt x="7100512" y="1572239"/>
                  <a:pt x="7135316" y="1537435"/>
                  <a:pt x="7178249" y="1537435"/>
                </a:cubicBezTo>
                <a:close/>
                <a:moveTo>
                  <a:pt x="6985324" y="1537435"/>
                </a:moveTo>
                <a:cubicBezTo>
                  <a:pt x="7028257" y="1537435"/>
                  <a:pt x="7063061" y="1572239"/>
                  <a:pt x="7063061" y="1615171"/>
                </a:cubicBezTo>
                <a:cubicBezTo>
                  <a:pt x="7063061" y="1658105"/>
                  <a:pt x="7028257" y="1692909"/>
                  <a:pt x="6985324" y="1692909"/>
                </a:cubicBezTo>
                <a:cubicBezTo>
                  <a:pt x="6942391" y="1692909"/>
                  <a:pt x="6907587" y="1658105"/>
                  <a:pt x="6907587" y="1615171"/>
                </a:cubicBezTo>
                <a:cubicBezTo>
                  <a:pt x="6907587" y="1572239"/>
                  <a:pt x="6942391" y="1537435"/>
                  <a:pt x="6985324" y="1537435"/>
                </a:cubicBezTo>
                <a:close/>
                <a:moveTo>
                  <a:pt x="6801807" y="1537435"/>
                </a:moveTo>
                <a:cubicBezTo>
                  <a:pt x="6844740" y="1537435"/>
                  <a:pt x="6879544" y="1572239"/>
                  <a:pt x="6879544" y="1615171"/>
                </a:cubicBezTo>
                <a:cubicBezTo>
                  <a:pt x="6879544" y="1658105"/>
                  <a:pt x="6844740" y="1692909"/>
                  <a:pt x="6801807" y="1692909"/>
                </a:cubicBezTo>
                <a:cubicBezTo>
                  <a:pt x="6758874" y="1692909"/>
                  <a:pt x="6724070" y="1658105"/>
                  <a:pt x="6724070" y="1615171"/>
                </a:cubicBezTo>
                <a:cubicBezTo>
                  <a:pt x="6724070" y="1572239"/>
                  <a:pt x="6758874" y="1537435"/>
                  <a:pt x="6801807" y="1537435"/>
                </a:cubicBezTo>
                <a:close/>
                <a:moveTo>
                  <a:pt x="6613585" y="1537435"/>
                </a:moveTo>
                <a:cubicBezTo>
                  <a:pt x="6656518" y="1537435"/>
                  <a:pt x="6691322" y="1572239"/>
                  <a:pt x="6691322" y="1615171"/>
                </a:cubicBezTo>
                <a:cubicBezTo>
                  <a:pt x="6691322" y="1658105"/>
                  <a:pt x="6656518" y="1692909"/>
                  <a:pt x="6613585" y="1692909"/>
                </a:cubicBezTo>
                <a:cubicBezTo>
                  <a:pt x="6570652" y="1692909"/>
                  <a:pt x="6535848" y="1658105"/>
                  <a:pt x="6535848" y="1615171"/>
                </a:cubicBezTo>
                <a:cubicBezTo>
                  <a:pt x="6535848" y="1572239"/>
                  <a:pt x="6570652" y="1537435"/>
                  <a:pt x="6613585" y="1537435"/>
                </a:cubicBezTo>
                <a:close/>
                <a:moveTo>
                  <a:pt x="6425364" y="1537435"/>
                </a:moveTo>
                <a:cubicBezTo>
                  <a:pt x="6468297" y="1537435"/>
                  <a:pt x="6503101" y="1572239"/>
                  <a:pt x="6503101" y="1615171"/>
                </a:cubicBezTo>
                <a:cubicBezTo>
                  <a:pt x="6503101" y="1658105"/>
                  <a:pt x="6468297" y="1692909"/>
                  <a:pt x="6425364" y="1692909"/>
                </a:cubicBezTo>
                <a:cubicBezTo>
                  <a:pt x="6382431" y="1692909"/>
                  <a:pt x="6347627" y="1658105"/>
                  <a:pt x="6347627" y="1615171"/>
                </a:cubicBezTo>
                <a:cubicBezTo>
                  <a:pt x="6347627" y="1572239"/>
                  <a:pt x="6382431" y="1537435"/>
                  <a:pt x="6425364" y="1537435"/>
                </a:cubicBezTo>
                <a:close/>
                <a:moveTo>
                  <a:pt x="6241848" y="1537435"/>
                </a:moveTo>
                <a:cubicBezTo>
                  <a:pt x="6284781" y="1537435"/>
                  <a:pt x="6319585" y="1572239"/>
                  <a:pt x="6319585" y="1615171"/>
                </a:cubicBezTo>
                <a:cubicBezTo>
                  <a:pt x="6319585" y="1658105"/>
                  <a:pt x="6284781" y="1692909"/>
                  <a:pt x="6241848" y="1692909"/>
                </a:cubicBezTo>
                <a:cubicBezTo>
                  <a:pt x="6198915" y="1692909"/>
                  <a:pt x="6164111" y="1658105"/>
                  <a:pt x="6164111" y="1615171"/>
                </a:cubicBezTo>
                <a:cubicBezTo>
                  <a:pt x="6164111" y="1572239"/>
                  <a:pt x="6198915" y="1537435"/>
                  <a:pt x="6241848" y="1537435"/>
                </a:cubicBezTo>
                <a:close/>
                <a:moveTo>
                  <a:pt x="5870110" y="1537435"/>
                </a:moveTo>
                <a:cubicBezTo>
                  <a:pt x="5913043" y="1537435"/>
                  <a:pt x="5947847" y="1572239"/>
                  <a:pt x="5947847" y="1615171"/>
                </a:cubicBezTo>
                <a:cubicBezTo>
                  <a:pt x="5947847" y="1658105"/>
                  <a:pt x="5913043" y="1692909"/>
                  <a:pt x="5870110" y="1692909"/>
                </a:cubicBezTo>
                <a:cubicBezTo>
                  <a:pt x="5827177" y="1692909"/>
                  <a:pt x="5792373" y="1658105"/>
                  <a:pt x="5792373" y="1615171"/>
                </a:cubicBezTo>
                <a:cubicBezTo>
                  <a:pt x="5792373" y="1572239"/>
                  <a:pt x="5827177" y="1537435"/>
                  <a:pt x="5870110" y="1537435"/>
                </a:cubicBezTo>
                <a:close/>
                <a:moveTo>
                  <a:pt x="5681940" y="1537435"/>
                </a:moveTo>
                <a:cubicBezTo>
                  <a:pt x="5724822" y="1537435"/>
                  <a:pt x="5759626" y="1572239"/>
                  <a:pt x="5759626" y="1615171"/>
                </a:cubicBezTo>
                <a:cubicBezTo>
                  <a:pt x="5759626" y="1658105"/>
                  <a:pt x="5724822" y="1692909"/>
                  <a:pt x="5681940" y="1692909"/>
                </a:cubicBezTo>
                <a:cubicBezTo>
                  <a:pt x="5638992" y="1692909"/>
                  <a:pt x="5604176" y="1658105"/>
                  <a:pt x="5604176" y="1615171"/>
                </a:cubicBezTo>
                <a:cubicBezTo>
                  <a:pt x="5604176" y="1572239"/>
                  <a:pt x="5638992" y="1537435"/>
                  <a:pt x="5681940" y="1537435"/>
                </a:cubicBezTo>
                <a:close/>
                <a:moveTo>
                  <a:pt x="5498376" y="1537435"/>
                </a:moveTo>
                <a:cubicBezTo>
                  <a:pt x="5541312" y="1537435"/>
                  <a:pt x="5576126" y="1572239"/>
                  <a:pt x="5576126" y="1615171"/>
                </a:cubicBezTo>
                <a:cubicBezTo>
                  <a:pt x="5576126" y="1658105"/>
                  <a:pt x="5541312" y="1692909"/>
                  <a:pt x="5498376" y="1692909"/>
                </a:cubicBezTo>
                <a:cubicBezTo>
                  <a:pt x="5455449" y="1692909"/>
                  <a:pt x="5420640" y="1658105"/>
                  <a:pt x="5420640" y="1615171"/>
                </a:cubicBezTo>
                <a:cubicBezTo>
                  <a:pt x="5420640" y="1572239"/>
                  <a:pt x="5455449" y="1537435"/>
                  <a:pt x="5498376" y="1537435"/>
                </a:cubicBezTo>
                <a:close/>
                <a:moveTo>
                  <a:pt x="3625627" y="1537435"/>
                </a:moveTo>
                <a:cubicBezTo>
                  <a:pt x="3668543" y="1537435"/>
                  <a:pt x="3703372" y="1572239"/>
                  <a:pt x="3703372" y="1615171"/>
                </a:cubicBezTo>
                <a:cubicBezTo>
                  <a:pt x="3703372" y="1658105"/>
                  <a:pt x="3668543" y="1692909"/>
                  <a:pt x="3625627" y="1692909"/>
                </a:cubicBezTo>
                <a:cubicBezTo>
                  <a:pt x="3582679" y="1692909"/>
                  <a:pt x="3547901" y="1658105"/>
                  <a:pt x="3547901" y="1615171"/>
                </a:cubicBezTo>
                <a:cubicBezTo>
                  <a:pt x="3547901" y="1572239"/>
                  <a:pt x="3582679" y="1537435"/>
                  <a:pt x="3625627" y="1537435"/>
                </a:cubicBezTo>
                <a:close/>
                <a:moveTo>
                  <a:pt x="2317572" y="1537435"/>
                </a:moveTo>
                <a:cubicBezTo>
                  <a:pt x="2360497" y="1537435"/>
                  <a:pt x="2395313" y="1572239"/>
                  <a:pt x="2395313" y="1615171"/>
                </a:cubicBezTo>
                <a:cubicBezTo>
                  <a:pt x="2395313" y="1658105"/>
                  <a:pt x="2360497" y="1692909"/>
                  <a:pt x="2317572" y="1692909"/>
                </a:cubicBezTo>
                <a:cubicBezTo>
                  <a:pt x="2274645" y="1692909"/>
                  <a:pt x="2239845" y="1658105"/>
                  <a:pt x="2239845" y="1615171"/>
                </a:cubicBezTo>
                <a:cubicBezTo>
                  <a:pt x="2239845" y="1572239"/>
                  <a:pt x="2274645" y="1537435"/>
                  <a:pt x="2317572" y="1537435"/>
                </a:cubicBezTo>
                <a:close/>
                <a:moveTo>
                  <a:pt x="1569475" y="1537435"/>
                </a:moveTo>
                <a:cubicBezTo>
                  <a:pt x="1612435" y="1537435"/>
                  <a:pt x="1647232" y="1572239"/>
                  <a:pt x="1647232" y="1615171"/>
                </a:cubicBezTo>
                <a:cubicBezTo>
                  <a:pt x="1647232" y="1658105"/>
                  <a:pt x="1612435" y="1692909"/>
                  <a:pt x="1569475" y="1692909"/>
                </a:cubicBezTo>
                <a:cubicBezTo>
                  <a:pt x="1526564" y="1692909"/>
                  <a:pt x="1491752" y="1658105"/>
                  <a:pt x="1491752" y="1615171"/>
                </a:cubicBezTo>
                <a:cubicBezTo>
                  <a:pt x="1491752" y="1572239"/>
                  <a:pt x="1526564" y="1537435"/>
                  <a:pt x="1569475" y="1537435"/>
                </a:cubicBezTo>
                <a:close/>
                <a:moveTo>
                  <a:pt x="1385938" y="1537435"/>
                </a:moveTo>
                <a:cubicBezTo>
                  <a:pt x="1428884" y="1537435"/>
                  <a:pt x="1463700" y="1572239"/>
                  <a:pt x="1463700" y="1615171"/>
                </a:cubicBezTo>
                <a:cubicBezTo>
                  <a:pt x="1463700" y="1658105"/>
                  <a:pt x="1428884" y="1692909"/>
                  <a:pt x="1385938" y="1692909"/>
                </a:cubicBezTo>
                <a:cubicBezTo>
                  <a:pt x="1342992" y="1692909"/>
                  <a:pt x="1308177" y="1658105"/>
                  <a:pt x="1308177" y="1615171"/>
                </a:cubicBezTo>
                <a:cubicBezTo>
                  <a:pt x="1308177" y="1572239"/>
                  <a:pt x="1342992" y="1537435"/>
                  <a:pt x="1385938" y="1537435"/>
                </a:cubicBezTo>
                <a:close/>
                <a:moveTo>
                  <a:pt x="1202397" y="1537435"/>
                </a:moveTo>
                <a:cubicBezTo>
                  <a:pt x="1245327" y="1537435"/>
                  <a:pt x="1280126" y="1572239"/>
                  <a:pt x="1280126" y="1615171"/>
                </a:cubicBezTo>
                <a:cubicBezTo>
                  <a:pt x="1280126" y="1658105"/>
                  <a:pt x="1245327" y="1692909"/>
                  <a:pt x="1202397" y="1692909"/>
                </a:cubicBezTo>
                <a:cubicBezTo>
                  <a:pt x="1159443" y="1692909"/>
                  <a:pt x="1124687" y="1658105"/>
                  <a:pt x="1124687" y="1615171"/>
                </a:cubicBezTo>
                <a:cubicBezTo>
                  <a:pt x="1124687" y="1572239"/>
                  <a:pt x="1159443" y="1537435"/>
                  <a:pt x="1202397" y="1537435"/>
                </a:cubicBezTo>
                <a:close/>
                <a:moveTo>
                  <a:pt x="1014150" y="1537435"/>
                </a:moveTo>
                <a:cubicBezTo>
                  <a:pt x="1057083" y="1537435"/>
                  <a:pt x="1091922" y="1572239"/>
                  <a:pt x="1091922" y="1615171"/>
                </a:cubicBezTo>
                <a:cubicBezTo>
                  <a:pt x="1091922" y="1658105"/>
                  <a:pt x="1057083" y="1692909"/>
                  <a:pt x="1014150" y="1692909"/>
                </a:cubicBezTo>
                <a:cubicBezTo>
                  <a:pt x="971264" y="1692909"/>
                  <a:pt x="936457" y="1658105"/>
                  <a:pt x="936457" y="1615171"/>
                </a:cubicBezTo>
                <a:cubicBezTo>
                  <a:pt x="936457" y="1572239"/>
                  <a:pt x="971264" y="1537435"/>
                  <a:pt x="1014150" y="1537435"/>
                </a:cubicBezTo>
                <a:close/>
                <a:moveTo>
                  <a:pt x="830653" y="1537435"/>
                </a:moveTo>
                <a:cubicBezTo>
                  <a:pt x="873572" y="1537435"/>
                  <a:pt x="908411" y="1572239"/>
                  <a:pt x="908411" y="1615171"/>
                </a:cubicBezTo>
                <a:cubicBezTo>
                  <a:pt x="908411" y="1658105"/>
                  <a:pt x="873572" y="1692909"/>
                  <a:pt x="830653" y="1692909"/>
                </a:cubicBezTo>
                <a:cubicBezTo>
                  <a:pt x="787708" y="1692909"/>
                  <a:pt x="752908" y="1658105"/>
                  <a:pt x="752908" y="1615171"/>
                </a:cubicBezTo>
                <a:cubicBezTo>
                  <a:pt x="752908" y="1572239"/>
                  <a:pt x="787708" y="1537435"/>
                  <a:pt x="830653" y="1537435"/>
                </a:cubicBezTo>
                <a:close/>
                <a:moveTo>
                  <a:pt x="642418" y="1537435"/>
                </a:moveTo>
                <a:cubicBezTo>
                  <a:pt x="685357" y="1537435"/>
                  <a:pt x="720160" y="1572239"/>
                  <a:pt x="720160" y="1615171"/>
                </a:cubicBezTo>
                <a:cubicBezTo>
                  <a:pt x="720160" y="1658105"/>
                  <a:pt x="685357" y="1692909"/>
                  <a:pt x="642418" y="1692909"/>
                </a:cubicBezTo>
                <a:cubicBezTo>
                  <a:pt x="599489" y="1692909"/>
                  <a:pt x="564685" y="1658105"/>
                  <a:pt x="564685" y="1615171"/>
                </a:cubicBezTo>
                <a:cubicBezTo>
                  <a:pt x="564685" y="1572239"/>
                  <a:pt x="599489" y="1537435"/>
                  <a:pt x="642418" y="1537435"/>
                </a:cubicBezTo>
                <a:close/>
                <a:moveTo>
                  <a:pt x="9720532" y="1474796"/>
                </a:moveTo>
                <a:lnTo>
                  <a:pt x="9772393" y="1515283"/>
                </a:lnTo>
                <a:lnTo>
                  <a:pt x="9759560" y="1512692"/>
                </a:lnTo>
                <a:cubicBezTo>
                  <a:pt x="9750260" y="1508759"/>
                  <a:pt x="9741884" y="1503067"/>
                  <a:pt x="9734851" y="1496033"/>
                </a:cubicBezTo>
                <a:close/>
                <a:moveTo>
                  <a:pt x="700606" y="1390848"/>
                </a:moveTo>
                <a:lnTo>
                  <a:pt x="714062" y="1410805"/>
                </a:lnTo>
                <a:cubicBezTo>
                  <a:pt x="717996" y="1420105"/>
                  <a:pt x="720171" y="1430330"/>
                  <a:pt x="720171" y="1441063"/>
                </a:cubicBezTo>
                <a:cubicBezTo>
                  <a:pt x="720171" y="1483997"/>
                  <a:pt x="685370" y="1518801"/>
                  <a:pt x="642428" y="1518801"/>
                </a:cubicBezTo>
                <a:cubicBezTo>
                  <a:pt x="620964" y="1518801"/>
                  <a:pt x="601532" y="1510100"/>
                  <a:pt x="587465" y="1496032"/>
                </a:cubicBezTo>
                <a:lnTo>
                  <a:pt x="576923" y="1480396"/>
                </a:lnTo>
                <a:lnTo>
                  <a:pt x="622703" y="1444657"/>
                </a:lnTo>
                <a:close/>
                <a:moveTo>
                  <a:pt x="9574517" y="1370468"/>
                </a:moveTo>
                <a:lnTo>
                  <a:pt x="9681926" y="1444657"/>
                </a:lnTo>
                <a:lnTo>
                  <a:pt x="9683127" y="1445595"/>
                </a:lnTo>
                <a:lnTo>
                  <a:pt x="9677932" y="1471324"/>
                </a:lnTo>
                <a:cubicBezTo>
                  <a:pt x="9666131" y="1499225"/>
                  <a:pt x="9638504" y="1518801"/>
                  <a:pt x="9606304" y="1518801"/>
                </a:cubicBezTo>
                <a:cubicBezTo>
                  <a:pt x="9563372" y="1518801"/>
                  <a:pt x="9528568" y="1483999"/>
                  <a:pt x="9528568" y="1441065"/>
                </a:cubicBezTo>
                <a:cubicBezTo>
                  <a:pt x="9528568" y="1419599"/>
                  <a:pt x="9537269" y="1400165"/>
                  <a:pt x="9551337" y="1386097"/>
                </a:cubicBezTo>
                <a:close/>
                <a:moveTo>
                  <a:pt x="9413377" y="1363328"/>
                </a:moveTo>
                <a:cubicBezTo>
                  <a:pt x="9456310" y="1363328"/>
                  <a:pt x="9491114" y="1398131"/>
                  <a:pt x="9491114" y="1441063"/>
                </a:cubicBezTo>
                <a:cubicBezTo>
                  <a:pt x="9491114" y="1483997"/>
                  <a:pt x="9456310" y="1518801"/>
                  <a:pt x="9413377" y="1518801"/>
                </a:cubicBezTo>
                <a:cubicBezTo>
                  <a:pt x="9370444" y="1518801"/>
                  <a:pt x="9335640" y="1483997"/>
                  <a:pt x="9335640" y="1441063"/>
                </a:cubicBezTo>
                <a:cubicBezTo>
                  <a:pt x="9335640" y="1398131"/>
                  <a:pt x="9370444" y="1363328"/>
                  <a:pt x="9413377" y="1363328"/>
                </a:cubicBezTo>
                <a:close/>
                <a:moveTo>
                  <a:pt x="9234566" y="1363328"/>
                </a:moveTo>
                <a:cubicBezTo>
                  <a:pt x="9277499" y="1363328"/>
                  <a:pt x="9312303" y="1398132"/>
                  <a:pt x="9312303" y="1441065"/>
                </a:cubicBezTo>
                <a:cubicBezTo>
                  <a:pt x="9312303" y="1483999"/>
                  <a:pt x="9277499" y="1518801"/>
                  <a:pt x="9234566" y="1518801"/>
                </a:cubicBezTo>
                <a:cubicBezTo>
                  <a:pt x="9191633" y="1518801"/>
                  <a:pt x="9156829" y="1483999"/>
                  <a:pt x="9156829" y="1441065"/>
                </a:cubicBezTo>
                <a:cubicBezTo>
                  <a:pt x="9156829" y="1398132"/>
                  <a:pt x="9191633" y="1363328"/>
                  <a:pt x="9234566" y="1363328"/>
                </a:cubicBezTo>
                <a:close/>
                <a:moveTo>
                  <a:pt x="9036935" y="1363328"/>
                </a:moveTo>
                <a:cubicBezTo>
                  <a:pt x="9079868" y="1363328"/>
                  <a:pt x="9114672" y="1398132"/>
                  <a:pt x="9114672" y="1441065"/>
                </a:cubicBezTo>
                <a:cubicBezTo>
                  <a:pt x="9114672" y="1483999"/>
                  <a:pt x="9079868" y="1518801"/>
                  <a:pt x="9036935" y="1518801"/>
                </a:cubicBezTo>
                <a:cubicBezTo>
                  <a:pt x="8994002" y="1518801"/>
                  <a:pt x="8959198" y="1483999"/>
                  <a:pt x="8959198" y="1441065"/>
                </a:cubicBezTo>
                <a:cubicBezTo>
                  <a:pt x="8959198" y="1398132"/>
                  <a:pt x="8994002" y="1363328"/>
                  <a:pt x="9036935" y="1363328"/>
                </a:cubicBezTo>
                <a:close/>
                <a:moveTo>
                  <a:pt x="8853418" y="1363328"/>
                </a:moveTo>
                <a:cubicBezTo>
                  <a:pt x="8896351" y="1363328"/>
                  <a:pt x="8931155" y="1398132"/>
                  <a:pt x="8931155" y="1441065"/>
                </a:cubicBezTo>
                <a:cubicBezTo>
                  <a:pt x="8931155" y="1483999"/>
                  <a:pt x="8896351" y="1518801"/>
                  <a:pt x="8853418" y="1518801"/>
                </a:cubicBezTo>
                <a:cubicBezTo>
                  <a:pt x="8810485" y="1518801"/>
                  <a:pt x="8775681" y="1483999"/>
                  <a:pt x="8775681" y="1441065"/>
                </a:cubicBezTo>
                <a:cubicBezTo>
                  <a:pt x="8775681" y="1398132"/>
                  <a:pt x="8810485" y="1363328"/>
                  <a:pt x="8853418" y="1363328"/>
                </a:cubicBezTo>
                <a:close/>
                <a:moveTo>
                  <a:pt x="8669904" y="1363328"/>
                </a:moveTo>
                <a:cubicBezTo>
                  <a:pt x="8712837" y="1363328"/>
                  <a:pt x="8747641" y="1398131"/>
                  <a:pt x="8747641" y="1441063"/>
                </a:cubicBezTo>
                <a:cubicBezTo>
                  <a:pt x="8747641" y="1483997"/>
                  <a:pt x="8712837" y="1518801"/>
                  <a:pt x="8669904" y="1518801"/>
                </a:cubicBezTo>
                <a:cubicBezTo>
                  <a:pt x="8626971" y="1518801"/>
                  <a:pt x="8592167" y="1483997"/>
                  <a:pt x="8592167" y="1441063"/>
                </a:cubicBezTo>
                <a:cubicBezTo>
                  <a:pt x="8592167" y="1398131"/>
                  <a:pt x="8626971" y="1363328"/>
                  <a:pt x="8669904" y="1363328"/>
                </a:cubicBezTo>
                <a:close/>
                <a:moveTo>
                  <a:pt x="8481681" y="1363328"/>
                </a:moveTo>
                <a:cubicBezTo>
                  <a:pt x="8524614" y="1363328"/>
                  <a:pt x="8559418" y="1398132"/>
                  <a:pt x="8559418" y="1441065"/>
                </a:cubicBezTo>
                <a:cubicBezTo>
                  <a:pt x="8559418" y="1483999"/>
                  <a:pt x="8524614" y="1518801"/>
                  <a:pt x="8481681" y="1518801"/>
                </a:cubicBezTo>
                <a:cubicBezTo>
                  <a:pt x="8438748" y="1518801"/>
                  <a:pt x="8403944" y="1483999"/>
                  <a:pt x="8403944" y="1441065"/>
                </a:cubicBezTo>
                <a:cubicBezTo>
                  <a:pt x="8403944" y="1398132"/>
                  <a:pt x="8438748" y="1363328"/>
                  <a:pt x="8481681" y="1363328"/>
                </a:cubicBezTo>
                <a:close/>
                <a:moveTo>
                  <a:pt x="8298166" y="1363328"/>
                </a:moveTo>
                <a:cubicBezTo>
                  <a:pt x="8341099" y="1363328"/>
                  <a:pt x="8375903" y="1398132"/>
                  <a:pt x="8375903" y="1441065"/>
                </a:cubicBezTo>
                <a:cubicBezTo>
                  <a:pt x="8375903" y="1483999"/>
                  <a:pt x="8341099" y="1518801"/>
                  <a:pt x="8298166" y="1518801"/>
                </a:cubicBezTo>
                <a:cubicBezTo>
                  <a:pt x="8255233" y="1518801"/>
                  <a:pt x="8220429" y="1483999"/>
                  <a:pt x="8220429" y="1441065"/>
                </a:cubicBezTo>
                <a:cubicBezTo>
                  <a:pt x="8220429" y="1398132"/>
                  <a:pt x="8255233" y="1363328"/>
                  <a:pt x="8298166" y="1363328"/>
                </a:cubicBezTo>
                <a:close/>
                <a:moveTo>
                  <a:pt x="8109946" y="1363328"/>
                </a:moveTo>
                <a:cubicBezTo>
                  <a:pt x="8152879" y="1363328"/>
                  <a:pt x="8187683" y="1398132"/>
                  <a:pt x="8187683" y="1441065"/>
                </a:cubicBezTo>
                <a:cubicBezTo>
                  <a:pt x="8187683" y="1483999"/>
                  <a:pt x="8152879" y="1518801"/>
                  <a:pt x="8109946" y="1518801"/>
                </a:cubicBezTo>
                <a:cubicBezTo>
                  <a:pt x="8067013" y="1518801"/>
                  <a:pt x="8032209" y="1483999"/>
                  <a:pt x="8032209" y="1441065"/>
                </a:cubicBezTo>
                <a:cubicBezTo>
                  <a:pt x="8032209" y="1398132"/>
                  <a:pt x="8067013" y="1363328"/>
                  <a:pt x="8109946" y="1363328"/>
                </a:cubicBezTo>
                <a:close/>
                <a:moveTo>
                  <a:pt x="7926429" y="1363328"/>
                </a:moveTo>
                <a:cubicBezTo>
                  <a:pt x="7969362" y="1363328"/>
                  <a:pt x="8004166" y="1398131"/>
                  <a:pt x="8004166" y="1441063"/>
                </a:cubicBezTo>
                <a:cubicBezTo>
                  <a:pt x="8004166" y="1483997"/>
                  <a:pt x="7969362" y="1518801"/>
                  <a:pt x="7926429" y="1518801"/>
                </a:cubicBezTo>
                <a:cubicBezTo>
                  <a:pt x="7883496" y="1518801"/>
                  <a:pt x="7848692" y="1483997"/>
                  <a:pt x="7848692" y="1441063"/>
                </a:cubicBezTo>
                <a:cubicBezTo>
                  <a:pt x="7848692" y="1398131"/>
                  <a:pt x="7883496" y="1363328"/>
                  <a:pt x="7926429" y="1363328"/>
                </a:cubicBezTo>
                <a:close/>
                <a:moveTo>
                  <a:pt x="7738208" y="1363328"/>
                </a:moveTo>
                <a:cubicBezTo>
                  <a:pt x="7781141" y="1363328"/>
                  <a:pt x="7815945" y="1398131"/>
                  <a:pt x="7815945" y="1441063"/>
                </a:cubicBezTo>
                <a:cubicBezTo>
                  <a:pt x="7815945" y="1483997"/>
                  <a:pt x="7781141" y="1518801"/>
                  <a:pt x="7738208" y="1518801"/>
                </a:cubicBezTo>
                <a:cubicBezTo>
                  <a:pt x="7695275" y="1518801"/>
                  <a:pt x="7660471" y="1483997"/>
                  <a:pt x="7660471" y="1441063"/>
                </a:cubicBezTo>
                <a:cubicBezTo>
                  <a:pt x="7660471" y="1398131"/>
                  <a:pt x="7695275" y="1363328"/>
                  <a:pt x="7738208" y="1363328"/>
                </a:cubicBezTo>
                <a:close/>
                <a:moveTo>
                  <a:pt x="7554691" y="1363328"/>
                </a:moveTo>
                <a:cubicBezTo>
                  <a:pt x="7597624" y="1363328"/>
                  <a:pt x="7632428" y="1398132"/>
                  <a:pt x="7632428" y="1441065"/>
                </a:cubicBezTo>
                <a:cubicBezTo>
                  <a:pt x="7632428" y="1483999"/>
                  <a:pt x="7597624" y="1518801"/>
                  <a:pt x="7554691" y="1518801"/>
                </a:cubicBezTo>
                <a:cubicBezTo>
                  <a:pt x="7511758" y="1518801"/>
                  <a:pt x="7476954" y="1483999"/>
                  <a:pt x="7476954" y="1441065"/>
                </a:cubicBezTo>
                <a:cubicBezTo>
                  <a:pt x="7476954" y="1398132"/>
                  <a:pt x="7511758" y="1363328"/>
                  <a:pt x="7554691" y="1363328"/>
                </a:cubicBezTo>
                <a:close/>
                <a:moveTo>
                  <a:pt x="7366470" y="1363328"/>
                </a:moveTo>
                <a:cubicBezTo>
                  <a:pt x="7409403" y="1363328"/>
                  <a:pt x="7444207" y="1398131"/>
                  <a:pt x="7444207" y="1441063"/>
                </a:cubicBezTo>
                <a:cubicBezTo>
                  <a:pt x="7444207" y="1483997"/>
                  <a:pt x="7409403" y="1518801"/>
                  <a:pt x="7366470" y="1518801"/>
                </a:cubicBezTo>
                <a:cubicBezTo>
                  <a:pt x="7323537" y="1518801"/>
                  <a:pt x="7288733" y="1483997"/>
                  <a:pt x="7288733" y="1441063"/>
                </a:cubicBezTo>
                <a:cubicBezTo>
                  <a:pt x="7288733" y="1398131"/>
                  <a:pt x="7323537" y="1363328"/>
                  <a:pt x="7366470" y="1363328"/>
                </a:cubicBezTo>
                <a:close/>
                <a:moveTo>
                  <a:pt x="7178248" y="1363328"/>
                </a:moveTo>
                <a:cubicBezTo>
                  <a:pt x="7221181" y="1363328"/>
                  <a:pt x="7255985" y="1398131"/>
                  <a:pt x="7255985" y="1441063"/>
                </a:cubicBezTo>
                <a:cubicBezTo>
                  <a:pt x="7255985" y="1483997"/>
                  <a:pt x="7221181" y="1518801"/>
                  <a:pt x="7178248" y="1518801"/>
                </a:cubicBezTo>
                <a:cubicBezTo>
                  <a:pt x="7135315" y="1518801"/>
                  <a:pt x="7100511" y="1483997"/>
                  <a:pt x="7100511" y="1441063"/>
                </a:cubicBezTo>
                <a:cubicBezTo>
                  <a:pt x="7100511" y="1398131"/>
                  <a:pt x="7135315" y="1363328"/>
                  <a:pt x="7178248" y="1363328"/>
                </a:cubicBezTo>
                <a:close/>
                <a:moveTo>
                  <a:pt x="6985324" y="1363328"/>
                </a:moveTo>
                <a:cubicBezTo>
                  <a:pt x="7028257" y="1363328"/>
                  <a:pt x="7063061" y="1398131"/>
                  <a:pt x="7063061" y="1441063"/>
                </a:cubicBezTo>
                <a:cubicBezTo>
                  <a:pt x="7063061" y="1483997"/>
                  <a:pt x="7028257" y="1518801"/>
                  <a:pt x="6985324" y="1518801"/>
                </a:cubicBezTo>
                <a:cubicBezTo>
                  <a:pt x="6942391" y="1518801"/>
                  <a:pt x="6907587" y="1483997"/>
                  <a:pt x="6907587" y="1441063"/>
                </a:cubicBezTo>
                <a:cubicBezTo>
                  <a:pt x="6907587" y="1398131"/>
                  <a:pt x="6942391" y="1363328"/>
                  <a:pt x="6985324" y="1363328"/>
                </a:cubicBezTo>
                <a:close/>
                <a:moveTo>
                  <a:pt x="6801806" y="1363328"/>
                </a:moveTo>
                <a:cubicBezTo>
                  <a:pt x="6844739" y="1363328"/>
                  <a:pt x="6879543" y="1398132"/>
                  <a:pt x="6879543" y="1441065"/>
                </a:cubicBezTo>
                <a:cubicBezTo>
                  <a:pt x="6879543" y="1483999"/>
                  <a:pt x="6844739" y="1518801"/>
                  <a:pt x="6801806" y="1518801"/>
                </a:cubicBezTo>
                <a:cubicBezTo>
                  <a:pt x="6758873" y="1518801"/>
                  <a:pt x="6724069" y="1483999"/>
                  <a:pt x="6724069" y="1441065"/>
                </a:cubicBezTo>
                <a:cubicBezTo>
                  <a:pt x="6724069" y="1398132"/>
                  <a:pt x="6758873" y="1363328"/>
                  <a:pt x="6801806" y="1363328"/>
                </a:cubicBezTo>
                <a:close/>
                <a:moveTo>
                  <a:pt x="6613585" y="1363328"/>
                </a:moveTo>
                <a:cubicBezTo>
                  <a:pt x="6656518" y="1363328"/>
                  <a:pt x="6691322" y="1398131"/>
                  <a:pt x="6691322" y="1441063"/>
                </a:cubicBezTo>
                <a:cubicBezTo>
                  <a:pt x="6691322" y="1483997"/>
                  <a:pt x="6656518" y="1518801"/>
                  <a:pt x="6613585" y="1518801"/>
                </a:cubicBezTo>
                <a:cubicBezTo>
                  <a:pt x="6570652" y="1518801"/>
                  <a:pt x="6535848" y="1483997"/>
                  <a:pt x="6535848" y="1441063"/>
                </a:cubicBezTo>
                <a:cubicBezTo>
                  <a:pt x="6535848" y="1398131"/>
                  <a:pt x="6570652" y="1363328"/>
                  <a:pt x="6613585" y="1363328"/>
                </a:cubicBezTo>
                <a:close/>
                <a:moveTo>
                  <a:pt x="6425364" y="1363328"/>
                </a:moveTo>
                <a:cubicBezTo>
                  <a:pt x="6468297" y="1363328"/>
                  <a:pt x="6503101" y="1398132"/>
                  <a:pt x="6503101" y="1441065"/>
                </a:cubicBezTo>
                <a:cubicBezTo>
                  <a:pt x="6503101" y="1483999"/>
                  <a:pt x="6468297" y="1518801"/>
                  <a:pt x="6425364" y="1518801"/>
                </a:cubicBezTo>
                <a:cubicBezTo>
                  <a:pt x="6382431" y="1518801"/>
                  <a:pt x="6347627" y="1483999"/>
                  <a:pt x="6347627" y="1441065"/>
                </a:cubicBezTo>
                <a:cubicBezTo>
                  <a:pt x="6347627" y="1398132"/>
                  <a:pt x="6382431" y="1363328"/>
                  <a:pt x="6425364" y="1363328"/>
                </a:cubicBezTo>
                <a:close/>
                <a:moveTo>
                  <a:pt x="6241848" y="1363328"/>
                </a:moveTo>
                <a:cubicBezTo>
                  <a:pt x="6284781" y="1363328"/>
                  <a:pt x="6319585" y="1398132"/>
                  <a:pt x="6319585" y="1441065"/>
                </a:cubicBezTo>
                <a:cubicBezTo>
                  <a:pt x="6319585" y="1483999"/>
                  <a:pt x="6284781" y="1518801"/>
                  <a:pt x="6241848" y="1518801"/>
                </a:cubicBezTo>
                <a:cubicBezTo>
                  <a:pt x="6198915" y="1518801"/>
                  <a:pt x="6164111" y="1483999"/>
                  <a:pt x="6164111" y="1441065"/>
                </a:cubicBezTo>
                <a:cubicBezTo>
                  <a:pt x="6164111" y="1398132"/>
                  <a:pt x="6198915" y="1363328"/>
                  <a:pt x="6241848" y="1363328"/>
                </a:cubicBezTo>
                <a:close/>
                <a:moveTo>
                  <a:pt x="6053629" y="1363328"/>
                </a:moveTo>
                <a:cubicBezTo>
                  <a:pt x="6096562" y="1363328"/>
                  <a:pt x="6131366" y="1398131"/>
                  <a:pt x="6131366" y="1441063"/>
                </a:cubicBezTo>
                <a:cubicBezTo>
                  <a:pt x="6131366" y="1483997"/>
                  <a:pt x="6096562" y="1518801"/>
                  <a:pt x="6053629" y="1518801"/>
                </a:cubicBezTo>
                <a:cubicBezTo>
                  <a:pt x="6010696" y="1518801"/>
                  <a:pt x="5975892" y="1483997"/>
                  <a:pt x="5975892" y="1441063"/>
                </a:cubicBezTo>
                <a:cubicBezTo>
                  <a:pt x="5975892" y="1398131"/>
                  <a:pt x="6010696" y="1363328"/>
                  <a:pt x="6053629" y="1363328"/>
                </a:cubicBezTo>
                <a:close/>
                <a:moveTo>
                  <a:pt x="5870110" y="1363328"/>
                </a:moveTo>
                <a:cubicBezTo>
                  <a:pt x="5913043" y="1363328"/>
                  <a:pt x="5947847" y="1398132"/>
                  <a:pt x="5947847" y="1441065"/>
                </a:cubicBezTo>
                <a:cubicBezTo>
                  <a:pt x="5947847" y="1483999"/>
                  <a:pt x="5913043" y="1518801"/>
                  <a:pt x="5870110" y="1518801"/>
                </a:cubicBezTo>
                <a:cubicBezTo>
                  <a:pt x="5827177" y="1518801"/>
                  <a:pt x="5792373" y="1483999"/>
                  <a:pt x="5792373" y="1441065"/>
                </a:cubicBezTo>
                <a:cubicBezTo>
                  <a:pt x="5792373" y="1398132"/>
                  <a:pt x="5827177" y="1363328"/>
                  <a:pt x="5870110" y="1363328"/>
                </a:cubicBezTo>
                <a:close/>
                <a:moveTo>
                  <a:pt x="5681942" y="1363328"/>
                </a:moveTo>
                <a:cubicBezTo>
                  <a:pt x="5724823" y="1363328"/>
                  <a:pt x="5759628" y="1398132"/>
                  <a:pt x="5759628" y="1441065"/>
                </a:cubicBezTo>
                <a:cubicBezTo>
                  <a:pt x="5759628" y="1483999"/>
                  <a:pt x="5724823" y="1518801"/>
                  <a:pt x="5681942" y="1518801"/>
                </a:cubicBezTo>
                <a:cubicBezTo>
                  <a:pt x="5638995" y="1518801"/>
                  <a:pt x="5604176" y="1483999"/>
                  <a:pt x="5604176" y="1441065"/>
                </a:cubicBezTo>
                <a:cubicBezTo>
                  <a:pt x="5604176" y="1398132"/>
                  <a:pt x="5638995" y="1363328"/>
                  <a:pt x="5681942" y="1363328"/>
                </a:cubicBezTo>
                <a:close/>
                <a:moveTo>
                  <a:pt x="4745533" y="1363328"/>
                </a:moveTo>
                <a:cubicBezTo>
                  <a:pt x="4788452" y="1363328"/>
                  <a:pt x="4823263" y="1398131"/>
                  <a:pt x="4823263" y="1441063"/>
                </a:cubicBezTo>
                <a:cubicBezTo>
                  <a:pt x="4823263" y="1483997"/>
                  <a:pt x="4788452" y="1518801"/>
                  <a:pt x="4745533" y="1518801"/>
                </a:cubicBezTo>
                <a:cubicBezTo>
                  <a:pt x="4702574" y="1518801"/>
                  <a:pt x="4667783" y="1483997"/>
                  <a:pt x="4667783" y="1441063"/>
                </a:cubicBezTo>
                <a:cubicBezTo>
                  <a:pt x="4667783" y="1398131"/>
                  <a:pt x="4702574" y="1363328"/>
                  <a:pt x="4745533" y="1363328"/>
                </a:cubicBezTo>
                <a:close/>
                <a:moveTo>
                  <a:pt x="4557296" y="1363328"/>
                </a:moveTo>
                <a:cubicBezTo>
                  <a:pt x="4600235" y="1363328"/>
                  <a:pt x="4635044" y="1398132"/>
                  <a:pt x="4635044" y="1441065"/>
                </a:cubicBezTo>
                <a:cubicBezTo>
                  <a:pt x="4635044" y="1483999"/>
                  <a:pt x="4600235" y="1518801"/>
                  <a:pt x="4557296" y="1518801"/>
                </a:cubicBezTo>
                <a:cubicBezTo>
                  <a:pt x="4514354" y="1518801"/>
                  <a:pt x="4479562" y="1483999"/>
                  <a:pt x="4479562" y="1441065"/>
                </a:cubicBezTo>
                <a:cubicBezTo>
                  <a:pt x="4479562" y="1398132"/>
                  <a:pt x="4514354" y="1363328"/>
                  <a:pt x="4557296" y="1363328"/>
                </a:cubicBezTo>
                <a:close/>
                <a:moveTo>
                  <a:pt x="4373781" y="1363328"/>
                </a:moveTo>
                <a:cubicBezTo>
                  <a:pt x="4416737" y="1363328"/>
                  <a:pt x="4451515" y="1398132"/>
                  <a:pt x="4451515" y="1441065"/>
                </a:cubicBezTo>
                <a:cubicBezTo>
                  <a:pt x="4451515" y="1483999"/>
                  <a:pt x="4416737" y="1518801"/>
                  <a:pt x="4373781" y="1518801"/>
                </a:cubicBezTo>
                <a:cubicBezTo>
                  <a:pt x="4330856" y="1518801"/>
                  <a:pt x="4296053" y="1483999"/>
                  <a:pt x="4296053" y="1441065"/>
                </a:cubicBezTo>
                <a:cubicBezTo>
                  <a:pt x="4296053" y="1398132"/>
                  <a:pt x="4330856" y="1363328"/>
                  <a:pt x="4373781" y="1363328"/>
                </a:cubicBezTo>
                <a:close/>
                <a:moveTo>
                  <a:pt x="3625629" y="1363328"/>
                </a:moveTo>
                <a:cubicBezTo>
                  <a:pt x="3668543" y="1363328"/>
                  <a:pt x="3703372" y="1398131"/>
                  <a:pt x="3703372" y="1441063"/>
                </a:cubicBezTo>
                <a:cubicBezTo>
                  <a:pt x="3703372" y="1483997"/>
                  <a:pt x="3668543" y="1518801"/>
                  <a:pt x="3625629" y="1518801"/>
                </a:cubicBezTo>
                <a:cubicBezTo>
                  <a:pt x="3582685" y="1518801"/>
                  <a:pt x="3547906" y="1483997"/>
                  <a:pt x="3547906" y="1441063"/>
                </a:cubicBezTo>
                <a:cubicBezTo>
                  <a:pt x="3547906" y="1398131"/>
                  <a:pt x="3582685" y="1363328"/>
                  <a:pt x="3625629" y="1363328"/>
                </a:cubicBezTo>
                <a:close/>
                <a:moveTo>
                  <a:pt x="3442093" y="1363328"/>
                </a:moveTo>
                <a:cubicBezTo>
                  <a:pt x="3485038" y="1363328"/>
                  <a:pt x="3519851" y="1398132"/>
                  <a:pt x="3519851" y="1441065"/>
                </a:cubicBezTo>
                <a:cubicBezTo>
                  <a:pt x="3519851" y="1483999"/>
                  <a:pt x="3485038" y="1518801"/>
                  <a:pt x="3442093" y="1518801"/>
                </a:cubicBezTo>
                <a:cubicBezTo>
                  <a:pt x="3399302" y="1518801"/>
                  <a:pt x="3364502" y="1483999"/>
                  <a:pt x="3364502" y="1441065"/>
                </a:cubicBezTo>
                <a:cubicBezTo>
                  <a:pt x="3364502" y="1398132"/>
                  <a:pt x="3399302" y="1363328"/>
                  <a:pt x="3442093" y="1363328"/>
                </a:cubicBezTo>
                <a:close/>
                <a:moveTo>
                  <a:pt x="2689371" y="1363328"/>
                </a:moveTo>
                <a:cubicBezTo>
                  <a:pt x="2732295" y="1363328"/>
                  <a:pt x="2767077" y="1398131"/>
                  <a:pt x="2767077" y="1441063"/>
                </a:cubicBezTo>
                <a:cubicBezTo>
                  <a:pt x="2767077" y="1483997"/>
                  <a:pt x="2732295" y="1518801"/>
                  <a:pt x="2689371" y="1518801"/>
                </a:cubicBezTo>
                <a:cubicBezTo>
                  <a:pt x="2646425" y="1518801"/>
                  <a:pt x="2611635" y="1483997"/>
                  <a:pt x="2611635" y="1441063"/>
                </a:cubicBezTo>
                <a:cubicBezTo>
                  <a:pt x="2611635" y="1398131"/>
                  <a:pt x="2646425" y="1363328"/>
                  <a:pt x="2689371" y="1363328"/>
                </a:cubicBezTo>
                <a:close/>
                <a:moveTo>
                  <a:pt x="2510551" y="1363328"/>
                </a:moveTo>
                <a:cubicBezTo>
                  <a:pt x="2553496" y="1363328"/>
                  <a:pt x="2588296" y="1398132"/>
                  <a:pt x="2588296" y="1441065"/>
                </a:cubicBezTo>
                <a:cubicBezTo>
                  <a:pt x="2588296" y="1483999"/>
                  <a:pt x="2553496" y="1518801"/>
                  <a:pt x="2510551" y="1518801"/>
                </a:cubicBezTo>
                <a:cubicBezTo>
                  <a:pt x="2467602" y="1518801"/>
                  <a:pt x="2432787" y="1483999"/>
                  <a:pt x="2432787" y="1441065"/>
                </a:cubicBezTo>
                <a:cubicBezTo>
                  <a:pt x="2432787" y="1398132"/>
                  <a:pt x="2467602" y="1363328"/>
                  <a:pt x="2510551" y="1363328"/>
                </a:cubicBezTo>
                <a:close/>
                <a:moveTo>
                  <a:pt x="1941203" y="1363328"/>
                </a:moveTo>
                <a:cubicBezTo>
                  <a:pt x="1984127" y="1363328"/>
                  <a:pt x="2018925" y="1398131"/>
                  <a:pt x="2018925" y="1441063"/>
                </a:cubicBezTo>
                <a:cubicBezTo>
                  <a:pt x="2018925" y="1483997"/>
                  <a:pt x="1984127" y="1518801"/>
                  <a:pt x="1941203" y="1518801"/>
                </a:cubicBezTo>
                <a:cubicBezTo>
                  <a:pt x="1898277" y="1518801"/>
                  <a:pt x="1863480" y="1483997"/>
                  <a:pt x="1863480" y="1441063"/>
                </a:cubicBezTo>
                <a:cubicBezTo>
                  <a:pt x="1863480" y="1398131"/>
                  <a:pt x="1898277" y="1363328"/>
                  <a:pt x="1941203" y="1363328"/>
                </a:cubicBezTo>
                <a:close/>
                <a:moveTo>
                  <a:pt x="1757713" y="1363328"/>
                </a:moveTo>
                <a:cubicBezTo>
                  <a:pt x="1800644" y="1363328"/>
                  <a:pt x="1835442" y="1398132"/>
                  <a:pt x="1835442" y="1441065"/>
                </a:cubicBezTo>
                <a:cubicBezTo>
                  <a:pt x="1835442" y="1483999"/>
                  <a:pt x="1800644" y="1518801"/>
                  <a:pt x="1757713" y="1518801"/>
                </a:cubicBezTo>
                <a:cubicBezTo>
                  <a:pt x="1714769" y="1518801"/>
                  <a:pt x="1679986" y="1483999"/>
                  <a:pt x="1679986" y="1441065"/>
                </a:cubicBezTo>
                <a:cubicBezTo>
                  <a:pt x="1679986" y="1398132"/>
                  <a:pt x="1714769" y="1363328"/>
                  <a:pt x="1757713" y="1363328"/>
                </a:cubicBezTo>
                <a:close/>
                <a:moveTo>
                  <a:pt x="1569475" y="1363328"/>
                </a:moveTo>
                <a:cubicBezTo>
                  <a:pt x="1612449" y="1363328"/>
                  <a:pt x="1647245" y="1398131"/>
                  <a:pt x="1647245" y="1441063"/>
                </a:cubicBezTo>
                <a:cubicBezTo>
                  <a:pt x="1647245" y="1483997"/>
                  <a:pt x="1612449" y="1518801"/>
                  <a:pt x="1569475" y="1518801"/>
                </a:cubicBezTo>
                <a:cubicBezTo>
                  <a:pt x="1526579" y="1518801"/>
                  <a:pt x="1491765" y="1483997"/>
                  <a:pt x="1491765" y="1441063"/>
                </a:cubicBezTo>
                <a:cubicBezTo>
                  <a:pt x="1491765" y="1398131"/>
                  <a:pt x="1526579" y="1363328"/>
                  <a:pt x="1569475" y="1363328"/>
                </a:cubicBezTo>
                <a:close/>
                <a:moveTo>
                  <a:pt x="1385952" y="1363328"/>
                </a:moveTo>
                <a:cubicBezTo>
                  <a:pt x="1428898" y="1363328"/>
                  <a:pt x="1463714" y="1398131"/>
                  <a:pt x="1463714" y="1441063"/>
                </a:cubicBezTo>
                <a:cubicBezTo>
                  <a:pt x="1463714" y="1483997"/>
                  <a:pt x="1428898" y="1518801"/>
                  <a:pt x="1385952" y="1518801"/>
                </a:cubicBezTo>
                <a:cubicBezTo>
                  <a:pt x="1343006" y="1518801"/>
                  <a:pt x="1308193" y="1483997"/>
                  <a:pt x="1308193" y="1441063"/>
                </a:cubicBezTo>
                <a:cubicBezTo>
                  <a:pt x="1308193" y="1398131"/>
                  <a:pt x="1343006" y="1363328"/>
                  <a:pt x="1385952" y="1363328"/>
                </a:cubicBezTo>
                <a:close/>
                <a:moveTo>
                  <a:pt x="1202404" y="1363328"/>
                </a:moveTo>
                <a:cubicBezTo>
                  <a:pt x="1245340" y="1363328"/>
                  <a:pt x="1280142" y="1398131"/>
                  <a:pt x="1280142" y="1441063"/>
                </a:cubicBezTo>
                <a:cubicBezTo>
                  <a:pt x="1280142" y="1483997"/>
                  <a:pt x="1245340" y="1518801"/>
                  <a:pt x="1202404" y="1518801"/>
                </a:cubicBezTo>
                <a:cubicBezTo>
                  <a:pt x="1159452" y="1518801"/>
                  <a:pt x="1124704" y="1483997"/>
                  <a:pt x="1124704" y="1441063"/>
                </a:cubicBezTo>
                <a:cubicBezTo>
                  <a:pt x="1124704" y="1398131"/>
                  <a:pt x="1159452" y="1363328"/>
                  <a:pt x="1202404" y="1363328"/>
                </a:cubicBezTo>
                <a:close/>
                <a:moveTo>
                  <a:pt x="1014166" y="1363328"/>
                </a:moveTo>
                <a:cubicBezTo>
                  <a:pt x="1057110" y="1363328"/>
                  <a:pt x="1091934" y="1398131"/>
                  <a:pt x="1091934" y="1441063"/>
                </a:cubicBezTo>
                <a:cubicBezTo>
                  <a:pt x="1091934" y="1483997"/>
                  <a:pt x="1057110" y="1518801"/>
                  <a:pt x="1014166" y="1518801"/>
                </a:cubicBezTo>
                <a:cubicBezTo>
                  <a:pt x="971277" y="1518801"/>
                  <a:pt x="936469" y="1483997"/>
                  <a:pt x="936469" y="1441063"/>
                </a:cubicBezTo>
                <a:cubicBezTo>
                  <a:pt x="936469" y="1398131"/>
                  <a:pt x="971277" y="1363328"/>
                  <a:pt x="1014166" y="1363328"/>
                </a:cubicBezTo>
                <a:close/>
                <a:moveTo>
                  <a:pt x="830663" y="1363328"/>
                </a:moveTo>
                <a:cubicBezTo>
                  <a:pt x="873583" y="1363328"/>
                  <a:pt x="908428" y="1398131"/>
                  <a:pt x="908428" y="1441063"/>
                </a:cubicBezTo>
                <a:cubicBezTo>
                  <a:pt x="908428" y="1483997"/>
                  <a:pt x="873583" y="1518801"/>
                  <a:pt x="830663" y="1518801"/>
                </a:cubicBezTo>
                <a:cubicBezTo>
                  <a:pt x="787720" y="1518801"/>
                  <a:pt x="752920" y="1483997"/>
                  <a:pt x="752920" y="1441063"/>
                </a:cubicBezTo>
                <a:cubicBezTo>
                  <a:pt x="752920" y="1398131"/>
                  <a:pt x="787720" y="1363328"/>
                  <a:pt x="830663" y="1363328"/>
                </a:cubicBezTo>
                <a:close/>
                <a:moveTo>
                  <a:pt x="904116" y="1250280"/>
                </a:moveTo>
                <a:lnTo>
                  <a:pt x="908437" y="1271666"/>
                </a:lnTo>
                <a:cubicBezTo>
                  <a:pt x="908437" y="1314600"/>
                  <a:pt x="873595" y="1349403"/>
                  <a:pt x="830675" y="1349403"/>
                </a:cubicBezTo>
                <a:cubicBezTo>
                  <a:pt x="819940" y="1349403"/>
                  <a:pt x="809713" y="1347228"/>
                  <a:pt x="800411" y="1343294"/>
                </a:cubicBezTo>
                <a:lnTo>
                  <a:pt x="784744" y="1332732"/>
                </a:lnTo>
                <a:close/>
                <a:moveTo>
                  <a:pt x="9356340" y="1219769"/>
                </a:moveTo>
                <a:lnTo>
                  <a:pt x="9481917" y="1306507"/>
                </a:lnTo>
                <a:lnTo>
                  <a:pt x="9468346" y="1326635"/>
                </a:lnTo>
                <a:cubicBezTo>
                  <a:pt x="9454279" y="1340702"/>
                  <a:pt x="9434845" y="1349403"/>
                  <a:pt x="9413378" y="1349403"/>
                </a:cubicBezTo>
                <a:cubicBezTo>
                  <a:pt x="9370445" y="1349403"/>
                  <a:pt x="9335641" y="1314600"/>
                  <a:pt x="9335641" y="1271666"/>
                </a:cubicBezTo>
                <a:cubicBezTo>
                  <a:pt x="9335641" y="1260933"/>
                  <a:pt x="9337816" y="1250708"/>
                  <a:pt x="9341750" y="1241408"/>
                </a:cubicBezTo>
                <a:close/>
                <a:moveTo>
                  <a:pt x="9234567" y="1193930"/>
                </a:moveTo>
                <a:cubicBezTo>
                  <a:pt x="9277500" y="1193930"/>
                  <a:pt x="9312304" y="1228733"/>
                  <a:pt x="9312304" y="1271666"/>
                </a:cubicBezTo>
                <a:cubicBezTo>
                  <a:pt x="9312304" y="1314600"/>
                  <a:pt x="9277500" y="1349403"/>
                  <a:pt x="9234567" y="1349403"/>
                </a:cubicBezTo>
                <a:cubicBezTo>
                  <a:pt x="9191635" y="1349403"/>
                  <a:pt x="9156831" y="1314600"/>
                  <a:pt x="9156831" y="1271666"/>
                </a:cubicBezTo>
                <a:cubicBezTo>
                  <a:pt x="9156831" y="1228733"/>
                  <a:pt x="9191635" y="1193930"/>
                  <a:pt x="9234567" y="1193930"/>
                </a:cubicBezTo>
                <a:close/>
                <a:moveTo>
                  <a:pt x="9036935" y="1193930"/>
                </a:moveTo>
                <a:cubicBezTo>
                  <a:pt x="9079868" y="1193930"/>
                  <a:pt x="9114672" y="1228733"/>
                  <a:pt x="9114672" y="1271666"/>
                </a:cubicBezTo>
                <a:cubicBezTo>
                  <a:pt x="9114672" y="1314600"/>
                  <a:pt x="9079868" y="1349403"/>
                  <a:pt x="9036935" y="1349403"/>
                </a:cubicBezTo>
                <a:cubicBezTo>
                  <a:pt x="8994002" y="1349403"/>
                  <a:pt x="8959198" y="1314600"/>
                  <a:pt x="8959198" y="1271666"/>
                </a:cubicBezTo>
                <a:cubicBezTo>
                  <a:pt x="8959198" y="1228733"/>
                  <a:pt x="8994002" y="1193930"/>
                  <a:pt x="9036935" y="1193930"/>
                </a:cubicBezTo>
                <a:close/>
                <a:moveTo>
                  <a:pt x="8853419" y="1193930"/>
                </a:moveTo>
                <a:cubicBezTo>
                  <a:pt x="8896352" y="1193930"/>
                  <a:pt x="8931156" y="1228733"/>
                  <a:pt x="8931156" y="1271666"/>
                </a:cubicBezTo>
                <a:cubicBezTo>
                  <a:pt x="8931156" y="1314600"/>
                  <a:pt x="8896352" y="1349403"/>
                  <a:pt x="8853419" y="1349403"/>
                </a:cubicBezTo>
                <a:cubicBezTo>
                  <a:pt x="8810486" y="1349403"/>
                  <a:pt x="8775682" y="1314600"/>
                  <a:pt x="8775682" y="1271666"/>
                </a:cubicBezTo>
                <a:cubicBezTo>
                  <a:pt x="8775682" y="1228733"/>
                  <a:pt x="8810486" y="1193930"/>
                  <a:pt x="8853419" y="1193930"/>
                </a:cubicBezTo>
                <a:close/>
                <a:moveTo>
                  <a:pt x="8669907" y="1193930"/>
                </a:moveTo>
                <a:cubicBezTo>
                  <a:pt x="8712840" y="1193930"/>
                  <a:pt x="8747644" y="1228733"/>
                  <a:pt x="8747644" y="1271666"/>
                </a:cubicBezTo>
                <a:cubicBezTo>
                  <a:pt x="8747644" y="1314600"/>
                  <a:pt x="8712840" y="1349403"/>
                  <a:pt x="8669907" y="1349403"/>
                </a:cubicBezTo>
                <a:cubicBezTo>
                  <a:pt x="8626974" y="1349403"/>
                  <a:pt x="8592170" y="1314600"/>
                  <a:pt x="8592170" y="1271666"/>
                </a:cubicBezTo>
                <a:cubicBezTo>
                  <a:pt x="8592170" y="1228733"/>
                  <a:pt x="8626974" y="1193930"/>
                  <a:pt x="8669907" y="1193930"/>
                </a:cubicBezTo>
                <a:close/>
                <a:moveTo>
                  <a:pt x="8481683" y="1193930"/>
                </a:moveTo>
                <a:cubicBezTo>
                  <a:pt x="8524616" y="1193930"/>
                  <a:pt x="8559420" y="1228733"/>
                  <a:pt x="8559420" y="1271666"/>
                </a:cubicBezTo>
                <a:cubicBezTo>
                  <a:pt x="8559420" y="1314600"/>
                  <a:pt x="8524616" y="1349403"/>
                  <a:pt x="8481683" y="1349403"/>
                </a:cubicBezTo>
                <a:cubicBezTo>
                  <a:pt x="8438750" y="1349403"/>
                  <a:pt x="8403946" y="1314600"/>
                  <a:pt x="8403946" y="1271666"/>
                </a:cubicBezTo>
                <a:cubicBezTo>
                  <a:pt x="8403946" y="1228733"/>
                  <a:pt x="8438750" y="1193930"/>
                  <a:pt x="8481683" y="1193930"/>
                </a:cubicBezTo>
                <a:close/>
                <a:moveTo>
                  <a:pt x="8298166" y="1193930"/>
                </a:moveTo>
                <a:cubicBezTo>
                  <a:pt x="8341099" y="1193930"/>
                  <a:pt x="8375903" y="1228733"/>
                  <a:pt x="8375903" y="1271666"/>
                </a:cubicBezTo>
                <a:cubicBezTo>
                  <a:pt x="8375903" y="1314600"/>
                  <a:pt x="8341099" y="1349403"/>
                  <a:pt x="8298166" y="1349403"/>
                </a:cubicBezTo>
                <a:cubicBezTo>
                  <a:pt x="8255233" y="1349403"/>
                  <a:pt x="8220429" y="1314600"/>
                  <a:pt x="8220429" y="1271666"/>
                </a:cubicBezTo>
                <a:cubicBezTo>
                  <a:pt x="8220429" y="1228733"/>
                  <a:pt x="8255233" y="1193930"/>
                  <a:pt x="8298166" y="1193930"/>
                </a:cubicBezTo>
                <a:close/>
                <a:moveTo>
                  <a:pt x="8109946" y="1193930"/>
                </a:moveTo>
                <a:cubicBezTo>
                  <a:pt x="8152879" y="1193930"/>
                  <a:pt x="8187683" y="1228733"/>
                  <a:pt x="8187683" y="1271666"/>
                </a:cubicBezTo>
                <a:cubicBezTo>
                  <a:pt x="8187683" y="1314600"/>
                  <a:pt x="8152879" y="1349403"/>
                  <a:pt x="8109946" y="1349403"/>
                </a:cubicBezTo>
                <a:cubicBezTo>
                  <a:pt x="8067013" y="1349403"/>
                  <a:pt x="8032209" y="1314600"/>
                  <a:pt x="8032209" y="1271666"/>
                </a:cubicBezTo>
                <a:cubicBezTo>
                  <a:pt x="8032209" y="1228733"/>
                  <a:pt x="8067013" y="1193930"/>
                  <a:pt x="8109946" y="1193930"/>
                </a:cubicBezTo>
                <a:close/>
                <a:moveTo>
                  <a:pt x="7926432" y="1193930"/>
                </a:moveTo>
                <a:cubicBezTo>
                  <a:pt x="7969364" y="1193930"/>
                  <a:pt x="8004169" y="1228733"/>
                  <a:pt x="8004169" y="1271666"/>
                </a:cubicBezTo>
                <a:cubicBezTo>
                  <a:pt x="8004169" y="1314600"/>
                  <a:pt x="7969364" y="1349403"/>
                  <a:pt x="7926432" y="1349403"/>
                </a:cubicBezTo>
                <a:cubicBezTo>
                  <a:pt x="7883499" y="1349403"/>
                  <a:pt x="7848695" y="1314600"/>
                  <a:pt x="7848695" y="1271666"/>
                </a:cubicBezTo>
                <a:cubicBezTo>
                  <a:pt x="7848695" y="1228733"/>
                  <a:pt x="7883499" y="1193930"/>
                  <a:pt x="7926432" y="1193930"/>
                </a:cubicBezTo>
                <a:close/>
                <a:moveTo>
                  <a:pt x="7738211" y="1193930"/>
                </a:moveTo>
                <a:cubicBezTo>
                  <a:pt x="7781143" y="1193930"/>
                  <a:pt x="7815947" y="1228733"/>
                  <a:pt x="7815947" y="1271666"/>
                </a:cubicBezTo>
                <a:cubicBezTo>
                  <a:pt x="7815947" y="1314600"/>
                  <a:pt x="7781143" y="1349403"/>
                  <a:pt x="7738211" y="1349403"/>
                </a:cubicBezTo>
                <a:cubicBezTo>
                  <a:pt x="7695278" y="1349403"/>
                  <a:pt x="7660474" y="1314600"/>
                  <a:pt x="7660474" y="1271666"/>
                </a:cubicBezTo>
                <a:cubicBezTo>
                  <a:pt x="7660474" y="1228733"/>
                  <a:pt x="7695278" y="1193930"/>
                  <a:pt x="7738211" y="1193930"/>
                </a:cubicBezTo>
                <a:close/>
                <a:moveTo>
                  <a:pt x="7554691" y="1193930"/>
                </a:moveTo>
                <a:cubicBezTo>
                  <a:pt x="7597624" y="1193930"/>
                  <a:pt x="7632428" y="1228733"/>
                  <a:pt x="7632428" y="1271666"/>
                </a:cubicBezTo>
                <a:cubicBezTo>
                  <a:pt x="7632428" y="1314600"/>
                  <a:pt x="7597624" y="1349403"/>
                  <a:pt x="7554691" y="1349403"/>
                </a:cubicBezTo>
                <a:cubicBezTo>
                  <a:pt x="7511758" y="1349403"/>
                  <a:pt x="7476954" y="1314600"/>
                  <a:pt x="7476954" y="1271666"/>
                </a:cubicBezTo>
                <a:cubicBezTo>
                  <a:pt x="7476954" y="1228733"/>
                  <a:pt x="7511758" y="1193930"/>
                  <a:pt x="7554691" y="1193930"/>
                </a:cubicBezTo>
                <a:close/>
                <a:moveTo>
                  <a:pt x="7366470" y="1193930"/>
                </a:moveTo>
                <a:cubicBezTo>
                  <a:pt x="7409403" y="1193930"/>
                  <a:pt x="7444207" y="1228733"/>
                  <a:pt x="7444207" y="1271666"/>
                </a:cubicBezTo>
                <a:cubicBezTo>
                  <a:pt x="7444207" y="1314600"/>
                  <a:pt x="7409403" y="1349403"/>
                  <a:pt x="7366470" y="1349403"/>
                </a:cubicBezTo>
                <a:cubicBezTo>
                  <a:pt x="7323537" y="1349403"/>
                  <a:pt x="7288733" y="1314600"/>
                  <a:pt x="7288733" y="1271666"/>
                </a:cubicBezTo>
                <a:cubicBezTo>
                  <a:pt x="7288733" y="1228733"/>
                  <a:pt x="7323537" y="1193930"/>
                  <a:pt x="7366470" y="1193930"/>
                </a:cubicBezTo>
                <a:close/>
                <a:moveTo>
                  <a:pt x="7178249" y="1193930"/>
                </a:moveTo>
                <a:cubicBezTo>
                  <a:pt x="7221182" y="1193930"/>
                  <a:pt x="7255986" y="1228733"/>
                  <a:pt x="7255986" y="1271666"/>
                </a:cubicBezTo>
                <a:cubicBezTo>
                  <a:pt x="7255986" y="1314600"/>
                  <a:pt x="7221182" y="1349403"/>
                  <a:pt x="7178249" y="1349403"/>
                </a:cubicBezTo>
                <a:cubicBezTo>
                  <a:pt x="7135316" y="1349403"/>
                  <a:pt x="7100512" y="1314600"/>
                  <a:pt x="7100512" y="1271666"/>
                </a:cubicBezTo>
                <a:cubicBezTo>
                  <a:pt x="7100512" y="1228733"/>
                  <a:pt x="7135316" y="1193930"/>
                  <a:pt x="7178249" y="1193930"/>
                </a:cubicBezTo>
                <a:close/>
                <a:moveTo>
                  <a:pt x="6985324" y="1193930"/>
                </a:moveTo>
                <a:cubicBezTo>
                  <a:pt x="7028257" y="1193930"/>
                  <a:pt x="7063061" y="1228733"/>
                  <a:pt x="7063061" y="1271666"/>
                </a:cubicBezTo>
                <a:cubicBezTo>
                  <a:pt x="7063061" y="1314600"/>
                  <a:pt x="7028257" y="1349403"/>
                  <a:pt x="6985324" y="1349403"/>
                </a:cubicBezTo>
                <a:cubicBezTo>
                  <a:pt x="6942391" y="1349403"/>
                  <a:pt x="6907587" y="1314600"/>
                  <a:pt x="6907587" y="1271666"/>
                </a:cubicBezTo>
                <a:cubicBezTo>
                  <a:pt x="6907587" y="1228733"/>
                  <a:pt x="6942391" y="1193930"/>
                  <a:pt x="6985324" y="1193930"/>
                </a:cubicBezTo>
                <a:close/>
                <a:moveTo>
                  <a:pt x="6801807" y="1193930"/>
                </a:moveTo>
                <a:cubicBezTo>
                  <a:pt x="6844740" y="1193930"/>
                  <a:pt x="6879544" y="1228733"/>
                  <a:pt x="6879544" y="1271666"/>
                </a:cubicBezTo>
                <a:cubicBezTo>
                  <a:pt x="6879544" y="1314600"/>
                  <a:pt x="6844740" y="1349403"/>
                  <a:pt x="6801807" y="1349403"/>
                </a:cubicBezTo>
                <a:cubicBezTo>
                  <a:pt x="6758874" y="1349403"/>
                  <a:pt x="6724070" y="1314600"/>
                  <a:pt x="6724070" y="1271666"/>
                </a:cubicBezTo>
                <a:cubicBezTo>
                  <a:pt x="6724070" y="1228733"/>
                  <a:pt x="6758874" y="1193930"/>
                  <a:pt x="6801807" y="1193930"/>
                </a:cubicBezTo>
                <a:close/>
                <a:moveTo>
                  <a:pt x="6613586" y="1193930"/>
                </a:moveTo>
                <a:cubicBezTo>
                  <a:pt x="6656519" y="1193930"/>
                  <a:pt x="6691323" y="1228733"/>
                  <a:pt x="6691323" y="1271666"/>
                </a:cubicBezTo>
                <a:cubicBezTo>
                  <a:pt x="6691323" y="1314600"/>
                  <a:pt x="6656519" y="1349403"/>
                  <a:pt x="6613586" y="1349403"/>
                </a:cubicBezTo>
                <a:cubicBezTo>
                  <a:pt x="6570653" y="1349403"/>
                  <a:pt x="6535849" y="1314600"/>
                  <a:pt x="6535849" y="1271666"/>
                </a:cubicBezTo>
                <a:cubicBezTo>
                  <a:pt x="6535849" y="1228733"/>
                  <a:pt x="6570653" y="1193930"/>
                  <a:pt x="6613586" y="1193930"/>
                </a:cubicBezTo>
                <a:close/>
                <a:moveTo>
                  <a:pt x="6425365" y="1193930"/>
                </a:moveTo>
                <a:cubicBezTo>
                  <a:pt x="6468298" y="1193930"/>
                  <a:pt x="6503102" y="1228733"/>
                  <a:pt x="6503102" y="1271666"/>
                </a:cubicBezTo>
                <a:cubicBezTo>
                  <a:pt x="6503102" y="1314600"/>
                  <a:pt x="6468298" y="1349403"/>
                  <a:pt x="6425365" y="1349403"/>
                </a:cubicBezTo>
                <a:cubicBezTo>
                  <a:pt x="6382432" y="1349403"/>
                  <a:pt x="6347628" y="1314600"/>
                  <a:pt x="6347628" y="1271666"/>
                </a:cubicBezTo>
                <a:cubicBezTo>
                  <a:pt x="6347628" y="1228733"/>
                  <a:pt x="6382432" y="1193930"/>
                  <a:pt x="6425365" y="1193930"/>
                </a:cubicBezTo>
                <a:close/>
                <a:moveTo>
                  <a:pt x="6241848" y="1193930"/>
                </a:moveTo>
                <a:cubicBezTo>
                  <a:pt x="6284781" y="1193930"/>
                  <a:pt x="6319585" y="1228733"/>
                  <a:pt x="6319585" y="1271666"/>
                </a:cubicBezTo>
                <a:cubicBezTo>
                  <a:pt x="6319585" y="1314600"/>
                  <a:pt x="6284781" y="1349403"/>
                  <a:pt x="6241848" y="1349403"/>
                </a:cubicBezTo>
                <a:cubicBezTo>
                  <a:pt x="6198915" y="1349403"/>
                  <a:pt x="6164111" y="1314600"/>
                  <a:pt x="6164111" y="1271666"/>
                </a:cubicBezTo>
                <a:cubicBezTo>
                  <a:pt x="6164111" y="1228733"/>
                  <a:pt x="6198915" y="1193930"/>
                  <a:pt x="6241848" y="1193930"/>
                </a:cubicBezTo>
                <a:close/>
                <a:moveTo>
                  <a:pt x="6053629" y="1193930"/>
                </a:moveTo>
                <a:cubicBezTo>
                  <a:pt x="6096562" y="1193930"/>
                  <a:pt x="6131366" y="1228733"/>
                  <a:pt x="6131366" y="1271666"/>
                </a:cubicBezTo>
                <a:cubicBezTo>
                  <a:pt x="6131366" y="1314600"/>
                  <a:pt x="6096562" y="1349403"/>
                  <a:pt x="6053629" y="1349403"/>
                </a:cubicBezTo>
                <a:cubicBezTo>
                  <a:pt x="6010696" y="1349403"/>
                  <a:pt x="5975892" y="1314600"/>
                  <a:pt x="5975892" y="1271666"/>
                </a:cubicBezTo>
                <a:cubicBezTo>
                  <a:pt x="5975892" y="1228733"/>
                  <a:pt x="6010696" y="1193930"/>
                  <a:pt x="6053629" y="1193930"/>
                </a:cubicBezTo>
                <a:close/>
                <a:moveTo>
                  <a:pt x="5870112" y="1193930"/>
                </a:moveTo>
                <a:cubicBezTo>
                  <a:pt x="5913045" y="1193930"/>
                  <a:pt x="5947849" y="1228733"/>
                  <a:pt x="5947849" y="1271666"/>
                </a:cubicBezTo>
                <a:cubicBezTo>
                  <a:pt x="5947849" y="1314600"/>
                  <a:pt x="5913045" y="1349403"/>
                  <a:pt x="5870112" y="1349403"/>
                </a:cubicBezTo>
                <a:cubicBezTo>
                  <a:pt x="5827179" y="1349403"/>
                  <a:pt x="5792375" y="1314600"/>
                  <a:pt x="5792375" y="1271666"/>
                </a:cubicBezTo>
                <a:cubicBezTo>
                  <a:pt x="5792375" y="1228733"/>
                  <a:pt x="5827179" y="1193930"/>
                  <a:pt x="5870112" y="1193930"/>
                </a:cubicBezTo>
                <a:close/>
                <a:moveTo>
                  <a:pt x="4557299" y="1193930"/>
                </a:moveTo>
                <a:cubicBezTo>
                  <a:pt x="4600237" y="1193930"/>
                  <a:pt x="4635045" y="1228733"/>
                  <a:pt x="4635045" y="1271666"/>
                </a:cubicBezTo>
                <a:cubicBezTo>
                  <a:pt x="4635045" y="1314600"/>
                  <a:pt x="4600237" y="1349403"/>
                  <a:pt x="4557299" y="1349403"/>
                </a:cubicBezTo>
                <a:cubicBezTo>
                  <a:pt x="4514356" y="1349403"/>
                  <a:pt x="4479562" y="1314600"/>
                  <a:pt x="4479562" y="1271666"/>
                </a:cubicBezTo>
                <a:cubicBezTo>
                  <a:pt x="4479562" y="1228733"/>
                  <a:pt x="4514356" y="1193930"/>
                  <a:pt x="4557299" y="1193930"/>
                </a:cubicBezTo>
                <a:close/>
                <a:moveTo>
                  <a:pt x="3813851" y="1193930"/>
                </a:moveTo>
                <a:cubicBezTo>
                  <a:pt x="3856787" y="1193930"/>
                  <a:pt x="3891562" y="1228733"/>
                  <a:pt x="3891562" y="1271666"/>
                </a:cubicBezTo>
                <a:cubicBezTo>
                  <a:pt x="3891562" y="1314600"/>
                  <a:pt x="3856787" y="1349403"/>
                  <a:pt x="3813851" y="1349403"/>
                </a:cubicBezTo>
                <a:cubicBezTo>
                  <a:pt x="3770911" y="1349403"/>
                  <a:pt x="3736077" y="1314600"/>
                  <a:pt x="3736077" y="1271666"/>
                </a:cubicBezTo>
                <a:cubicBezTo>
                  <a:pt x="3736077" y="1228733"/>
                  <a:pt x="3770911" y="1193930"/>
                  <a:pt x="3813851" y="1193930"/>
                </a:cubicBezTo>
                <a:close/>
                <a:moveTo>
                  <a:pt x="3625629" y="1193930"/>
                </a:moveTo>
                <a:cubicBezTo>
                  <a:pt x="3668547" y="1193930"/>
                  <a:pt x="3703372" y="1228733"/>
                  <a:pt x="3703372" y="1271666"/>
                </a:cubicBezTo>
                <a:cubicBezTo>
                  <a:pt x="3703372" y="1314600"/>
                  <a:pt x="3668547" y="1349403"/>
                  <a:pt x="3625629" y="1349403"/>
                </a:cubicBezTo>
                <a:cubicBezTo>
                  <a:pt x="3582685" y="1349403"/>
                  <a:pt x="3547906" y="1314600"/>
                  <a:pt x="3547906" y="1271666"/>
                </a:cubicBezTo>
                <a:cubicBezTo>
                  <a:pt x="3547906" y="1228733"/>
                  <a:pt x="3582685" y="1193930"/>
                  <a:pt x="3625629" y="1193930"/>
                </a:cubicBezTo>
                <a:close/>
                <a:moveTo>
                  <a:pt x="3442093" y="1193930"/>
                </a:moveTo>
                <a:cubicBezTo>
                  <a:pt x="3485038" y="1193930"/>
                  <a:pt x="3519851" y="1228733"/>
                  <a:pt x="3519851" y="1271666"/>
                </a:cubicBezTo>
                <a:cubicBezTo>
                  <a:pt x="3519851" y="1314600"/>
                  <a:pt x="3485038" y="1349403"/>
                  <a:pt x="3442093" y="1349403"/>
                </a:cubicBezTo>
                <a:cubicBezTo>
                  <a:pt x="3399314" y="1349403"/>
                  <a:pt x="3364515" y="1314600"/>
                  <a:pt x="3364515" y="1271666"/>
                </a:cubicBezTo>
                <a:cubicBezTo>
                  <a:pt x="3364515" y="1228733"/>
                  <a:pt x="3399314" y="1193930"/>
                  <a:pt x="3442093" y="1193930"/>
                </a:cubicBezTo>
                <a:close/>
                <a:moveTo>
                  <a:pt x="2689384" y="1193930"/>
                </a:moveTo>
                <a:cubicBezTo>
                  <a:pt x="2732312" y="1193930"/>
                  <a:pt x="2767088" y="1228733"/>
                  <a:pt x="2767088" y="1271666"/>
                </a:cubicBezTo>
                <a:cubicBezTo>
                  <a:pt x="2767088" y="1314600"/>
                  <a:pt x="2732312" y="1349403"/>
                  <a:pt x="2689384" y="1349403"/>
                </a:cubicBezTo>
                <a:cubicBezTo>
                  <a:pt x="2646441" y="1349403"/>
                  <a:pt x="2611650" y="1314600"/>
                  <a:pt x="2611650" y="1271666"/>
                </a:cubicBezTo>
                <a:cubicBezTo>
                  <a:pt x="2611650" y="1228733"/>
                  <a:pt x="2646441" y="1193930"/>
                  <a:pt x="2689384" y="1193930"/>
                </a:cubicBezTo>
                <a:close/>
                <a:moveTo>
                  <a:pt x="2510561" y="1193930"/>
                </a:moveTo>
                <a:cubicBezTo>
                  <a:pt x="2553505" y="1193930"/>
                  <a:pt x="2588307" y="1228733"/>
                  <a:pt x="2588307" y="1271666"/>
                </a:cubicBezTo>
                <a:cubicBezTo>
                  <a:pt x="2588307" y="1314600"/>
                  <a:pt x="2553505" y="1349403"/>
                  <a:pt x="2510561" y="1349403"/>
                </a:cubicBezTo>
                <a:cubicBezTo>
                  <a:pt x="2467614" y="1349403"/>
                  <a:pt x="2432798" y="1314600"/>
                  <a:pt x="2432798" y="1271666"/>
                </a:cubicBezTo>
                <a:cubicBezTo>
                  <a:pt x="2432798" y="1228733"/>
                  <a:pt x="2467614" y="1193930"/>
                  <a:pt x="2510561" y="1193930"/>
                </a:cubicBezTo>
                <a:close/>
                <a:moveTo>
                  <a:pt x="2317592" y="1193930"/>
                </a:moveTo>
                <a:cubicBezTo>
                  <a:pt x="2360520" y="1193930"/>
                  <a:pt x="2395336" y="1228733"/>
                  <a:pt x="2395336" y="1271666"/>
                </a:cubicBezTo>
                <a:cubicBezTo>
                  <a:pt x="2395336" y="1314600"/>
                  <a:pt x="2360520" y="1349403"/>
                  <a:pt x="2317592" y="1349403"/>
                </a:cubicBezTo>
                <a:cubicBezTo>
                  <a:pt x="2274664" y="1349403"/>
                  <a:pt x="2239868" y="1314600"/>
                  <a:pt x="2239868" y="1271666"/>
                </a:cubicBezTo>
                <a:cubicBezTo>
                  <a:pt x="2239868" y="1228733"/>
                  <a:pt x="2274664" y="1193930"/>
                  <a:pt x="2317592" y="1193930"/>
                </a:cubicBezTo>
                <a:close/>
                <a:moveTo>
                  <a:pt x="1941215" y="1193930"/>
                </a:moveTo>
                <a:cubicBezTo>
                  <a:pt x="1984139" y="1193930"/>
                  <a:pt x="2018936" y="1228733"/>
                  <a:pt x="2018936" y="1271666"/>
                </a:cubicBezTo>
                <a:cubicBezTo>
                  <a:pt x="2018936" y="1314600"/>
                  <a:pt x="1984139" y="1349403"/>
                  <a:pt x="1941215" y="1349403"/>
                </a:cubicBezTo>
                <a:cubicBezTo>
                  <a:pt x="1898289" y="1349403"/>
                  <a:pt x="1863490" y="1314600"/>
                  <a:pt x="1863490" y="1271666"/>
                </a:cubicBezTo>
                <a:cubicBezTo>
                  <a:pt x="1863490" y="1228733"/>
                  <a:pt x="1898289" y="1193930"/>
                  <a:pt x="1941215" y="1193930"/>
                </a:cubicBezTo>
                <a:close/>
                <a:moveTo>
                  <a:pt x="1757725" y="1193930"/>
                </a:moveTo>
                <a:cubicBezTo>
                  <a:pt x="1800655" y="1193930"/>
                  <a:pt x="1835455" y="1228733"/>
                  <a:pt x="1835455" y="1271666"/>
                </a:cubicBezTo>
                <a:cubicBezTo>
                  <a:pt x="1835455" y="1314600"/>
                  <a:pt x="1800655" y="1349403"/>
                  <a:pt x="1757725" y="1349403"/>
                </a:cubicBezTo>
                <a:cubicBezTo>
                  <a:pt x="1714785" y="1349403"/>
                  <a:pt x="1680002" y="1314600"/>
                  <a:pt x="1680002" y="1271666"/>
                </a:cubicBezTo>
                <a:cubicBezTo>
                  <a:pt x="1680002" y="1228733"/>
                  <a:pt x="1714785" y="1193930"/>
                  <a:pt x="1757725" y="1193930"/>
                </a:cubicBezTo>
                <a:close/>
                <a:moveTo>
                  <a:pt x="1569502" y="1193930"/>
                </a:moveTo>
                <a:cubicBezTo>
                  <a:pt x="1612461" y="1193930"/>
                  <a:pt x="1647263" y="1228733"/>
                  <a:pt x="1647263" y="1271666"/>
                </a:cubicBezTo>
                <a:cubicBezTo>
                  <a:pt x="1647263" y="1314600"/>
                  <a:pt x="1612461" y="1349403"/>
                  <a:pt x="1569502" y="1349403"/>
                </a:cubicBezTo>
                <a:cubicBezTo>
                  <a:pt x="1526594" y="1349403"/>
                  <a:pt x="1491781" y="1314600"/>
                  <a:pt x="1491781" y="1271666"/>
                </a:cubicBezTo>
                <a:cubicBezTo>
                  <a:pt x="1491781" y="1228733"/>
                  <a:pt x="1526594" y="1193930"/>
                  <a:pt x="1569502" y="1193930"/>
                </a:cubicBezTo>
                <a:close/>
                <a:moveTo>
                  <a:pt x="1385962" y="1193930"/>
                </a:moveTo>
                <a:cubicBezTo>
                  <a:pt x="1428912" y="1193930"/>
                  <a:pt x="1463728" y="1228733"/>
                  <a:pt x="1463728" y="1271666"/>
                </a:cubicBezTo>
                <a:cubicBezTo>
                  <a:pt x="1463728" y="1314600"/>
                  <a:pt x="1428912" y="1349403"/>
                  <a:pt x="1385962" y="1349403"/>
                </a:cubicBezTo>
                <a:cubicBezTo>
                  <a:pt x="1343017" y="1349403"/>
                  <a:pt x="1308203" y="1314600"/>
                  <a:pt x="1308203" y="1271666"/>
                </a:cubicBezTo>
                <a:cubicBezTo>
                  <a:pt x="1308203" y="1228733"/>
                  <a:pt x="1343017" y="1193930"/>
                  <a:pt x="1385962" y="1193930"/>
                </a:cubicBezTo>
                <a:close/>
                <a:moveTo>
                  <a:pt x="1202423" y="1193930"/>
                </a:moveTo>
                <a:cubicBezTo>
                  <a:pt x="1245354" y="1193930"/>
                  <a:pt x="1280154" y="1228733"/>
                  <a:pt x="1280154" y="1271666"/>
                </a:cubicBezTo>
                <a:cubicBezTo>
                  <a:pt x="1280154" y="1314600"/>
                  <a:pt x="1245354" y="1349403"/>
                  <a:pt x="1202423" y="1349403"/>
                </a:cubicBezTo>
                <a:cubicBezTo>
                  <a:pt x="1159470" y="1349403"/>
                  <a:pt x="1124711" y="1314600"/>
                  <a:pt x="1124711" y="1271666"/>
                </a:cubicBezTo>
                <a:cubicBezTo>
                  <a:pt x="1124711" y="1228733"/>
                  <a:pt x="1159470" y="1193930"/>
                  <a:pt x="1202423" y="1193930"/>
                </a:cubicBezTo>
                <a:close/>
                <a:moveTo>
                  <a:pt x="1014183" y="1193930"/>
                </a:moveTo>
                <a:cubicBezTo>
                  <a:pt x="1057110" y="1193930"/>
                  <a:pt x="1091948" y="1228733"/>
                  <a:pt x="1091948" y="1271666"/>
                </a:cubicBezTo>
                <a:cubicBezTo>
                  <a:pt x="1091948" y="1314600"/>
                  <a:pt x="1057110" y="1349403"/>
                  <a:pt x="1014183" y="1349403"/>
                </a:cubicBezTo>
                <a:cubicBezTo>
                  <a:pt x="971293" y="1349403"/>
                  <a:pt x="936485" y="1314600"/>
                  <a:pt x="936485" y="1271666"/>
                </a:cubicBezTo>
                <a:cubicBezTo>
                  <a:pt x="936485" y="1228733"/>
                  <a:pt x="971293" y="1193930"/>
                  <a:pt x="1014183" y="1193930"/>
                </a:cubicBezTo>
                <a:close/>
                <a:moveTo>
                  <a:pt x="1047621" y="1157652"/>
                </a:moveTo>
                <a:lnTo>
                  <a:pt x="1044462" y="1159780"/>
                </a:lnTo>
                <a:lnTo>
                  <a:pt x="1043952" y="1159883"/>
                </a:lnTo>
                <a:close/>
                <a:moveTo>
                  <a:pt x="9158798" y="1097912"/>
                </a:moveTo>
                <a:lnTo>
                  <a:pt x="9261584" y="1160435"/>
                </a:lnTo>
                <a:lnTo>
                  <a:pt x="9234570" y="1165888"/>
                </a:lnTo>
                <a:cubicBezTo>
                  <a:pt x="9202370" y="1165888"/>
                  <a:pt x="9174743" y="1146312"/>
                  <a:pt x="9162942" y="1118425"/>
                </a:cubicBezTo>
                <a:close/>
                <a:moveTo>
                  <a:pt x="1254927" y="1031550"/>
                </a:moveTo>
                <a:lnTo>
                  <a:pt x="1257402" y="1033219"/>
                </a:lnTo>
                <a:cubicBezTo>
                  <a:pt x="1271469" y="1047286"/>
                  <a:pt x="1280169" y="1066720"/>
                  <a:pt x="1280169" y="1088187"/>
                </a:cubicBezTo>
                <a:cubicBezTo>
                  <a:pt x="1280169" y="1131085"/>
                  <a:pt x="1245372" y="1165888"/>
                  <a:pt x="1202428" y="1165888"/>
                </a:cubicBezTo>
                <a:cubicBezTo>
                  <a:pt x="1170216" y="1165888"/>
                  <a:pt x="1142617" y="1146312"/>
                  <a:pt x="1130831" y="1118426"/>
                </a:cubicBezTo>
                <a:lnTo>
                  <a:pt x="1128785" y="1108281"/>
                </a:lnTo>
                <a:close/>
                <a:moveTo>
                  <a:pt x="9020475" y="1013773"/>
                </a:moveTo>
                <a:lnTo>
                  <a:pt x="9110734" y="1068676"/>
                </a:lnTo>
                <a:lnTo>
                  <a:pt x="9114673" y="1088185"/>
                </a:lnTo>
                <a:cubicBezTo>
                  <a:pt x="9114673" y="1131085"/>
                  <a:pt x="9079869" y="1165888"/>
                  <a:pt x="9036936" y="1165888"/>
                </a:cubicBezTo>
                <a:cubicBezTo>
                  <a:pt x="8994003" y="1165888"/>
                  <a:pt x="8959199" y="1131085"/>
                  <a:pt x="8959199" y="1088185"/>
                </a:cubicBezTo>
                <a:cubicBezTo>
                  <a:pt x="8959199" y="1055986"/>
                  <a:pt x="8978776" y="1028359"/>
                  <a:pt x="9006677" y="1016558"/>
                </a:cubicBezTo>
                <a:close/>
                <a:moveTo>
                  <a:pt x="7926434" y="1010450"/>
                </a:moveTo>
                <a:cubicBezTo>
                  <a:pt x="7969367" y="1010450"/>
                  <a:pt x="8004171" y="1045253"/>
                  <a:pt x="8004171" y="1088186"/>
                </a:cubicBezTo>
                <a:cubicBezTo>
                  <a:pt x="8004171" y="1131085"/>
                  <a:pt x="7969367" y="1165888"/>
                  <a:pt x="7926434" y="1165888"/>
                </a:cubicBezTo>
                <a:cubicBezTo>
                  <a:pt x="7883501" y="1165888"/>
                  <a:pt x="7848697" y="1131085"/>
                  <a:pt x="7848697" y="1088186"/>
                </a:cubicBezTo>
                <a:cubicBezTo>
                  <a:pt x="7848697" y="1045253"/>
                  <a:pt x="7883501" y="1010450"/>
                  <a:pt x="7926434" y="1010450"/>
                </a:cubicBezTo>
                <a:close/>
                <a:moveTo>
                  <a:pt x="7738213" y="1010450"/>
                </a:moveTo>
                <a:cubicBezTo>
                  <a:pt x="7781146" y="1010450"/>
                  <a:pt x="7815950" y="1045253"/>
                  <a:pt x="7815950" y="1088186"/>
                </a:cubicBezTo>
                <a:cubicBezTo>
                  <a:pt x="7815950" y="1131085"/>
                  <a:pt x="7781146" y="1165888"/>
                  <a:pt x="7738213" y="1165888"/>
                </a:cubicBezTo>
                <a:cubicBezTo>
                  <a:pt x="7695280" y="1165888"/>
                  <a:pt x="7660476" y="1131085"/>
                  <a:pt x="7660476" y="1088186"/>
                </a:cubicBezTo>
                <a:cubicBezTo>
                  <a:pt x="7660476" y="1045253"/>
                  <a:pt x="7695280" y="1010450"/>
                  <a:pt x="7738213" y="1010450"/>
                </a:cubicBezTo>
                <a:close/>
                <a:moveTo>
                  <a:pt x="7554693" y="1010450"/>
                </a:moveTo>
                <a:cubicBezTo>
                  <a:pt x="7597626" y="1010450"/>
                  <a:pt x="7632430" y="1045253"/>
                  <a:pt x="7632430" y="1088186"/>
                </a:cubicBezTo>
                <a:cubicBezTo>
                  <a:pt x="7632430" y="1131085"/>
                  <a:pt x="7597626" y="1165888"/>
                  <a:pt x="7554693" y="1165888"/>
                </a:cubicBezTo>
                <a:cubicBezTo>
                  <a:pt x="7511761" y="1165888"/>
                  <a:pt x="7476957" y="1131085"/>
                  <a:pt x="7476957" y="1088186"/>
                </a:cubicBezTo>
                <a:cubicBezTo>
                  <a:pt x="7476957" y="1045253"/>
                  <a:pt x="7511761" y="1010450"/>
                  <a:pt x="7554693" y="1010450"/>
                </a:cubicBezTo>
                <a:close/>
                <a:moveTo>
                  <a:pt x="7366472" y="1010450"/>
                </a:moveTo>
                <a:cubicBezTo>
                  <a:pt x="7409405" y="1010450"/>
                  <a:pt x="7444209" y="1045253"/>
                  <a:pt x="7444209" y="1088186"/>
                </a:cubicBezTo>
                <a:cubicBezTo>
                  <a:pt x="7444209" y="1131085"/>
                  <a:pt x="7409405" y="1165888"/>
                  <a:pt x="7366472" y="1165888"/>
                </a:cubicBezTo>
                <a:cubicBezTo>
                  <a:pt x="7323540" y="1165888"/>
                  <a:pt x="7288736" y="1131085"/>
                  <a:pt x="7288736" y="1088186"/>
                </a:cubicBezTo>
                <a:cubicBezTo>
                  <a:pt x="7288736" y="1045253"/>
                  <a:pt x="7323540" y="1010450"/>
                  <a:pt x="7366472" y="1010450"/>
                </a:cubicBezTo>
                <a:close/>
                <a:moveTo>
                  <a:pt x="6613588" y="1010450"/>
                </a:moveTo>
                <a:cubicBezTo>
                  <a:pt x="6656521" y="1010450"/>
                  <a:pt x="6691325" y="1045253"/>
                  <a:pt x="6691325" y="1088186"/>
                </a:cubicBezTo>
                <a:cubicBezTo>
                  <a:pt x="6691325" y="1131085"/>
                  <a:pt x="6656521" y="1165888"/>
                  <a:pt x="6613588" y="1165888"/>
                </a:cubicBezTo>
                <a:cubicBezTo>
                  <a:pt x="6570656" y="1165888"/>
                  <a:pt x="6535852" y="1131085"/>
                  <a:pt x="6535852" y="1088186"/>
                </a:cubicBezTo>
                <a:cubicBezTo>
                  <a:pt x="6535852" y="1045253"/>
                  <a:pt x="6570656" y="1010450"/>
                  <a:pt x="6613588" y="1010450"/>
                </a:cubicBezTo>
                <a:close/>
                <a:moveTo>
                  <a:pt x="6425365" y="1010450"/>
                </a:moveTo>
                <a:cubicBezTo>
                  <a:pt x="6468298" y="1010450"/>
                  <a:pt x="6503102" y="1045253"/>
                  <a:pt x="6503102" y="1088186"/>
                </a:cubicBezTo>
                <a:cubicBezTo>
                  <a:pt x="6503102" y="1131085"/>
                  <a:pt x="6468298" y="1165888"/>
                  <a:pt x="6425365" y="1165888"/>
                </a:cubicBezTo>
                <a:cubicBezTo>
                  <a:pt x="6382432" y="1165888"/>
                  <a:pt x="6347628" y="1131085"/>
                  <a:pt x="6347628" y="1088186"/>
                </a:cubicBezTo>
                <a:cubicBezTo>
                  <a:pt x="6347628" y="1045253"/>
                  <a:pt x="6382432" y="1010450"/>
                  <a:pt x="6425365" y="1010450"/>
                </a:cubicBezTo>
                <a:close/>
                <a:moveTo>
                  <a:pt x="6241850" y="1010450"/>
                </a:moveTo>
                <a:cubicBezTo>
                  <a:pt x="6284783" y="1010450"/>
                  <a:pt x="6319587" y="1045253"/>
                  <a:pt x="6319587" y="1088186"/>
                </a:cubicBezTo>
                <a:cubicBezTo>
                  <a:pt x="6319587" y="1131085"/>
                  <a:pt x="6284783" y="1165888"/>
                  <a:pt x="6241850" y="1165888"/>
                </a:cubicBezTo>
                <a:cubicBezTo>
                  <a:pt x="6198917" y="1165888"/>
                  <a:pt x="6164113" y="1131085"/>
                  <a:pt x="6164113" y="1088186"/>
                </a:cubicBezTo>
                <a:cubicBezTo>
                  <a:pt x="6164113" y="1045253"/>
                  <a:pt x="6198917" y="1010450"/>
                  <a:pt x="6241850" y="1010450"/>
                </a:cubicBezTo>
                <a:close/>
                <a:moveTo>
                  <a:pt x="6053630" y="1010450"/>
                </a:moveTo>
                <a:cubicBezTo>
                  <a:pt x="6096563" y="1010450"/>
                  <a:pt x="6131367" y="1045253"/>
                  <a:pt x="6131367" y="1088186"/>
                </a:cubicBezTo>
                <a:cubicBezTo>
                  <a:pt x="6131367" y="1131085"/>
                  <a:pt x="6096563" y="1165888"/>
                  <a:pt x="6053630" y="1165888"/>
                </a:cubicBezTo>
                <a:cubicBezTo>
                  <a:pt x="6010698" y="1165888"/>
                  <a:pt x="5975894" y="1131085"/>
                  <a:pt x="5975894" y="1088186"/>
                </a:cubicBezTo>
                <a:cubicBezTo>
                  <a:pt x="5975894" y="1045253"/>
                  <a:pt x="6010698" y="1010450"/>
                  <a:pt x="6053630" y="1010450"/>
                </a:cubicBezTo>
                <a:close/>
                <a:moveTo>
                  <a:pt x="5870113" y="1010450"/>
                </a:moveTo>
                <a:cubicBezTo>
                  <a:pt x="5913046" y="1010450"/>
                  <a:pt x="5947850" y="1045253"/>
                  <a:pt x="5947850" y="1088186"/>
                </a:cubicBezTo>
                <a:cubicBezTo>
                  <a:pt x="5947850" y="1131085"/>
                  <a:pt x="5913046" y="1165888"/>
                  <a:pt x="5870113" y="1165888"/>
                </a:cubicBezTo>
                <a:cubicBezTo>
                  <a:pt x="5827181" y="1165888"/>
                  <a:pt x="5792376" y="1131085"/>
                  <a:pt x="5792376" y="1088186"/>
                </a:cubicBezTo>
                <a:cubicBezTo>
                  <a:pt x="5792376" y="1045253"/>
                  <a:pt x="5827181" y="1010450"/>
                  <a:pt x="5870113" y="1010450"/>
                </a:cubicBezTo>
                <a:close/>
                <a:moveTo>
                  <a:pt x="4185559" y="1010450"/>
                </a:moveTo>
                <a:cubicBezTo>
                  <a:pt x="4228500" y="1010450"/>
                  <a:pt x="4263314" y="1045253"/>
                  <a:pt x="4263314" y="1088187"/>
                </a:cubicBezTo>
                <a:cubicBezTo>
                  <a:pt x="4263314" y="1131085"/>
                  <a:pt x="4228500" y="1165888"/>
                  <a:pt x="4185559" y="1165888"/>
                </a:cubicBezTo>
                <a:cubicBezTo>
                  <a:pt x="4142611" y="1165888"/>
                  <a:pt x="4107799" y="1131085"/>
                  <a:pt x="4107799" y="1088187"/>
                </a:cubicBezTo>
                <a:cubicBezTo>
                  <a:pt x="4107799" y="1045253"/>
                  <a:pt x="4142611" y="1010450"/>
                  <a:pt x="4185559" y="1010450"/>
                </a:cubicBezTo>
                <a:close/>
                <a:moveTo>
                  <a:pt x="3997354" y="1010450"/>
                </a:moveTo>
                <a:cubicBezTo>
                  <a:pt x="4040268" y="1010450"/>
                  <a:pt x="4075062" y="1045253"/>
                  <a:pt x="4075062" y="1088187"/>
                </a:cubicBezTo>
                <a:cubicBezTo>
                  <a:pt x="4075062" y="1131085"/>
                  <a:pt x="4040268" y="1165888"/>
                  <a:pt x="3997354" y="1165888"/>
                </a:cubicBezTo>
                <a:cubicBezTo>
                  <a:pt x="3954440" y="1165888"/>
                  <a:pt x="3919622" y="1131085"/>
                  <a:pt x="3919622" y="1088187"/>
                </a:cubicBezTo>
                <a:cubicBezTo>
                  <a:pt x="3919622" y="1045253"/>
                  <a:pt x="3954440" y="1010450"/>
                  <a:pt x="3997354" y="1010450"/>
                </a:cubicBezTo>
                <a:close/>
                <a:moveTo>
                  <a:pt x="3813851" y="1010450"/>
                </a:moveTo>
                <a:cubicBezTo>
                  <a:pt x="3856791" y="1010450"/>
                  <a:pt x="3891567" y="1045253"/>
                  <a:pt x="3891567" y="1088187"/>
                </a:cubicBezTo>
                <a:cubicBezTo>
                  <a:pt x="3891567" y="1131085"/>
                  <a:pt x="3856791" y="1165888"/>
                  <a:pt x="3813851" y="1165888"/>
                </a:cubicBezTo>
                <a:cubicBezTo>
                  <a:pt x="3770914" y="1165888"/>
                  <a:pt x="3736077" y="1131085"/>
                  <a:pt x="3736077" y="1088187"/>
                </a:cubicBezTo>
                <a:cubicBezTo>
                  <a:pt x="3736077" y="1045253"/>
                  <a:pt x="3770914" y="1010450"/>
                  <a:pt x="3813851" y="1010450"/>
                </a:cubicBezTo>
                <a:close/>
                <a:moveTo>
                  <a:pt x="3625629" y="1010450"/>
                </a:moveTo>
                <a:cubicBezTo>
                  <a:pt x="3668547" y="1010450"/>
                  <a:pt x="3703372" y="1045253"/>
                  <a:pt x="3703372" y="1088187"/>
                </a:cubicBezTo>
                <a:cubicBezTo>
                  <a:pt x="3703372" y="1131085"/>
                  <a:pt x="3668547" y="1165888"/>
                  <a:pt x="3625629" y="1165888"/>
                </a:cubicBezTo>
                <a:cubicBezTo>
                  <a:pt x="3582685" y="1165888"/>
                  <a:pt x="3547906" y="1131085"/>
                  <a:pt x="3547906" y="1088187"/>
                </a:cubicBezTo>
                <a:cubicBezTo>
                  <a:pt x="3547906" y="1045253"/>
                  <a:pt x="3582685" y="1010450"/>
                  <a:pt x="3625629" y="1010450"/>
                </a:cubicBezTo>
                <a:close/>
                <a:moveTo>
                  <a:pt x="3442100" y="1010450"/>
                </a:moveTo>
                <a:cubicBezTo>
                  <a:pt x="3485038" y="1010450"/>
                  <a:pt x="3519851" y="1045253"/>
                  <a:pt x="3519851" y="1088187"/>
                </a:cubicBezTo>
                <a:cubicBezTo>
                  <a:pt x="3519851" y="1131085"/>
                  <a:pt x="3485038" y="1165888"/>
                  <a:pt x="3442100" y="1165888"/>
                </a:cubicBezTo>
                <a:cubicBezTo>
                  <a:pt x="3399329" y="1165888"/>
                  <a:pt x="3364528" y="1131085"/>
                  <a:pt x="3364528" y="1088187"/>
                </a:cubicBezTo>
                <a:cubicBezTo>
                  <a:pt x="3364528" y="1045253"/>
                  <a:pt x="3399329" y="1010450"/>
                  <a:pt x="3442100" y="1010450"/>
                </a:cubicBezTo>
                <a:close/>
                <a:moveTo>
                  <a:pt x="2689397" y="1010450"/>
                </a:moveTo>
                <a:cubicBezTo>
                  <a:pt x="2732328" y="1010450"/>
                  <a:pt x="2767106" y="1045253"/>
                  <a:pt x="2767106" y="1088187"/>
                </a:cubicBezTo>
                <a:cubicBezTo>
                  <a:pt x="2767106" y="1131085"/>
                  <a:pt x="2732328" y="1165888"/>
                  <a:pt x="2689397" y="1165888"/>
                </a:cubicBezTo>
                <a:cubicBezTo>
                  <a:pt x="2646455" y="1165888"/>
                  <a:pt x="2611665" y="1131085"/>
                  <a:pt x="2611665" y="1088187"/>
                </a:cubicBezTo>
                <a:cubicBezTo>
                  <a:pt x="2611665" y="1045253"/>
                  <a:pt x="2646455" y="1010450"/>
                  <a:pt x="2689397" y="1010450"/>
                </a:cubicBezTo>
                <a:close/>
                <a:moveTo>
                  <a:pt x="2510576" y="1010450"/>
                </a:moveTo>
                <a:cubicBezTo>
                  <a:pt x="2553520" y="1010450"/>
                  <a:pt x="2588319" y="1045253"/>
                  <a:pt x="2588319" y="1088187"/>
                </a:cubicBezTo>
                <a:cubicBezTo>
                  <a:pt x="2588319" y="1131085"/>
                  <a:pt x="2553520" y="1165888"/>
                  <a:pt x="2510576" y="1165888"/>
                </a:cubicBezTo>
                <a:cubicBezTo>
                  <a:pt x="2467630" y="1165888"/>
                  <a:pt x="2432814" y="1131085"/>
                  <a:pt x="2432814" y="1088187"/>
                </a:cubicBezTo>
                <a:cubicBezTo>
                  <a:pt x="2432814" y="1045253"/>
                  <a:pt x="2467630" y="1010450"/>
                  <a:pt x="2510576" y="1010450"/>
                </a:cubicBezTo>
                <a:close/>
                <a:moveTo>
                  <a:pt x="2317606" y="1010450"/>
                </a:moveTo>
                <a:cubicBezTo>
                  <a:pt x="2360536" y="1010450"/>
                  <a:pt x="2395351" y="1045253"/>
                  <a:pt x="2395351" y="1088187"/>
                </a:cubicBezTo>
                <a:cubicBezTo>
                  <a:pt x="2395351" y="1131085"/>
                  <a:pt x="2360536" y="1165888"/>
                  <a:pt x="2317606" y="1165888"/>
                </a:cubicBezTo>
                <a:cubicBezTo>
                  <a:pt x="2274681" y="1165888"/>
                  <a:pt x="2239883" y="1131085"/>
                  <a:pt x="2239883" y="1088187"/>
                </a:cubicBezTo>
                <a:cubicBezTo>
                  <a:pt x="2239883" y="1045253"/>
                  <a:pt x="2274681" y="1010450"/>
                  <a:pt x="2317606" y="1010450"/>
                </a:cubicBezTo>
                <a:close/>
                <a:moveTo>
                  <a:pt x="2129421" y="1010450"/>
                </a:moveTo>
                <a:cubicBezTo>
                  <a:pt x="2172341" y="1010450"/>
                  <a:pt x="2207140" y="1045253"/>
                  <a:pt x="2207140" y="1088187"/>
                </a:cubicBezTo>
                <a:cubicBezTo>
                  <a:pt x="2207140" y="1131085"/>
                  <a:pt x="2172341" y="1165888"/>
                  <a:pt x="2129421" y="1165888"/>
                </a:cubicBezTo>
                <a:cubicBezTo>
                  <a:pt x="2086492" y="1165888"/>
                  <a:pt x="2051692" y="1131085"/>
                  <a:pt x="2051692" y="1088187"/>
                </a:cubicBezTo>
                <a:cubicBezTo>
                  <a:pt x="2051692" y="1045253"/>
                  <a:pt x="2086492" y="1010450"/>
                  <a:pt x="2129421" y="1010450"/>
                </a:cubicBezTo>
                <a:close/>
                <a:moveTo>
                  <a:pt x="1941229" y="1010450"/>
                </a:moveTo>
                <a:cubicBezTo>
                  <a:pt x="1984155" y="1010450"/>
                  <a:pt x="2018951" y="1045253"/>
                  <a:pt x="2018951" y="1088187"/>
                </a:cubicBezTo>
                <a:cubicBezTo>
                  <a:pt x="2018951" y="1131085"/>
                  <a:pt x="1984155" y="1165888"/>
                  <a:pt x="1941229" y="1165888"/>
                </a:cubicBezTo>
                <a:cubicBezTo>
                  <a:pt x="1898304" y="1165888"/>
                  <a:pt x="1863506" y="1131085"/>
                  <a:pt x="1863506" y="1088187"/>
                </a:cubicBezTo>
                <a:cubicBezTo>
                  <a:pt x="1863506" y="1045253"/>
                  <a:pt x="1898304" y="1010450"/>
                  <a:pt x="1941229" y="1010450"/>
                </a:cubicBezTo>
                <a:close/>
                <a:moveTo>
                  <a:pt x="1757744" y="1010450"/>
                </a:moveTo>
                <a:cubicBezTo>
                  <a:pt x="1800668" y="1010450"/>
                  <a:pt x="1835468" y="1045253"/>
                  <a:pt x="1835468" y="1088187"/>
                </a:cubicBezTo>
                <a:cubicBezTo>
                  <a:pt x="1835468" y="1131085"/>
                  <a:pt x="1800668" y="1165888"/>
                  <a:pt x="1757744" y="1165888"/>
                </a:cubicBezTo>
                <a:cubicBezTo>
                  <a:pt x="1714799" y="1165888"/>
                  <a:pt x="1680016" y="1131085"/>
                  <a:pt x="1680016" y="1088187"/>
                </a:cubicBezTo>
                <a:cubicBezTo>
                  <a:pt x="1680016" y="1045253"/>
                  <a:pt x="1714799" y="1010450"/>
                  <a:pt x="1757744" y="1010450"/>
                </a:cubicBezTo>
                <a:close/>
                <a:moveTo>
                  <a:pt x="1569502" y="1010450"/>
                </a:moveTo>
                <a:cubicBezTo>
                  <a:pt x="1612477" y="1010450"/>
                  <a:pt x="1647277" y="1045253"/>
                  <a:pt x="1647277" y="1088187"/>
                </a:cubicBezTo>
                <a:cubicBezTo>
                  <a:pt x="1647277" y="1131085"/>
                  <a:pt x="1612477" y="1165888"/>
                  <a:pt x="1569502" y="1165888"/>
                </a:cubicBezTo>
                <a:cubicBezTo>
                  <a:pt x="1526610" y="1165888"/>
                  <a:pt x="1491796" y="1131085"/>
                  <a:pt x="1491796" y="1088187"/>
                </a:cubicBezTo>
                <a:cubicBezTo>
                  <a:pt x="1491796" y="1045253"/>
                  <a:pt x="1526610" y="1010450"/>
                  <a:pt x="1569502" y="1010450"/>
                </a:cubicBezTo>
                <a:close/>
                <a:moveTo>
                  <a:pt x="1385980" y="1010450"/>
                </a:moveTo>
                <a:cubicBezTo>
                  <a:pt x="1428926" y="1010450"/>
                  <a:pt x="1463744" y="1045253"/>
                  <a:pt x="1463744" y="1088187"/>
                </a:cubicBezTo>
                <a:cubicBezTo>
                  <a:pt x="1463744" y="1131085"/>
                  <a:pt x="1428926" y="1165888"/>
                  <a:pt x="1385980" y="1165888"/>
                </a:cubicBezTo>
                <a:cubicBezTo>
                  <a:pt x="1343036" y="1165888"/>
                  <a:pt x="1308218" y="1131085"/>
                  <a:pt x="1308218" y="1088187"/>
                </a:cubicBezTo>
                <a:cubicBezTo>
                  <a:pt x="1308218" y="1045253"/>
                  <a:pt x="1343036" y="1010450"/>
                  <a:pt x="1385980" y="1010450"/>
                </a:cubicBezTo>
                <a:close/>
                <a:moveTo>
                  <a:pt x="8853421" y="1010449"/>
                </a:moveTo>
                <a:cubicBezTo>
                  <a:pt x="8896354" y="1010449"/>
                  <a:pt x="8931158" y="1045253"/>
                  <a:pt x="8931158" y="1088185"/>
                </a:cubicBezTo>
                <a:cubicBezTo>
                  <a:pt x="8931158" y="1131085"/>
                  <a:pt x="8896354" y="1165888"/>
                  <a:pt x="8853421" y="1165888"/>
                </a:cubicBezTo>
                <a:cubicBezTo>
                  <a:pt x="8810489" y="1165888"/>
                  <a:pt x="8775685" y="1131085"/>
                  <a:pt x="8775685" y="1088185"/>
                </a:cubicBezTo>
                <a:cubicBezTo>
                  <a:pt x="8775685" y="1045253"/>
                  <a:pt x="8810489" y="1010449"/>
                  <a:pt x="8853421" y="1010449"/>
                </a:cubicBezTo>
                <a:close/>
                <a:moveTo>
                  <a:pt x="8669908" y="1010449"/>
                </a:moveTo>
                <a:cubicBezTo>
                  <a:pt x="8712841" y="1010449"/>
                  <a:pt x="8747645" y="1045253"/>
                  <a:pt x="8747645" y="1088185"/>
                </a:cubicBezTo>
                <a:cubicBezTo>
                  <a:pt x="8747645" y="1131085"/>
                  <a:pt x="8712841" y="1165888"/>
                  <a:pt x="8669908" y="1165888"/>
                </a:cubicBezTo>
                <a:cubicBezTo>
                  <a:pt x="8626975" y="1165888"/>
                  <a:pt x="8592171" y="1131085"/>
                  <a:pt x="8592171" y="1088185"/>
                </a:cubicBezTo>
                <a:cubicBezTo>
                  <a:pt x="8592171" y="1045253"/>
                  <a:pt x="8626975" y="1010449"/>
                  <a:pt x="8669908" y="1010449"/>
                </a:cubicBezTo>
                <a:close/>
                <a:moveTo>
                  <a:pt x="8481684" y="1010449"/>
                </a:moveTo>
                <a:cubicBezTo>
                  <a:pt x="8524617" y="1010449"/>
                  <a:pt x="8559421" y="1045253"/>
                  <a:pt x="8559421" y="1088185"/>
                </a:cubicBezTo>
                <a:cubicBezTo>
                  <a:pt x="8559421" y="1131085"/>
                  <a:pt x="8524617" y="1165888"/>
                  <a:pt x="8481684" y="1165888"/>
                </a:cubicBezTo>
                <a:cubicBezTo>
                  <a:pt x="8438752" y="1165888"/>
                  <a:pt x="8403948" y="1131085"/>
                  <a:pt x="8403948" y="1088185"/>
                </a:cubicBezTo>
                <a:cubicBezTo>
                  <a:pt x="8403948" y="1045253"/>
                  <a:pt x="8438752" y="1010449"/>
                  <a:pt x="8481684" y="1010449"/>
                </a:cubicBezTo>
                <a:close/>
                <a:moveTo>
                  <a:pt x="8298167" y="1010449"/>
                </a:moveTo>
                <a:cubicBezTo>
                  <a:pt x="8341100" y="1010449"/>
                  <a:pt x="8375904" y="1045253"/>
                  <a:pt x="8375904" y="1088185"/>
                </a:cubicBezTo>
                <a:cubicBezTo>
                  <a:pt x="8375904" y="1131085"/>
                  <a:pt x="8341100" y="1165888"/>
                  <a:pt x="8298167" y="1165888"/>
                </a:cubicBezTo>
                <a:cubicBezTo>
                  <a:pt x="8255235" y="1165888"/>
                  <a:pt x="8220430" y="1131085"/>
                  <a:pt x="8220430" y="1088185"/>
                </a:cubicBezTo>
                <a:cubicBezTo>
                  <a:pt x="8220430" y="1045253"/>
                  <a:pt x="8255235" y="1010449"/>
                  <a:pt x="8298167" y="1010449"/>
                </a:cubicBezTo>
                <a:close/>
                <a:moveTo>
                  <a:pt x="8109949" y="1010449"/>
                </a:moveTo>
                <a:cubicBezTo>
                  <a:pt x="8152882" y="1010449"/>
                  <a:pt x="8187686" y="1045253"/>
                  <a:pt x="8187686" y="1088185"/>
                </a:cubicBezTo>
                <a:cubicBezTo>
                  <a:pt x="8187686" y="1131085"/>
                  <a:pt x="8152882" y="1165888"/>
                  <a:pt x="8109949" y="1165888"/>
                </a:cubicBezTo>
                <a:cubicBezTo>
                  <a:pt x="8067016" y="1165888"/>
                  <a:pt x="8032212" y="1131085"/>
                  <a:pt x="8032212" y="1088185"/>
                </a:cubicBezTo>
                <a:cubicBezTo>
                  <a:pt x="8032212" y="1045253"/>
                  <a:pt x="8067016" y="1010449"/>
                  <a:pt x="8109949" y="1010449"/>
                </a:cubicBezTo>
                <a:close/>
                <a:moveTo>
                  <a:pt x="1462147" y="915542"/>
                </a:moveTo>
                <a:lnTo>
                  <a:pt x="1463752" y="923488"/>
                </a:lnTo>
                <a:cubicBezTo>
                  <a:pt x="1463752" y="966420"/>
                  <a:pt x="1428936" y="1001228"/>
                  <a:pt x="1385988" y="1001228"/>
                </a:cubicBezTo>
                <a:cubicBezTo>
                  <a:pt x="1375252" y="1001228"/>
                  <a:pt x="1365024" y="999052"/>
                  <a:pt x="1355721" y="995118"/>
                </a:cubicBezTo>
                <a:lnTo>
                  <a:pt x="1336670" y="982277"/>
                </a:lnTo>
                <a:close/>
                <a:moveTo>
                  <a:pt x="8786740" y="885896"/>
                </a:moveTo>
                <a:lnTo>
                  <a:pt x="8922217" y="957949"/>
                </a:lnTo>
                <a:lnTo>
                  <a:pt x="8908389" y="978459"/>
                </a:lnTo>
                <a:cubicBezTo>
                  <a:pt x="8894322" y="992527"/>
                  <a:pt x="8874888" y="1001229"/>
                  <a:pt x="8853421" y="1001229"/>
                </a:cubicBezTo>
                <a:cubicBezTo>
                  <a:pt x="8810489" y="1001229"/>
                  <a:pt x="8775685" y="966421"/>
                  <a:pt x="8775685" y="923490"/>
                </a:cubicBezTo>
                <a:cubicBezTo>
                  <a:pt x="8775685" y="912758"/>
                  <a:pt x="8777860" y="902533"/>
                  <a:pt x="8781794" y="893233"/>
                </a:cubicBezTo>
                <a:close/>
                <a:moveTo>
                  <a:pt x="1586811" y="849240"/>
                </a:moveTo>
                <a:lnTo>
                  <a:pt x="1599802" y="851861"/>
                </a:lnTo>
                <a:cubicBezTo>
                  <a:pt x="1627713" y="863664"/>
                  <a:pt x="1647285" y="891292"/>
                  <a:pt x="1647285" y="923487"/>
                </a:cubicBezTo>
                <a:cubicBezTo>
                  <a:pt x="1647285" y="966420"/>
                  <a:pt x="1612490" y="1001228"/>
                  <a:pt x="1569527" y="1001228"/>
                </a:cubicBezTo>
                <a:cubicBezTo>
                  <a:pt x="1526619" y="1001228"/>
                  <a:pt x="1491803" y="966420"/>
                  <a:pt x="1491803" y="923487"/>
                </a:cubicBezTo>
                <a:lnTo>
                  <a:pt x="1497170" y="896915"/>
                </a:lnTo>
                <a:close/>
                <a:moveTo>
                  <a:pt x="8669908" y="845754"/>
                </a:moveTo>
                <a:cubicBezTo>
                  <a:pt x="8712841" y="845754"/>
                  <a:pt x="8747645" y="880560"/>
                  <a:pt x="8747645" y="923490"/>
                </a:cubicBezTo>
                <a:cubicBezTo>
                  <a:pt x="8747645" y="966421"/>
                  <a:pt x="8712841" y="1001229"/>
                  <a:pt x="8669908" y="1001229"/>
                </a:cubicBezTo>
                <a:cubicBezTo>
                  <a:pt x="8626975" y="1001229"/>
                  <a:pt x="8592171" y="966421"/>
                  <a:pt x="8592171" y="923490"/>
                </a:cubicBezTo>
                <a:cubicBezTo>
                  <a:pt x="8592171" y="880560"/>
                  <a:pt x="8626975" y="845754"/>
                  <a:pt x="8669908" y="845754"/>
                </a:cubicBezTo>
                <a:close/>
                <a:moveTo>
                  <a:pt x="8481684" y="845754"/>
                </a:moveTo>
                <a:cubicBezTo>
                  <a:pt x="8524617" y="845754"/>
                  <a:pt x="8559421" y="880560"/>
                  <a:pt x="8559421" y="923490"/>
                </a:cubicBezTo>
                <a:cubicBezTo>
                  <a:pt x="8559421" y="966421"/>
                  <a:pt x="8524617" y="1001229"/>
                  <a:pt x="8481684" y="1001229"/>
                </a:cubicBezTo>
                <a:cubicBezTo>
                  <a:pt x="8438752" y="1001229"/>
                  <a:pt x="8403948" y="966421"/>
                  <a:pt x="8403948" y="923490"/>
                </a:cubicBezTo>
                <a:cubicBezTo>
                  <a:pt x="8403948" y="880560"/>
                  <a:pt x="8438752" y="845754"/>
                  <a:pt x="8481684" y="845754"/>
                </a:cubicBezTo>
                <a:close/>
                <a:moveTo>
                  <a:pt x="8298167" y="845754"/>
                </a:moveTo>
                <a:cubicBezTo>
                  <a:pt x="8341100" y="845754"/>
                  <a:pt x="8375904" y="880560"/>
                  <a:pt x="8375904" y="923490"/>
                </a:cubicBezTo>
                <a:cubicBezTo>
                  <a:pt x="8375904" y="966421"/>
                  <a:pt x="8341100" y="1001229"/>
                  <a:pt x="8298167" y="1001229"/>
                </a:cubicBezTo>
                <a:cubicBezTo>
                  <a:pt x="8255235" y="1001229"/>
                  <a:pt x="8220430" y="966421"/>
                  <a:pt x="8220430" y="923490"/>
                </a:cubicBezTo>
                <a:cubicBezTo>
                  <a:pt x="8220430" y="880560"/>
                  <a:pt x="8255235" y="845754"/>
                  <a:pt x="8298167" y="845754"/>
                </a:cubicBezTo>
                <a:close/>
                <a:moveTo>
                  <a:pt x="8109949" y="845754"/>
                </a:moveTo>
                <a:cubicBezTo>
                  <a:pt x="8152882" y="845754"/>
                  <a:pt x="8187686" y="880560"/>
                  <a:pt x="8187686" y="923490"/>
                </a:cubicBezTo>
                <a:cubicBezTo>
                  <a:pt x="8187686" y="966421"/>
                  <a:pt x="8152882" y="1001229"/>
                  <a:pt x="8109949" y="1001229"/>
                </a:cubicBezTo>
                <a:cubicBezTo>
                  <a:pt x="8067016" y="1001229"/>
                  <a:pt x="8032212" y="966421"/>
                  <a:pt x="8032212" y="923490"/>
                </a:cubicBezTo>
                <a:cubicBezTo>
                  <a:pt x="8032212" y="880560"/>
                  <a:pt x="8067016" y="845754"/>
                  <a:pt x="8109949" y="845754"/>
                </a:cubicBezTo>
                <a:close/>
                <a:moveTo>
                  <a:pt x="7366472" y="845754"/>
                </a:moveTo>
                <a:cubicBezTo>
                  <a:pt x="7409405" y="845754"/>
                  <a:pt x="7444209" y="880560"/>
                  <a:pt x="7444209" y="923490"/>
                </a:cubicBezTo>
                <a:cubicBezTo>
                  <a:pt x="7444209" y="966421"/>
                  <a:pt x="7409405" y="1001229"/>
                  <a:pt x="7366472" y="1001229"/>
                </a:cubicBezTo>
                <a:cubicBezTo>
                  <a:pt x="7323540" y="1001229"/>
                  <a:pt x="7288736" y="966421"/>
                  <a:pt x="7288736" y="923490"/>
                </a:cubicBezTo>
                <a:cubicBezTo>
                  <a:pt x="7288736" y="880560"/>
                  <a:pt x="7323540" y="845754"/>
                  <a:pt x="7366472" y="845754"/>
                </a:cubicBezTo>
                <a:close/>
                <a:moveTo>
                  <a:pt x="6425365" y="845754"/>
                </a:moveTo>
                <a:cubicBezTo>
                  <a:pt x="6468298" y="845754"/>
                  <a:pt x="6503102" y="880560"/>
                  <a:pt x="6503102" y="923490"/>
                </a:cubicBezTo>
                <a:cubicBezTo>
                  <a:pt x="6503102" y="966421"/>
                  <a:pt x="6468298" y="1001230"/>
                  <a:pt x="6425365" y="1001230"/>
                </a:cubicBezTo>
                <a:cubicBezTo>
                  <a:pt x="6382432" y="1001230"/>
                  <a:pt x="6347628" y="966421"/>
                  <a:pt x="6347628" y="923490"/>
                </a:cubicBezTo>
                <a:cubicBezTo>
                  <a:pt x="6347628" y="880560"/>
                  <a:pt x="6382432" y="845754"/>
                  <a:pt x="6425365" y="845754"/>
                </a:cubicBezTo>
                <a:close/>
                <a:moveTo>
                  <a:pt x="6241850" y="845754"/>
                </a:moveTo>
                <a:cubicBezTo>
                  <a:pt x="6284783" y="845754"/>
                  <a:pt x="6319587" y="880560"/>
                  <a:pt x="6319587" y="923490"/>
                </a:cubicBezTo>
                <a:cubicBezTo>
                  <a:pt x="6319587" y="966421"/>
                  <a:pt x="6284783" y="1001230"/>
                  <a:pt x="6241850" y="1001230"/>
                </a:cubicBezTo>
                <a:cubicBezTo>
                  <a:pt x="6198917" y="1001230"/>
                  <a:pt x="6164113" y="966421"/>
                  <a:pt x="6164113" y="923490"/>
                </a:cubicBezTo>
                <a:cubicBezTo>
                  <a:pt x="6164113" y="880560"/>
                  <a:pt x="6198917" y="845754"/>
                  <a:pt x="6241850" y="845754"/>
                </a:cubicBezTo>
                <a:close/>
                <a:moveTo>
                  <a:pt x="6053630" y="845752"/>
                </a:moveTo>
                <a:cubicBezTo>
                  <a:pt x="6096563" y="845752"/>
                  <a:pt x="6131367" y="880558"/>
                  <a:pt x="6131367" y="923487"/>
                </a:cubicBezTo>
                <a:cubicBezTo>
                  <a:pt x="6131367" y="966420"/>
                  <a:pt x="6096563" y="1001228"/>
                  <a:pt x="6053630" y="1001228"/>
                </a:cubicBezTo>
                <a:cubicBezTo>
                  <a:pt x="6010698" y="1001228"/>
                  <a:pt x="5975894" y="966420"/>
                  <a:pt x="5975894" y="923487"/>
                </a:cubicBezTo>
                <a:cubicBezTo>
                  <a:pt x="5975894" y="880558"/>
                  <a:pt x="6010698" y="845752"/>
                  <a:pt x="6053630" y="845752"/>
                </a:cubicBezTo>
                <a:close/>
                <a:moveTo>
                  <a:pt x="4373793" y="845752"/>
                </a:moveTo>
                <a:cubicBezTo>
                  <a:pt x="4416737" y="845752"/>
                  <a:pt x="4451526" y="880558"/>
                  <a:pt x="4451526" y="923487"/>
                </a:cubicBezTo>
                <a:cubicBezTo>
                  <a:pt x="4451526" y="966420"/>
                  <a:pt x="4416737" y="1001228"/>
                  <a:pt x="4373793" y="1001228"/>
                </a:cubicBezTo>
                <a:cubicBezTo>
                  <a:pt x="4330869" y="1001228"/>
                  <a:pt x="4296066" y="966420"/>
                  <a:pt x="4296066" y="923487"/>
                </a:cubicBezTo>
                <a:cubicBezTo>
                  <a:pt x="4296066" y="880558"/>
                  <a:pt x="4330869" y="845752"/>
                  <a:pt x="4373793" y="845752"/>
                </a:cubicBezTo>
                <a:close/>
                <a:moveTo>
                  <a:pt x="4185559" y="845752"/>
                </a:moveTo>
                <a:cubicBezTo>
                  <a:pt x="4228500" y="845752"/>
                  <a:pt x="4263314" y="880558"/>
                  <a:pt x="4263314" y="923487"/>
                </a:cubicBezTo>
                <a:cubicBezTo>
                  <a:pt x="4263314" y="966420"/>
                  <a:pt x="4228500" y="1001228"/>
                  <a:pt x="4185559" y="1001228"/>
                </a:cubicBezTo>
                <a:cubicBezTo>
                  <a:pt x="4142611" y="1001228"/>
                  <a:pt x="4107799" y="966420"/>
                  <a:pt x="4107799" y="923487"/>
                </a:cubicBezTo>
                <a:cubicBezTo>
                  <a:pt x="4107799" y="880558"/>
                  <a:pt x="4142611" y="845752"/>
                  <a:pt x="4185559" y="845752"/>
                </a:cubicBezTo>
                <a:close/>
                <a:moveTo>
                  <a:pt x="3997354" y="845752"/>
                </a:moveTo>
                <a:cubicBezTo>
                  <a:pt x="4040268" y="845752"/>
                  <a:pt x="4075062" y="880558"/>
                  <a:pt x="4075062" y="923487"/>
                </a:cubicBezTo>
                <a:cubicBezTo>
                  <a:pt x="4075062" y="966420"/>
                  <a:pt x="4040268" y="1001228"/>
                  <a:pt x="3997354" y="1001228"/>
                </a:cubicBezTo>
                <a:cubicBezTo>
                  <a:pt x="3954440" y="1001228"/>
                  <a:pt x="3919622" y="966420"/>
                  <a:pt x="3919622" y="923487"/>
                </a:cubicBezTo>
                <a:cubicBezTo>
                  <a:pt x="3919622" y="880558"/>
                  <a:pt x="3954440" y="845752"/>
                  <a:pt x="3997354" y="845752"/>
                </a:cubicBezTo>
                <a:close/>
                <a:moveTo>
                  <a:pt x="3813851" y="845752"/>
                </a:moveTo>
                <a:cubicBezTo>
                  <a:pt x="3856791" y="845752"/>
                  <a:pt x="3891567" y="880558"/>
                  <a:pt x="3891567" y="923487"/>
                </a:cubicBezTo>
                <a:cubicBezTo>
                  <a:pt x="3891567" y="966420"/>
                  <a:pt x="3856791" y="1001228"/>
                  <a:pt x="3813851" y="1001228"/>
                </a:cubicBezTo>
                <a:cubicBezTo>
                  <a:pt x="3770914" y="1001228"/>
                  <a:pt x="3736077" y="966420"/>
                  <a:pt x="3736077" y="923487"/>
                </a:cubicBezTo>
                <a:cubicBezTo>
                  <a:pt x="3736077" y="880558"/>
                  <a:pt x="3770914" y="845752"/>
                  <a:pt x="3813851" y="845752"/>
                </a:cubicBezTo>
                <a:close/>
                <a:moveTo>
                  <a:pt x="3625636" y="845752"/>
                </a:moveTo>
                <a:cubicBezTo>
                  <a:pt x="3668555" y="845752"/>
                  <a:pt x="3703376" y="880558"/>
                  <a:pt x="3703376" y="923487"/>
                </a:cubicBezTo>
                <a:cubicBezTo>
                  <a:pt x="3703376" y="966420"/>
                  <a:pt x="3668555" y="1001228"/>
                  <a:pt x="3625636" y="1001228"/>
                </a:cubicBezTo>
                <a:cubicBezTo>
                  <a:pt x="3582688" y="1001228"/>
                  <a:pt x="3547906" y="966420"/>
                  <a:pt x="3547906" y="923487"/>
                </a:cubicBezTo>
                <a:cubicBezTo>
                  <a:pt x="3547906" y="880558"/>
                  <a:pt x="3582688" y="845752"/>
                  <a:pt x="3625636" y="845752"/>
                </a:cubicBezTo>
                <a:close/>
                <a:moveTo>
                  <a:pt x="3442100" y="845752"/>
                </a:moveTo>
                <a:cubicBezTo>
                  <a:pt x="3485038" y="845752"/>
                  <a:pt x="3519851" y="880558"/>
                  <a:pt x="3519851" y="923487"/>
                </a:cubicBezTo>
                <a:cubicBezTo>
                  <a:pt x="3519851" y="966420"/>
                  <a:pt x="3485038" y="1001228"/>
                  <a:pt x="3442100" y="1001228"/>
                </a:cubicBezTo>
                <a:cubicBezTo>
                  <a:pt x="3399338" y="1001228"/>
                  <a:pt x="3364537" y="966420"/>
                  <a:pt x="3364537" y="923487"/>
                </a:cubicBezTo>
                <a:cubicBezTo>
                  <a:pt x="3364537" y="880558"/>
                  <a:pt x="3399338" y="845752"/>
                  <a:pt x="3442100" y="845752"/>
                </a:cubicBezTo>
                <a:close/>
                <a:moveTo>
                  <a:pt x="3254053" y="845752"/>
                </a:moveTo>
                <a:cubicBezTo>
                  <a:pt x="3296982" y="845752"/>
                  <a:pt x="3331793" y="880558"/>
                  <a:pt x="3331793" y="923487"/>
                </a:cubicBezTo>
                <a:cubicBezTo>
                  <a:pt x="3331793" y="966420"/>
                  <a:pt x="3296982" y="1001228"/>
                  <a:pt x="3254053" y="1001228"/>
                </a:cubicBezTo>
                <a:cubicBezTo>
                  <a:pt x="3211113" y="1001228"/>
                  <a:pt x="3176307" y="966420"/>
                  <a:pt x="3176307" y="923487"/>
                </a:cubicBezTo>
                <a:cubicBezTo>
                  <a:pt x="3176307" y="880558"/>
                  <a:pt x="3211113" y="845752"/>
                  <a:pt x="3254053" y="845752"/>
                </a:cubicBezTo>
                <a:close/>
                <a:moveTo>
                  <a:pt x="2317622" y="845752"/>
                </a:moveTo>
                <a:cubicBezTo>
                  <a:pt x="2360549" y="845752"/>
                  <a:pt x="2395360" y="880558"/>
                  <a:pt x="2395360" y="923487"/>
                </a:cubicBezTo>
                <a:cubicBezTo>
                  <a:pt x="2395360" y="966420"/>
                  <a:pt x="2360549" y="1001228"/>
                  <a:pt x="2317622" y="1001228"/>
                </a:cubicBezTo>
                <a:cubicBezTo>
                  <a:pt x="2274693" y="1001228"/>
                  <a:pt x="2239894" y="966420"/>
                  <a:pt x="2239894" y="923487"/>
                </a:cubicBezTo>
                <a:cubicBezTo>
                  <a:pt x="2239894" y="880558"/>
                  <a:pt x="2274693" y="845752"/>
                  <a:pt x="2317622" y="845752"/>
                </a:cubicBezTo>
                <a:close/>
                <a:moveTo>
                  <a:pt x="2129431" y="845752"/>
                </a:moveTo>
                <a:cubicBezTo>
                  <a:pt x="2172351" y="845752"/>
                  <a:pt x="2207150" y="880558"/>
                  <a:pt x="2207150" y="923487"/>
                </a:cubicBezTo>
                <a:cubicBezTo>
                  <a:pt x="2207150" y="966420"/>
                  <a:pt x="2172351" y="1001228"/>
                  <a:pt x="2129431" y="1001228"/>
                </a:cubicBezTo>
                <a:cubicBezTo>
                  <a:pt x="2086505" y="1001228"/>
                  <a:pt x="2051703" y="966420"/>
                  <a:pt x="2051703" y="923487"/>
                </a:cubicBezTo>
                <a:cubicBezTo>
                  <a:pt x="2051703" y="880558"/>
                  <a:pt x="2086505" y="845752"/>
                  <a:pt x="2129431" y="845752"/>
                </a:cubicBezTo>
                <a:close/>
                <a:moveTo>
                  <a:pt x="1941239" y="845752"/>
                </a:moveTo>
                <a:cubicBezTo>
                  <a:pt x="1984164" y="845752"/>
                  <a:pt x="2018960" y="880560"/>
                  <a:pt x="2018960" y="923487"/>
                </a:cubicBezTo>
                <a:cubicBezTo>
                  <a:pt x="2018960" y="966420"/>
                  <a:pt x="1984164" y="1001228"/>
                  <a:pt x="1941239" y="1001228"/>
                </a:cubicBezTo>
                <a:cubicBezTo>
                  <a:pt x="1898313" y="1001228"/>
                  <a:pt x="1863515" y="966420"/>
                  <a:pt x="1863515" y="923487"/>
                </a:cubicBezTo>
                <a:cubicBezTo>
                  <a:pt x="1863515" y="880560"/>
                  <a:pt x="1898313" y="845752"/>
                  <a:pt x="1941239" y="845752"/>
                </a:cubicBezTo>
                <a:close/>
                <a:moveTo>
                  <a:pt x="1757753" y="845752"/>
                </a:moveTo>
                <a:cubicBezTo>
                  <a:pt x="1800680" y="845752"/>
                  <a:pt x="1835478" y="880560"/>
                  <a:pt x="1835478" y="923487"/>
                </a:cubicBezTo>
                <a:cubicBezTo>
                  <a:pt x="1835478" y="966420"/>
                  <a:pt x="1800680" y="1001228"/>
                  <a:pt x="1757753" y="1001228"/>
                </a:cubicBezTo>
                <a:cubicBezTo>
                  <a:pt x="1714807" y="1001228"/>
                  <a:pt x="1680025" y="966420"/>
                  <a:pt x="1680025" y="923487"/>
                </a:cubicBezTo>
                <a:cubicBezTo>
                  <a:pt x="1680025" y="880560"/>
                  <a:pt x="1714807" y="845752"/>
                  <a:pt x="1757753" y="845752"/>
                </a:cubicBezTo>
                <a:close/>
                <a:moveTo>
                  <a:pt x="8596457" y="784733"/>
                </a:moveTo>
                <a:lnTo>
                  <a:pt x="8597001" y="784984"/>
                </a:lnTo>
                <a:lnTo>
                  <a:pt x="8693733" y="836430"/>
                </a:lnTo>
                <a:lnTo>
                  <a:pt x="8669908" y="841240"/>
                </a:lnTo>
                <a:cubicBezTo>
                  <a:pt x="8637708" y="841240"/>
                  <a:pt x="8610081" y="821663"/>
                  <a:pt x="8598280" y="793763"/>
                </a:cubicBezTo>
                <a:close/>
                <a:moveTo>
                  <a:pt x="1827167" y="729971"/>
                </a:moveTo>
                <a:lnTo>
                  <a:pt x="1829376" y="733247"/>
                </a:lnTo>
                <a:cubicBezTo>
                  <a:pt x="1833309" y="742547"/>
                  <a:pt x="1835484" y="752772"/>
                  <a:pt x="1835484" y="763506"/>
                </a:cubicBezTo>
                <a:cubicBezTo>
                  <a:pt x="1835484" y="806436"/>
                  <a:pt x="1800685" y="841242"/>
                  <a:pt x="1757760" y="841242"/>
                </a:cubicBezTo>
                <a:cubicBezTo>
                  <a:pt x="1736288" y="841242"/>
                  <a:pt x="1716856" y="832541"/>
                  <a:pt x="1702792" y="818473"/>
                </a:cubicBezTo>
                <a:lnTo>
                  <a:pt x="1687452" y="795714"/>
                </a:lnTo>
                <a:lnTo>
                  <a:pt x="1707627" y="784984"/>
                </a:lnTo>
                <a:close/>
                <a:moveTo>
                  <a:pt x="8428408" y="707396"/>
                </a:moveTo>
                <a:lnTo>
                  <a:pt x="8558648" y="767333"/>
                </a:lnTo>
                <a:lnTo>
                  <a:pt x="8553312" y="793763"/>
                </a:lnTo>
                <a:cubicBezTo>
                  <a:pt x="8541511" y="821663"/>
                  <a:pt x="8513884" y="841240"/>
                  <a:pt x="8481684" y="841240"/>
                </a:cubicBezTo>
                <a:cubicBezTo>
                  <a:pt x="8438752" y="841240"/>
                  <a:pt x="8403948" y="806436"/>
                  <a:pt x="8403948" y="763506"/>
                </a:cubicBezTo>
                <a:cubicBezTo>
                  <a:pt x="8403948" y="742038"/>
                  <a:pt x="8412649" y="722604"/>
                  <a:pt x="8426717" y="708537"/>
                </a:cubicBezTo>
                <a:close/>
                <a:moveTo>
                  <a:pt x="7554693" y="685769"/>
                </a:moveTo>
                <a:cubicBezTo>
                  <a:pt x="7597626" y="685769"/>
                  <a:pt x="7632430" y="720570"/>
                  <a:pt x="7632430" y="763506"/>
                </a:cubicBezTo>
                <a:cubicBezTo>
                  <a:pt x="7632430" y="806436"/>
                  <a:pt x="7597626" y="841242"/>
                  <a:pt x="7554693" y="841242"/>
                </a:cubicBezTo>
                <a:cubicBezTo>
                  <a:pt x="7511761" y="841242"/>
                  <a:pt x="7476957" y="806436"/>
                  <a:pt x="7476957" y="763506"/>
                </a:cubicBezTo>
                <a:cubicBezTo>
                  <a:pt x="7476957" y="720570"/>
                  <a:pt x="7511761" y="685769"/>
                  <a:pt x="7554693" y="685769"/>
                </a:cubicBezTo>
                <a:close/>
                <a:moveTo>
                  <a:pt x="4373793" y="685769"/>
                </a:moveTo>
                <a:cubicBezTo>
                  <a:pt x="4416737" y="685769"/>
                  <a:pt x="4451526" y="720570"/>
                  <a:pt x="4451526" y="763506"/>
                </a:cubicBezTo>
                <a:cubicBezTo>
                  <a:pt x="4451526" y="806436"/>
                  <a:pt x="4416737" y="841242"/>
                  <a:pt x="4373793" y="841242"/>
                </a:cubicBezTo>
                <a:cubicBezTo>
                  <a:pt x="4330869" y="841242"/>
                  <a:pt x="4296066" y="806436"/>
                  <a:pt x="4296066" y="763506"/>
                </a:cubicBezTo>
                <a:cubicBezTo>
                  <a:pt x="4296066" y="720570"/>
                  <a:pt x="4330869" y="685769"/>
                  <a:pt x="4373793" y="685769"/>
                </a:cubicBezTo>
                <a:close/>
                <a:moveTo>
                  <a:pt x="4185559" y="685769"/>
                </a:moveTo>
                <a:cubicBezTo>
                  <a:pt x="4228500" y="685769"/>
                  <a:pt x="4263314" y="720570"/>
                  <a:pt x="4263314" y="763506"/>
                </a:cubicBezTo>
                <a:cubicBezTo>
                  <a:pt x="4263314" y="806436"/>
                  <a:pt x="4228500" y="841242"/>
                  <a:pt x="4185559" y="841242"/>
                </a:cubicBezTo>
                <a:cubicBezTo>
                  <a:pt x="4142611" y="841242"/>
                  <a:pt x="4107799" y="806436"/>
                  <a:pt x="4107799" y="763506"/>
                </a:cubicBezTo>
                <a:cubicBezTo>
                  <a:pt x="4107799" y="720570"/>
                  <a:pt x="4142611" y="685769"/>
                  <a:pt x="4185559" y="685769"/>
                </a:cubicBezTo>
                <a:close/>
                <a:moveTo>
                  <a:pt x="3997354" y="685769"/>
                </a:moveTo>
                <a:cubicBezTo>
                  <a:pt x="4040268" y="685769"/>
                  <a:pt x="4075062" y="720570"/>
                  <a:pt x="4075062" y="763506"/>
                </a:cubicBezTo>
                <a:cubicBezTo>
                  <a:pt x="4075062" y="806436"/>
                  <a:pt x="4040268" y="841242"/>
                  <a:pt x="3997354" y="841242"/>
                </a:cubicBezTo>
                <a:cubicBezTo>
                  <a:pt x="3954440" y="841242"/>
                  <a:pt x="3919622" y="806436"/>
                  <a:pt x="3919622" y="763506"/>
                </a:cubicBezTo>
                <a:cubicBezTo>
                  <a:pt x="3919622" y="720570"/>
                  <a:pt x="3954440" y="685769"/>
                  <a:pt x="3997354" y="685769"/>
                </a:cubicBezTo>
                <a:close/>
                <a:moveTo>
                  <a:pt x="3813851" y="685769"/>
                </a:moveTo>
                <a:cubicBezTo>
                  <a:pt x="3856791" y="685769"/>
                  <a:pt x="3891567" y="720570"/>
                  <a:pt x="3891567" y="763506"/>
                </a:cubicBezTo>
                <a:cubicBezTo>
                  <a:pt x="3891567" y="806436"/>
                  <a:pt x="3856791" y="841242"/>
                  <a:pt x="3813851" y="841242"/>
                </a:cubicBezTo>
                <a:cubicBezTo>
                  <a:pt x="3770914" y="841242"/>
                  <a:pt x="3736077" y="806436"/>
                  <a:pt x="3736077" y="763506"/>
                </a:cubicBezTo>
                <a:cubicBezTo>
                  <a:pt x="3736077" y="720570"/>
                  <a:pt x="3770914" y="685769"/>
                  <a:pt x="3813851" y="685769"/>
                </a:cubicBezTo>
                <a:close/>
                <a:moveTo>
                  <a:pt x="3625636" y="685769"/>
                </a:moveTo>
                <a:cubicBezTo>
                  <a:pt x="3668555" y="685769"/>
                  <a:pt x="3703376" y="720570"/>
                  <a:pt x="3703376" y="763506"/>
                </a:cubicBezTo>
                <a:cubicBezTo>
                  <a:pt x="3703376" y="806436"/>
                  <a:pt x="3668555" y="841242"/>
                  <a:pt x="3625636" y="841242"/>
                </a:cubicBezTo>
                <a:cubicBezTo>
                  <a:pt x="3582688" y="841242"/>
                  <a:pt x="3547906" y="806436"/>
                  <a:pt x="3547906" y="763506"/>
                </a:cubicBezTo>
                <a:cubicBezTo>
                  <a:pt x="3547906" y="720570"/>
                  <a:pt x="3582688" y="685769"/>
                  <a:pt x="3625636" y="685769"/>
                </a:cubicBezTo>
                <a:close/>
                <a:moveTo>
                  <a:pt x="3442100" y="685769"/>
                </a:moveTo>
                <a:cubicBezTo>
                  <a:pt x="3485038" y="685769"/>
                  <a:pt x="3519851" y="720570"/>
                  <a:pt x="3519851" y="763506"/>
                </a:cubicBezTo>
                <a:cubicBezTo>
                  <a:pt x="3519851" y="806436"/>
                  <a:pt x="3485038" y="841242"/>
                  <a:pt x="3442100" y="841242"/>
                </a:cubicBezTo>
                <a:cubicBezTo>
                  <a:pt x="3399343" y="841242"/>
                  <a:pt x="3364543" y="806436"/>
                  <a:pt x="3364543" y="763506"/>
                </a:cubicBezTo>
                <a:cubicBezTo>
                  <a:pt x="3364543" y="720570"/>
                  <a:pt x="3399343" y="685769"/>
                  <a:pt x="3442100" y="685769"/>
                </a:cubicBezTo>
                <a:close/>
                <a:moveTo>
                  <a:pt x="3254060" y="685769"/>
                </a:moveTo>
                <a:cubicBezTo>
                  <a:pt x="3296985" y="685769"/>
                  <a:pt x="3331797" y="720570"/>
                  <a:pt x="3331797" y="763506"/>
                </a:cubicBezTo>
                <a:cubicBezTo>
                  <a:pt x="3331797" y="806436"/>
                  <a:pt x="3296985" y="841242"/>
                  <a:pt x="3254060" y="841242"/>
                </a:cubicBezTo>
                <a:cubicBezTo>
                  <a:pt x="3211118" y="841242"/>
                  <a:pt x="3176313" y="806436"/>
                  <a:pt x="3176313" y="763506"/>
                </a:cubicBezTo>
                <a:cubicBezTo>
                  <a:pt x="3176313" y="720570"/>
                  <a:pt x="3211118" y="685769"/>
                  <a:pt x="3254060" y="685769"/>
                </a:cubicBezTo>
                <a:close/>
                <a:moveTo>
                  <a:pt x="2129431" y="685769"/>
                </a:moveTo>
                <a:cubicBezTo>
                  <a:pt x="2172358" y="685769"/>
                  <a:pt x="2207154" y="720570"/>
                  <a:pt x="2207154" y="763506"/>
                </a:cubicBezTo>
                <a:cubicBezTo>
                  <a:pt x="2207154" y="806436"/>
                  <a:pt x="2172358" y="841242"/>
                  <a:pt x="2129431" y="841242"/>
                </a:cubicBezTo>
                <a:cubicBezTo>
                  <a:pt x="2086510" y="841242"/>
                  <a:pt x="2051705" y="806436"/>
                  <a:pt x="2051705" y="763506"/>
                </a:cubicBezTo>
                <a:cubicBezTo>
                  <a:pt x="2051705" y="720570"/>
                  <a:pt x="2086510" y="685769"/>
                  <a:pt x="2129431" y="685769"/>
                </a:cubicBezTo>
                <a:close/>
                <a:moveTo>
                  <a:pt x="1941244" y="685769"/>
                </a:moveTo>
                <a:cubicBezTo>
                  <a:pt x="1984169" y="685769"/>
                  <a:pt x="2018966" y="720570"/>
                  <a:pt x="2018966" y="763506"/>
                </a:cubicBezTo>
                <a:cubicBezTo>
                  <a:pt x="2018966" y="806436"/>
                  <a:pt x="1984169" y="841242"/>
                  <a:pt x="1941244" y="841242"/>
                </a:cubicBezTo>
                <a:cubicBezTo>
                  <a:pt x="1898319" y="841242"/>
                  <a:pt x="1863520" y="806436"/>
                  <a:pt x="1863520" y="763506"/>
                </a:cubicBezTo>
                <a:cubicBezTo>
                  <a:pt x="1863520" y="720570"/>
                  <a:pt x="1898319" y="685769"/>
                  <a:pt x="1941244" y="685769"/>
                </a:cubicBezTo>
                <a:close/>
                <a:moveTo>
                  <a:pt x="2203878" y="563755"/>
                </a:moveTo>
                <a:lnTo>
                  <a:pt x="2207156" y="579991"/>
                </a:lnTo>
                <a:cubicBezTo>
                  <a:pt x="2207156" y="622921"/>
                  <a:pt x="2172358" y="657724"/>
                  <a:pt x="2129440" y="657724"/>
                </a:cubicBezTo>
                <a:cubicBezTo>
                  <a:pt x="2107975" y="657724"/>
                  <a:pt x="2088543" y="649024"/>
                  <a:pt x="2074476" y="634957"/>
                </a:cubicBezTo>
                <a:lnTo>
                  <a:pt x="2064804" y="620609"/>
                </a:lnTo>
                <a:lnTo>
                  <a:pt x="2098478" y="605112"/>
                </a:lnTo>
                <a:close/>
                <a:moveTo>
                  <a:pt x="7926434" y="502255"/>
                </a:moveTo>
                <a:cubicBezTo>
                  <a:pt x="7969367" y="502255"/>
                  <a:pt x="8004171" y="537058"/>
                  <a:pt x="8004171" y="579989"/>
                </a:cubicBezTo>
                <a:cubicBezTo>
                  <a:pt x="8004171" y="622921"/>
                  <a:pt x="7969367" y="657724"/>
                  <a:pt x="7926434" y="657724"/>
                </a:cubicBezTo>
                <a:cubicBezTo>
                  <a:pt x="7883501" y="657724"/>
                  <a:pt x="7848697" y="622921"/>
                  <a:pt x="7848697" y="579989"/>
                </a:cubicBezTo>
                <a:cubicBezTo>
                  <a:pt x="7848697" y="537058"/>
                  <a:pt x="7883501" y="502255"/>
                  <a:pt x="7926434" y="502255"/>
                </a:cubicBezTo>
                <a:close/>
                <a:moveTo>
                  <a:pt x="7738213" y="502255"/>
                </a:moveTo>
                <a:cubicBezTo>
                  <a:pt x="7781146" y="502255"/>
                  <a:pt x="7815950" y="537058"/>
                  <a:pt x="7815950" y="579989"/>
                </a:cubicBezTo>
                <a:cubicBezTo>
                  <a:pt x="7815950" y="622921"/>
                  <a:pt x="7781146" y="657724"/>
                  <a:pt x="7738213" y="657724"/>
                </a:cubicBezTo>
                <a:cubicBezTo>
                  <a:pt x="7695280" y="657724"/>
                  <a:pt x="7660476" y="622921"/>
                  <a:pt x="7660476" y="579989"/>
                </a:cubicBezTo>
                <a:cubicBezTo>
                  <a:pt x="7660476" y="537058"/>
                  <a:pt x="7695280" y="502255"/>
                  <a:pt x="7738213" y="502255"/>
                </a:cubicBezTo>
                <a:close/>
                <a:moveTo>
                  <a:pt x="4373793" y="502255"/>
                </a:moveTo>
                <a:cubicBezTo>
                  <a:pt x="4416737" y="502255"/>
                  <a:pt x="4451526" y="537059"/>
                  <a:pt x="4451526" y="579989"/>
                </a:cubicBezTo>
                <a:cubicBezTo>
                  <a:pt x="4451526" y="622921"/>
                  <a:pt x="4416737" y="657724"/>
                  <a:pt x="4373793" y="657724"/>
                </a:cubicBezTo>
                <a:cubicBezTo>
                  <a:pt x="4330869" y="657724"/>
                  <a:pt x="4296066" y="622921"/>
                  <a:pt x="4296066" y="579989"/>
                </a:cubicBezTo>
                <a:cubicBezTo>
                  <a:pt x="4296066" y="537059"/>
                  <a:pt x="4330869" y="502255"/>
                  <a:pt x="4373793" y="502255"/>
                </a:cubicBezTo>
                <a:close/>
                <a:moveTo>
                  <a:pt x="4185559" y="502255"/>
                </a:moveTo>
                <a:cubicBezTo>
                  <a:pt x="4228500" y="502255"/>
                  <a:pt x="4263314" y="537059"/>
                  <a:pt x="4263314" y="579989"/>
                </a:cubicBezTo>
                <a:cubicBezTo>
                  <a:pt x="4263314" y="622921"/>
                  <a:pt x="4228500" y="657724"/>
                  <a:pt x="4185559" y="657724"/>
                </a:cubicBezTo>
                <a:cubicBezTo>
                  <a:pt x="4142611" y="657724"/>
                  <a:pt x="4107799" y="622921"/>
                  <a:pt x="4107799" y="579989"/>
                </a:cubicBezTo>
                <a:cubicBezTo>
                  <a:pt x="4107799" y="537059"/>
                  <a:pt x="4142611" y="502255"/>
                  <a:pt x="4185559" y="502255"/>
                </a:cubicBezTo>
                <a:close/>
                <a:moveTo>
                  <a:pt x="3997354" y="502255"/>
                </a:moveTo>
                <a:cubicBezTo>
                  <a:pt x="4040268" y="502255"/>
                  <a:pt x="4075062" y="537059"/>
                  <a:pt x="4075062" y="579989"/>
                </a:cubicBezTo>
                <a:cubicBezTo>
                  <a:pt x="4075062" y="622921"/>
                  <a:pt x="4040268" y="657724"/>
                  <a:pt x="3997354" y="657724"/>
                </a:cubicBezTo>
                <a:cubicBezTo>
                  <a:pt x="3954440" y="657724"/>
                  <a:pt x="3919622" y="622921"/>
                  <a:pt x="3919622" y="579989"/>
                </a:cubicBezTo>
                <a:cubicBezTo>
                  <a:pt x="3919622" y="537059"/>
                  <a:pt x="3954440" y="502255"/>
                  <a:pt x="3997354" y="502255"/>
                </a:cubicBezTo>
                <a:close/>
                <a:moveTo>
                  <a:pt x="3813851" y="502255"/>
                </a:moveTo>
                <a:cubicBezTo>
                  <a:pt x="3856791" y="502255"/>
                  <a:pt x="3891567" y="537059"/>
                  <a:pt x="3891567" y="579989"/>
                </a:cubicBezTo>
                <a:cubicBezTo>
                  <a:pt x="3891567" y="622921"/>
                  <a:pt x="3856791" y="657724"/>
                  <a:pt x="3813851" y="657724"/>
                </a:cubicBezTo>
                <a:cubicBezTo>
                  <a:pt x="3770914" y="657724"/>
                  <a:pt x="3736077" y="622921"/>
                  <a:pt x="3736077" y="579989"/>
                </a:cubicBezTo>
                <a:cubicBezTo>
                  <a:pt x="3736077" y="537059"/>
                  <a:pt x="3770914" y="502255"/>
                  <a:pt x="3813851" y="502255"/>
                </a:cubicBezTo>
                <a:close/>
                <a:moveTo>
                  <a:pt x="3625636" y="502255"/>
                </a:moveTo>
                <a:cubicBezTo>
                  <a:pt x="3668555" y="502255"/>
                  <a:pt x="3703376" y="537059"/>
                  <a:pt x="3703376" y="579989"/>
                </a:cubicBezTo>
                <a:cubicBezTo>
                  <a:pt x="3703376" y="622921"/>
                  <a:pt x="3668555" y="657724"/>
                  <a:pt x="3625636" y="657724"/>
                </a:cubicBezTo>
                <a:cubicBezTo>
                  <a:pt x="3582688" y="657724"/>
                  <a:pt x="3547906" y="622921"/>
                  <a:pt x="3547906" y="579989"/>
                </a:cubicBezTo>
                <a:cubicBezTo>
                  <a:pt x="3547906" y="537059"/>
                  <a:pt x="3582688" y="502255"/>
                  <a:pt x="3625636" y="502255"/>
                </a:cubicBezTo>
                <a:close/>
                <a:moveTo>
                  <a:pt x="3442100" y="502255"/>
                </a:moveTo>
                <a:cubicBezTo>
                  <a:pt x="3485038" y="502255"/>
                  <a:pt x="3519851" y="537059"/>
                  <a:pt x="3519851" y="579989"/>
                </a:cubicBezTo>
                <a:cubicBezTo>
                  <a:pt x="3519851" y="622921"/>
                  <a:pt x="3485038" y="657724"/>
                  <a:pt x="3442100" y="657724"/>
                </a:cubicBezTo>
                <a:cubicBezTo>
                  <a:pt x="3399347" y="657724"/>
                  <a:pt x="3364545" y="622921"/>
                  <a:pt x="3364545" y="579989"/>
                </a:cubicBezTo>
                <a:cubicBezTo>
                  <a:pt x="3364545" y="537059"/>
                  <a:pt x="3399347" y="502255"/>
                  <a:pt x="3442100" y="502255"/>
                </a:cubicBezTo>
                <a:close/>
                <a:moveTo>
                  <a:pt x="3254065" y="502255"/>
                </a:moveTo>
                <a:cubicBezTo>
                  <a:pt x="3296990" y="502255"/>
                  <a:pt x="3331797" y="537059"/>
                  <a:pt x="3331797" y="579989"/>
                </a:cubicBezTo>
                <a:cubicBezTo>
                  <a:pt x="3331797" y="622921"/>
                  <a:pt x="3296990" y="657724"/>
                  <a:pt x="3254065" y="657724"/>
                </a:cubicBezTo>
                <a:cubicBezTo>
                  <a:pt x="3211124" y="657724"/>
                  <a:pt x="3176318" y="622921"/>
                  <a:pt x="3176318" y="579989"/>
                </a:cubicBezTo>
                <a:cubicBezTo>
                  <a:pt x="3176318" y="537059"/>
                  <a:pt x="3211124" y="502255"/>
                  <a:pt x="3254065" y="502255"/>
                </a:cubicBezTo>
                <a:close/>
                <a:moveTo>
                  <a:pt x="3061136" y="502255"/>
                </a:moveTo>
                <a:cubicBezTo>
                  <a:pt x="3104066" y="502255"/>
                  <a:pt x="3138881" y="537059"/>
                  <a:pt x="3138881" y="579989"/>
                </a:cubicBezTo>
                <a:cubicBezTo>
                  <a:pt x="3138881" y="622921"/>
                  <a:pt x="3104066" y="657724"/>
                  <a:pt x="3061136" y="657724"/>
                </a:cubicBezTo>
                <a:cubicBezTo>
                  <a:pt x="3018189" y="657724"/>
                  <a:pt x="2983381" y="622921"/>
                  <a:pt x="2983381" y="579989"/>
                </a:cubicBezTo>
                <a:cubicBezTo>
                  <a:pt x="2983381" y="537059"/>
                  <a:pt x="3018189" y="502255"/>
                  <a:pt x="3061136" y="502255"/>
                </a:cubicBezTo>
                <a:close/>
                <a:moveTo>
                  <a:pt x="2882313" y="502255"/>
                </a:moveTo>
                <a:cubicBezTo>
                  <a:pt x="2925249" y="502255"/>
                  <a:pt x="2960060" y="537059"/>
                  <a:pt x="2960060" y="579989"/>
                </a:cubicBezTo>
                <a:cubicBezTo>
                  <a:pt x="2960060" y="622921"/>
                  <a:pt x="2925249" y="657724"/>
                  <a:pt x="2882313" y="657724"/>
                </a:cubicBezTo>
                <a:cubicBezTo>
                  <a:pt x="2839390" y="657724"/>
                  <a:pt x="2804586" y="622921"/>
                  <a:pt x="2804586" y="579989"/>
                </a:cubicBezTo>
                <a:cubicBezTo>
                  <a:pt x="2804586" y="537059"/>
                  <a:pt x="2839390" y="502255"/>
                  <a:pt x="2882313" y="502255"/>
                </a:cubicBezTo>
                <a:close/>
                <a:moveTo>
                  <a:pt x="2689413" y="502255"/>
                </a:moveTo>
                <a:cubicBezTo>
                  <a:pt x="2732346" y="502255"/>
                  <a:pt x="2767122" y="537059"/>
                  <a:pt x="2767122" y="579991"/>
                </a:cubicBezTo>
                <a:cubicBezTo>
                  <a:pt x="2767122" y="622921"/>
                  <a:pt x="2732346" y="657724"/>
                  <a:pt x="2689413" y="657724"/>
                </a:cubicBezTo>
                <a:cubicBezTo>
                  <a:pt x="2646472" y="657724"/>
                  <a:pt x="2611683" y="622921"/>
                  <a:pt x="2611683" y="579991"/>
                </a:cubicBezTo>
                <a:cubicBezTo>
                  <a:pt x="2611683" y="537059"/>
                  <a:pt x="2646472" y="502255"/>
                  <a:pt x="2689413" y="502255"/>
                </a:cubicBezTo>
                <a:close/>
                <a:moveTo>
                  <a:pt x="2748247" y="366081"/>
                </a:moveTo>
                <a:lnTo>
                  <a:pt x="2761018" y="385032"/>
                </a:lnTo>
                <a:cubicBezTo>
                  <a:pt x="2764949" y="394332"/>
                  <a:pt x="2767122" y="404556"/>
                  <a:pt x="2767122" y="415288"/>
                </a:cubicBezTo>
                <a:cubicBezTo>
                  <a:pt x="2767122" y="458223"/>
                  <a:pt x="2732346" y="493040"/>
                  <a:pt x="2689413" y="493040"/>
                </a:cubicBezTo>
                <a:cubicBezTo>
                  <a:pt x="2646472" y="493040"/>
                  <a:pt x="2611683" y="458223"/>
                  <a:pt x="2611683" y="415288"/>
                </a:cubicBezTo>
                <a:lnTo>
                  <a:pt x="2612650" y="410501"/>
                </a:lnTo>
                <a:close/>
                <a:moveTo>
                  <a:pt x="3254065" y="337555"/>
                </a:moveTo>
                <a:cubicBezTo>
                  <a:pt x="3296990" y="337555"/>
                  <a:pt x="3331797" y="372359"/>
                  <a:pt x="3331797" y="415288"/>
                </a:cubicBezTo>
                <a:cubicBezTo>
                  <a:pt x="3331797" y="458223"/>
                  <a:pt x="3296990" y="493040"/>
                  <a:pt x="3254065" y="493040"/>
                </a:cubicBezTo>
                <a:cubicBezTo>
                  <a:pt x="3211124" y="493040"/>
                  <a:pt x="3176318" y="458223"/>
                  <a:pt x="3176318" y="415288"/>
                </a:cubicBezTo>
                <a:cubicBezTo>
                  <a:pt x="3176318" y="372359"/>
                  <a:pt x="3211124" y="337555"/>
                  <a:pt x="3254065" y="337555"/>
                </a:cubicBezTo>
                <a:close/>
                <a:moveTo>
                  <a:pt x="3061140" y="337555"/>
                </a:moveTo>
                <a:cubicBezTo>
                  <a:pt x="3104066" y="337555"/>
                  <a:pt x="3138881" y="372359"/>
                  <a:pt x="3138881" y="415288"/>
                </a:cubicBezTo>
                <a:cubicBezTo>
                  <a:pt x="3138881" y="458223"/>
                  <a:pt x="3104066" y="493040"/>
                  <a:pt x="3061140" y="493040"/>
                </a:cubicBezTo>
                <a:cubicBezTo>
                  <a:pt x="3018189" y="493040"/>
                  <a:pt x="2983383" y="458223"/>
                  <a:pt x="2983383" y="415288"/>
                </a:cubicBezTo>
                <a:cubicBezTo>
                  <a:pt x="2983383" y="372359"/>
                  <a:pt x="3018189" y="337555"/>
                  <a:pt x="3061140" y="337555"/>
                </a:cubicBezTo>
                <a:close/>
                <a:moveTo>
                  <a:pt x="2882313" y="337555"/>
                </a:moveTo>
                <a:cubicBezTo>
                  <a:pt x="2925249" y="337555"/>
                  <a:pt x="2960060" y="372359"/>
                  <a:pt x="2960060" y="415288"/>
                </a:cubicBezTo>
                <a:cubicBezTo>
                  <a:pt x="2960060" y="458223"/>
                  <a:pt x="2925249" y="493040"/>
                  <a:pt x="2882313" y="493040"/>
                </a:cubicBezTo>
                <a:cubicBezTo>
                  <a:pt x="2839390" y="493040"/>
                  <a:pt x="2804586" y="458223"/>
                  <a:pt x="2804586" y="415288"/>
                </a:cubicBezTo>
                <a:cubicBezTo>
                  <a:pt x="2804586" y="372359"/>
                  <a:pt x="2839390" y="337555"/>
                  <a:pt x="2882313" y="337555"/>
                </a:cubicBezTo>
                <a:close/>
                <a:moveTo>
                  <a:pt x="5870113" y="337554"/>
                </a:moveTo>
                <a:cubicBezTo>
                  <a:pt x="5913046" y="337554"/>
                  <a:pt x="5947850" y="372359"/>
                  <a:pt x="5947850" y="415288"/>
                </a:cubicBezTo>
                <a:cubicBezTo>
                  <a:pt x="5947850" y="458223"/>
                  <a:pt x="5913046" y="493040"/>
                  <a:pt x="5870113" y="493040"/>
                </a:cubicBezTo>
                <a:cubicBezTo>
                  <a:pt x="5827181" y="493040"/>
                  <a:pt x="5792376" y="458223"/>
                  <a:pt x="5792376" y="415288"/>
                </a:cubicBezTo>
                <a:cubicBezTo>
                  <a:pt x="5792376" y="372359"/>
                  <a:pt x="5827181" y="337554"/>
                  <a:pt x="5870113" y="337554"/>
                </a:cubicBezTo>
                <a:close/>
                <a:moveTo>
                  <a:pt x="4373793" y="337554"/>
                </a:moveTo>
                <a:cubicBezTo>
                  <a:pt x="4416737" y="337554"/>
                  <a:pt x="4451526" y="372359"/>
                  <a:pt x="4451526" y="415288"/>
                </a:cubicBezTo>
                <a:cubicBezTo>
                  <a:pt x="4451526" y="458223"/>
                  <a:pt x="4416737" y="493040"/>
                  <a:pt x="4373793" y="493040"/>
                </a:cubicBezTo>
                <a:cubicBezTo>
                  <a:pt x="4330869" y="493040"/>
                  <a:pt x="4296066" y="458223"/>
                  <a:pt x="4296066" y="415288"/>
                </a:cubicBezTo>
                <a:cubicBezTo>
                  <a:pt x="4296066" y="372359"/>
                  <a:pt x="4330869" y="337554"/>
                  <a:pt x="4373793" y="337554"/>
                </a:cubicBezTo>
                <a:close/>
                <a:moveTo>
                  <a:pt x="4185562" y="337554"/>
                </a:moveTo>
                <a:cubicBezTo>
                  <a:pt x="4228504" y="337554"/>
                  <a:pt x="4263323" y="372359"/>
                  <a:pt x="4263323" y="415288"/>
                </a:cubicBezTo>
                <a:cubicBezTo>
                  <a:pt x="4263323" y="458223"/>
                  <a:pt x="4228504" y="493040"/>
                  <a:pt x="4185562" y="493040"/>
                </a:cubicBezTo>
                <a:cubicBezTo>
                  <a:pt x="4142612" y="493040"/>
                  <a:pt x="4107803" y="458223"/>
                  <a:pt x="4107803" y="415288"/>
                </a:cubicBezTo>
                <a:cubicBezTo>
                  <a:pt x="4107803" y="372359"/>
                  <a:pt x="4142612" y="337554"/>
                  <a:pt x="4185562" y="337554"/>
                </a:cubicBezTo>
                <a:close/>
                <a:moveTo>
                  <a:pt x="3997354" y="337554"/>
                </a:moveTo>
                <a:cubicBezTo>
                  <a:pt x="4040268" y="337554"/>
                  <a:pt x="4075062" y="372359"/>
                  <a:pt x="4075062" y="415288"/>
                </a:cubicBezTo>
                <a:cubicBezTo>
                  <a:pt x="4075062" y="458223"/>
                  <a:pt x="4040268" y="493040"/>
                  <a:pt x="3997354" y="493040"/>
                </a:cubicBezTo>
                <a:cubicBezTo>
                  <a:pt x="3954440" y="493040"/>
                  <a:pt x="3919622" y="458223"/>
                  <a:pt x="3919622" y="415288"/>
                </a:cubicBezTo>
                <a:cubicBezTo>
                  <a:pt x="3919622" y="372359"/>
                  <a:pt x="3954440" y="337554"/>
                  <a:pt x="3997354" y="337554"/>
                </a:cubicBezTo>
                <a:close/>
                <a:moveTo>
                  <a:pt x="3813851" y="337554"/>
                </a:moveTo>
                <a:cubicBezTo>
                  <a:pt x="3856791" y="337554"/>
                  <a:pt x="3891567" y="372359"/>
                  <a:pt x="3891567" y="415288"/>
                </a:cubicBezTo>
                <a:cubicBezTo>
                  <a:pt x="3891567" y="458223"/>
                  <a:pt x="3856791" y="493040"/>
                  <a:pt x="3813851" y="493040"/>
                </a:cubicBezTo>
                <a:cubicBezTo>
                  <a:pt x="3770914" y="493040"/>
                  <a:pt x="3736077" y="458223"/>
                  <a:pt x="3736077" y="415288"/>
                </a:cubicBezTo>
                <a:cubicBezTo>
                  <a:pt x="3736077" y="372359"/>
                  <a:pt x="3770914" y="337554"/>
                  <a:pt x="3813851" y="337554"/>
                </a:cubicBezTo>
                <a:close/>
                <a:moveTo>
                  <a:pt x="3625636" y="337554"/>
                </a:moveTo>
                <a:cubicBezTo>
                  <a:pt x="3668555" y="337554"/>
                  <a:pt x="3703376" y="372359"/>
                  <a:pt x="3703376" y="415288"/>
                </a:cubicBezTo>
                <a:cubicBezTo>
                  <a:pt x="3703376" y="458223"/>
                  <a:pt x="3668555" y="493040"/>
                  <a:pt x="3625636" y="493040"/>
                </a:cubicBezTo>
                <a:cubicBezTo>
                  <a:pt x="3582688" y="493040"/>
                  <a:pt x="3547906" y="458223"/>
                  <a:pt x="3547906" y="415288"/>
                </a:cubicBezTo>
                <a:cubicBezTo>
                  <a:pt x="3547906" y="372359"/>
                  <a:pt x="3582688" y="337554"/>
                  <a:pt x="3625636" y="337554"/>
                </a:cubicBezTo>
                <a:close/>
                <a:moveTo>
                  <a:pt x="3442100" y="337554"/>
                </a:moveTo>
                <a:cubicBezTo>
                  <a:pt x="3485038" y="337554"/>
                  <a:pt x="3519851" y="372359"/>
                  <a:pt x="3519851" y="415288"/>
                </a:cubicBezTo>
                <a:cubicBezTo>
                  <a:pt x="3519851" y="458223"/>
                  <a:pt x="3485038" y="493040"/>
                  <a:pt x="3442100" y="493040"/>
                </a:cubicBezTo>
                <a:cubicBezTo>
                  <a:pt x="3399350" y="493040"/>
                  <a:pt x="3364551" y="458223"/>
                  <a:pt x="3364551" y="415288"/>
                </a:cubicBezTo>
                <a:cubicBezTo>
                  <a:pt x="3364551" y="372359"/>
                  <a:pt x="3399350" y="337554"/>
                  <a:pt x="3442100" y="337554"/>
                </a:cubicBezTo>
                <a:close/>
                <a:moveTo>
                  <a:pt x="3135600" y="252734"/>
                </a:moveTo>
                <a:lnTo>
                  <a:pt x="3132770" y="266748"/>
                </a:lnTo>
                <a:cubicBezTo>
                  <a:pt x="3120966" y="294647"/>
                  <a:pt x="3093334" y="314222"/>
                  <a:pt x="3061140" y="314222"/>
                </a:cubicBezTo>
                <a:cubicBezTo>
                  <a:pt x="3039665" y="314222"/>
                  <a:pt x="3020226" y="305522"/>
                  <a:pt x="3006157" y="291456"/>
                </a:cubicBezTo>
                <a:lnTo>
                  <a:pt x="3003640" y="287723"/>
                </a:lnTo>
                <a:close/>
                <a:moveTo>
                  <a:pt x="3323461" y="202923"/>
                </a:moveTo>
                <a:lnTo>
                  <a:pt x="3325693" y="206233"/>
                </a:lnTo>
                <a:cubicBezTo>
                  <a:pt x="3329628" y="215533"/>
                  <a:pt x="3331804" y="225758"/>
                  <a:pt x="3331804" y="236490"/>
                </a:cubicBezTo>
                <a:cubicBezTo>
                  <a:pt x="3331804" y="279423"/>
                  <a:pt x="3296990" y="314222"/>
                  <a:pt x="3254069" y="314222"/>
                </a:cubicBezTo>
                <a:cubicBezTo>
                  <a:pt x="3221861" y="314222"/>
                  <a:pt x="3194230" y="294647"/>
                  <a:pt x="3182428" y="266748"/>
                </a:cubicBezTo>
                <a:lnTo>
                  <a:pt x="3177362" y="241661"/>
                </a:lnTo>
                <a:close/>
                <a:moveTo>
                  <a:pt x="3479450" y="169640"/>
                </a:moveTo>
                <a:lnTo>
                  <a:pt x="3497078" y="181523"/>
                </a:lnTo>
                <a:cubicBezTo>
                  <a:pt x="3511148" y="195591"/>
                  <a:pt x="3519851" y="215025"/>
                  <a:pt x="3519851" y="236490"/>
                </a:cubicBezTo>
                <a:cubicBezTo>
                  <a:pt x="3519851" y="279423"/>
                  <a:pt x="3485038" y="314222"/>
                  <a:pt x="3442100" y="314222"/>
                </a:cubicBezTo>
                <a:cubicBezTo>
                  <a:pt x="3399351" y="314222"/>
                  <a:pt x="3364554" y="279423"/>
                  <a:pt x="3364554" y="236490"/>
                </a:cubicBezTo>
                <a:cubicBezTo>
                  <a:pt x="3364554" y="225758"/>
                  <a:pt x="3366729" y="215533"/>
                  <a:pt x="3370660" y="206233"/>
                </a:cubicBezTo>
                <a:lnTo>
                  <a:pt x="3381860" y="189598"/>
                </a:lnTo>
                <a:close/>
                <a:moveTo>
                  <a:pt x="6053633" y="158753"/>
                </a:moveTo>
                <a:cubicBezTo>
                  <a:pt x="6096566" y="158753"/>
                  <a:pt x="6131370" y="193559"/>
                  <a:pt x="6131370" y="236488"/>
                </a:cubicBezTo>
                <a:cubicBezTo>
                  <a:pt x="6131370" y="279422"/>
                  <a:pt x="6096566" y="314222"/>
                  <a:pt x="6053633" y="314222"/>
                </a:cubicBezTo>
                <a:cubicBezTo>
                  <a:pt x="6010700" y="314222"/>
                  <a:pt x="5975896" y="279422"/>
                  <a:pt x="5975896" y="236488"/>
                </a:cubicBezTo>
                <a:cubicBezTo>
                  <a:pt x="5975896" y="193559"/>
                  <a:pt x="6010700" y="158753"/>
                  <a:pt x="6053633" y="158753"/>
                </a:cubicBezTo>
                <a:close/>
                <a:moveTo>
                  <a:pt x="5870113" y="158753"/>
                </a:moveTo>
                <a:cubicBezTo>
                  <a:pt x="5913046" y="158753"/>
                  <a:pt x="5947850" y="193559"/>
                  <a:pt x="5947850" y="236488"/>
                </a:cubicBezTo>
                <a:cubicBezTo>
                  <a:pt x="5947850" y="279423"/>
                  <a:pt x="5913046" y="314222"/>
                  <a:pt x="5870113" y="314222"/>
                </a:cubicBezTo>
                <a:cubicBezTo>
                  <a:pt x="5827181" y="314222"/>
                  <a:pt x="5792376" y="279423"/>
                  <a:pt x="5792376" y="236488"/>
                </a:cubicBezTo>
                <a:cubicBezTo>
                  <a:pt x="5792376" y="193559"/>
                  <a:pt x="5827181" y="158753"/>
                  <a:pt x="5870113" y="158753"/>
                </a:cubicBezTo>
                <a:close/>
                <a:moveTo>
                  <a:pt x="4557299" y="158753"/>
                </a:moveTo>
                <a:cubicBezTo>
                  <a:pt x="4600237" y="158753"/>
                  <a:pt x="4635049" y="193559"/>
                  <a:pt x="4635049" y="236488"/>
                </a:cubicBezTo>
                <a:cubicBezTo>
                  <a:pt x="4635049" y="279423"/>
                  <a:pt x="4600237" y="314222"/>
                  <a:pt x="4557299" y="314222"/>
                </a:cubicBezTo>
                <a:cubicBezTo>
                  <a:pt x="4514356" y="314222"/>
                  <a:pt x="4479562" y="279423"/>
                  <a:pt x="4479562" y="236488"/>
                </a:cubicBezTo>
                <a:cubicBezTo>
                  <a:pt x="4479562" y="193559"/>
                  <a:pt x="4514356" y="158753"/>
                  <a:pt x="4557299" y="158753"/>
                </a:cubicBezTo>
                <a:close/>
                <a:moveTo>
                  <a:pt x="4373793" y="158753"/>
                </a:moveTo>
                <a:cubicBezTo>
                  <a:pt x="4416737" y="158753"/>
                  <a:pt x="4451526" y="193559"/>
                  <a:pt x="4451526" y="236488"/>
                </a:cubicBezTo>
                <a:cubicBezTo>
                  <a:pt x="4451526" y="279423"/>
                  <a:pt x="4416737" y="314222"/>
                  <a:pt x="4373793" y="314222"/>
                </a:cubicBezTo>
                <a:cubicBezTo>
                  <a:pt x="4330869" y="314222"/>
                  <a:pt x="4296066" y="279423"/>
                  <a:pt x="4296066" y="236488"/>
                </a:cubicBezTo>
                <a:cubicBezTo>
                  <a:pt x="4296066" y="193559"/>
                  <a:pt x="4330869" y="158753"/>
                  <a:pt x="4373793" y="158753"/>
                </a:cubicBezTo>
                <a:close/>
                <a:moveTo>
                  <a:pt x="4185562" y="158753"/>
                </a:moveTo>
                <a:cubicBezTo>
                  <a:pt x="4228504" y="158753"/>
                  <a:pt x="4263323" y="193559"/>
                  <a:pt x="4263323" y="236490"/>
                </a:cubicBezTo>
                <a:cubicBezTo>
                  <a:pt x="4263323" y="279423"/>
                  <a:pt x="4228504" y="314222"/>
                  <a:pt x="4185562" y="314222"/>
                </a:cubicBezTo>
                <a:cubicBezTo>
                  <a:pt x="4142612" y="314222"/>
                  <a:pt x="4107803" y="279423"/>
                  <a:pt x="4107803" y="236490"/>
                </a:cubicBezTo>
                <a:cubicBezTo>
                  <a:pt x="4107803" y="193559"/>
                  <a:pt x="4142612" y="158753"/>
                  <a:pt x="4185562" y="158753"/>
                </a:cubicBezTo>
                <a:close/>
                <a:moveTo>
                  <a:pt x="3997354" y="158753"/>
                </a:moveTo>
                <a:cubicBezTo>
                  <a:pt x="4040268" y="158753"/>
                  <a:pt x="4075062" y="193559"/>
                  <a:pt x="4075062" y="236490"/>
                </a:cubicBezTo>
                <a:cubicBezTo>
                  <a:pt x="4075062" y="279423"/>
                  <a:pt x="4040268" y="314222"/>
                  <a:pt x="3997354" y="314222"/>
                </a:cubicBezTo>
                <a:cubicBezTo>
                  <a:pt x="3954440" y="314222"/>
                  <a:pt x="3919622" y="279423"/>
                  <a:pt x="3919622" y="236490"/>
                </a:cubicBezTo>
                <a:cubicBezTo>
                  <a:pt x="3919622" y="193559"/>
                  <a:pt x="3954440" y="158753"/>
                  <a:pt x="3997354" y="158753"/>
                </a:cubicBezTo>
                <a:close/>
                <a:moveTo>
                  <a:pt x="3813851" y="158753"/>
                </a:moveTo>
                <a:cubicBezTo>
                  <a:pt x="3856791" y="158753"/>
                  <a:pt x="3891567" y="193559"/>
                  <a:pt x="3891567" y="236490"/>
                </a:cubicBezTo>
                <a:cubicBezTo>
                  <a:pt x="3891567" y="279423"/>
                  <a:pt x="3856791" y="314222"/>
                  <a:pt x="3813851" y="314222"/>
                </a:cubicBezTo>
                <a:cubicBezTo>
                  <a:pt x="3770914" y="314222"/>
                  <a:pt x="3736077" y="279423"/>
                  <a:pt x="3736077" y="236490"/>
                </a:cubicBezTo>
                <a:cubicBezTo>
                  <a:pt x="3736077" y="193559"/>
                  <a:pt x="3770914" y="158753"/>
                  <a:pt x="3813851" y="158753"/>
                </a:cubicBezTo>
                <a:close/>
                <a:moveTo>
                  <a:pt x="3625636" y="158753"/>
                </a:moveTo>
                <a:cubicBezTo>
                  <a:pt x="3668555" y="158753"/>
                  <a:pt x="3703376" y="193559"/>
                  <a:pt x="3703376" y="236490"/>
                </a:cubicBezTo>
                <a:cubicBezTo>
                  <a:pt x="3703376" y="279423"/>
                  <a:pt x="3668555" y="314222"/>
                  <a:pt x="3625636" y="314222"/>
                </a:cubicBezTo>
                <a:cubicBezTo>
                  <a:pt x="3582688" y="314222"/>
                  <a:pt x="3547906" y="279423"/>
                  <a:pt x="3547906" y="236490"/>
                </a:cubicBezTo>
                <a:cubicBezTo>
                  <a:pt x="3547906" y="193559"/>
                  <a:pt x="3582688" y="158753"/>
                  <a:pt x="3625636" y="158753"/>
                </a:cubicBezTo>
                <a:close/>
                <a:moveTo>
                  <a:pt x="3666858" y="131312"/>
                </a:moveTo>
                <a:lnTo>
                  <a:pt x="3655889" y="138707"/>
                </a:lnTo>
                <a:cubicBezTo>
                  <a:pt x="3646590" y="142640"/>
                  <a:pt x="3636366" y="144816"/>
                  <a:pt x="3625636" y="144816"/>
                </a:cubicBezTo>
                <a:lnTo>
                  <a:pt x="3613152" y="142296"/>
                </a:lnTo>
                <a:close/>
                <a:moveTo>
                  <a:pt x="3886446" y="92463"/>
                </a:moveTo>
                <a:lnTo>
                  <a:pt x="3885462" y="97338"/>
                </a:lnTo>
                <a:cubicBezTo>
                  <a:pt x="3873669" y="125238"/>
                  <a:pt x="3846056" y="144816"/>
                  <a:pt x="3813851" y="144816"/>
                </a:cubicBezTo>
                <a:cubicBezTo>
                  <a:pt x="3792383" y="144816"/>
                  <a:pt x="3772939" y="136115"/>
                  <a:pt x="3758862" y="122047"/>
                </a:cubicBezTo>
                <a:lnTo>
                  <a:pt x="3753199" y="113654"/>
                </a:lnTo>
                <a:lnTo>
                  <a:pt x="3784279" y="107297"/>
                </a:lnTo>
                <a:close/>
                <a:moveTo>
                  <a:pt x="4074670" y="65135"/>
                </a:moveTo>
                <a:lnTo>
                  <a:pt x="4075062" y="67080"/>
                </a:lnTo>
                <a:cubicBezTo>
                  <a:pt x="4075062" y="110011"/>
                  <a:pt x="4040268" y="144814"/>
                  <a:pt x="3997354" y="144814"/>
                </a:cubicBezTo>
                <a:cubicBezTo>
                  <a:pt x="3965168" y="144814"/>
                  <a:pt x="3937537" y="125238"/>
                  <a:pt x="3925733" y="97338"/>
                </a:cubicBezTo>
                <a:lnTo>
                  <a:pt x="3923657" y="87061"/>
                </a:lnTo>
                <a:close/>
                <a:moveTo>
                  <a:pt x="4257864" y="40054"/>
                </a:moveTo>
                <a:lnTo>
                  <a:pt x="4263323" y="67080"/>
                </a:lnTo>
                <a:cubicBezTo>
                  <a:pt x="4263323" y="110011"/>
                  <a:pt x="4228504" y="144814"/>
                  <a:pt x="4185562" y="144814"/>
                </a:cubicBezTo>
                <a:cubicBezTo>
                  <a:pt x="4142612" y="144814"/>
                  <a:pt x="4107803" y="110011"/>
                  <a:pt x="4107803" y="67080"/>
                </a:cubicBezTo>
                <a:lnTo>
                  <a:pt x="4109209" y="60120"/>
                </a:lnTo>
                <a:lnTo>
                  <a:pt x="4231894" y="42307"/>
                </a:lnTo>
                <a:close/>
                <a:moveTo>
                  <a:pt x="4437115" y="24502"/>
                </a:moveTo>
                <a:lnTo>
                  <a:pt x="4445419" y="36821"/>
                </a:lnTo>
                <a:cubicBezTo>
                  <a:pt x="4449352" y="46122"/>
                  <a:pt x="4451526" y="56347"/>
                  <a:pt x="4451526" y="67080"/>
                </a:cubicBezTo>
                <a:cubicBezTo>
                  <a:pt x="4451526" y="110011"/>
                  <a:pt x="4416737" y="144814"/>
                  <a:pt x="4373793" y="144814"/>
                </a:cubicBezTo>
                <a:cubicBezTo>
                  <a:pt x="4330869" y="144814"/>
                  <a:pt x="4296066" y="110011"/>
                  <a:pt x="4296066" y="67080"/>
                </a:cubicBezTo>
                <a:cubicBezTo>
                  <a:pt x="4296066" y="56347"/>
                  <a:pt x="4298242" y="46122"/>
                  <a:pt x="4302175" y="36821"/>
                </a:cubicBezTo>
                <a:lnTo>
                  <a:pt x="4302613" y="36171"/>
                </a:lnTo>
                <a:close/>
                <a:moveTo>
                  <a:pt x="4608587" y="9626"/>
                </a:moveTo>
                <a:lnTo>
                  <a:pt x="4612276" y="12112"/>
                </a:lnTo>
                <a:cubicBezTo>
                  <a:pt x="4626346" y="26180"/>
                  <a:pt x="4635049" y="45614"/>
                  <a:pt x="4635049" y="67080"/>
                </a:cubicBezTo>
                <a:cubicBezTo>
                  <a:pt x="4635049" y="110011"/>
                  <a:pt x="4600237" y="144814"/>
                  <a:pt x="4557299" y="144814"/>
                </a:cubicBezTo>
                <a:cubicBezTo>
                  <a:pt x="4514356" y="144814"/>
                  <a:pt x="4479562" y="110011"/>
                  <a:pt x="4479562" y="67080"/>
                </a:cubicBezTo>
                <a:cubicBezTo>
                  <a:pt x="4479562" y="56347"/>
                  <a:pt x="4481737" y="46122"/>
                  <a:pt x="4485670" y="36821"/>
                </a:cubicBezTo>
                <a:lnTo>
                  <a:pt x="4497506" y="19263"/>
                </a:lnTo>
                <a:close/>
                <a:moveTo>
                  <a:pt x="4782535" y="0"/>
                </a:moveTo>
                <a:lnTo>
                  <a:pt x="4800498" y="12112"/>
                </a:lnTo>
                <a:cubicBezTo>
                  <a:pt x="4814565" y="26180"/>
                  <a:pt x="4823266" y="45614"/>
                  <a:pt x="4823266" y="67080"/>
                </a:cubicBezTo>
                <a:cubicBezTo>
                  <a:pt x="4823266" y="110011"/>
                  <a:pt x="4788459" y="144814"/>
                  <a:pt x="4745539" y="144814"/>
                </a:cubicBezTo>
                <a:cubicBezTo>
                  <a:pt x="4702579" y="144814"/>
                  <a:pt x="4667788" y="110011"/>
                  <a:pt x="4667788" y="67080"/>
                </a:cubicBezTo>
                <a:cubicBezTo>
                  <a:pt x="4667788" y="45614"/>
                  <a:pt x="4676486" y="26180"/>
                  <a:pt x="4690554" y="12112"/>
                </a:cubicBezTo>
                <a:lnTo>
                  <a:pt x="4705216" y="2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1" name="Rectangle 680"/>
          <p:cNvSpPr/>
          <p:nvPr/>
        </p:nvSpPr>
        <p:spPr>
          <a:xfrm>
            <a:off x="0" y="3749039"/>
            <a:ext cx="12192000" cy="3108961"/>
          </a:xfrm>
          <a:prstGeom prst="rect">
            <a:avLst/>
          </a:prstGeom>
          <a:solidFill>
            <a:srgbClr val="3999C6">
              <a:alpha val="15000"/>
            </a:srgbClr>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grpSp>
        <p:nvGrpSpPr>
          <p:cNvPr id="5" name="Group 4"/>
          <p:cNvGrpSpPr/>
          <p:nvPr/>
        </p:nvGrpSpPr>
        <p:grpSpPr>
          <a:xfrm>
            <a:off x="996415" y="4525595"/>
            <a:ext cx="1560510" cy="1560510"/>
            <a:chOff x="-4594157" y="2516834"/>
            <a:chExt cx="1070585" cy="1070585"/>
          </a:xfrm>
        </p:grpSpPr>
        <p:sp>
          <p:nvSpPr>
            <p:cNvPr id="693"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694" name="Group 693"/>
            <p:cNvGrpSpPr/>
            <p:nvPr/>
          </p:nvGrpSpPr>
          <p:grpSpPr>
            <a:xfrm>
              <a:off x="-4594157" y="2516834"/>
              <a:ext cx="1070585" cy="1070585"/>
              <a:chOff x="10232415" y="2527090"/>
              <a:chExt cx="1070585" cy="1070585"/>
            </a:xfrm>
          </p:grpSpPr>
          <p:sp>
            <p:nvSpPr>
              <p:cNvPr id="703" name="Oval 702"/>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04" name="Graphic 703"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08" name="Group 707"/>
          <p:cNvGrpSpPr/>
          <p:nvPr/>
        </p:nvGrpSpPr>
        <p:grpSpPr>
          <a:xfrm>
            <a:off x="5668168" y="4687686"/>
            <a:ext cx="1560510" cy="1560510"/>
            <a:chOff x="-4594157" y="2516834"/>
            <a:chExt cx="1070585" cy="1070585"/>
          </a:xfrm>
        </p:grpSpPr>
        <p:sp>
          <p:nvSpPr>
            <p:cNvPr id="70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10" name="Group 709"/>
            <p:cNvGrpSpPr/>
            <p:nvPr/>
          </p:nvGrpSpPr>
          <p:grpSpPr>
            <a:xfrm>
              <a:off x="-4594157" y="2516834"/>
              <a:ext cx="1070585" cy="1070585"/>
              <a:chOff x="10232415" y="2527090"/>
              <a:chExt cx="1070585" cy="1070585"/>
            </a:xfrm>
          </p:grpSpPr>
          <p:sp>
            <p:nvSpPr>
              <p:cNvPr id="711" name="Oval 71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12" name="Graphic 711"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3" name="Group 712"/>
          <p:cNvGrpSpPr/>
          <p:nvPr/>
        </p:nvGrpSpPr>
        <p:grpSpPr>
          <a:xfrm>
            <a:off x="8087172" y="3831475"/>
            <a:ext cx="1560510" cy="1560510"/>
            <a:chOff x="-4594157" y="2516834"/>
            <a:chExt cx="1070585" cy="1070585"/>
          </a:xfrm>
        </p:grpSpPr>
        <p:sp>
          <p:nvSpPr>
            <p:cNvPr id="714"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15" name="Group 714"/>
            <p:cNvGrpSpPr/>
            <p:nvPr/>
          </p:nvGrpSpPr>
          <p:grpSpPr>
            <a:xfrm>
              <a:off x="-4594157" y="2516834"/>
              <a:ext cx="1070585" cy="1070585"/>
              <a:chOff x="10232415" y="2527090"/>
              <a:chExt cx="1070585" cy="1070585"/>
            </a:xfrm>
          </p:grpSpPr>
          <p:sp>
            <p:nvSpPr>
              <p:cNvPr id="716" name="Oval 715"/>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17" name="Graphic 716"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8" name="Group 717"/>
          <p:cNvGrpSpPr/>
          <p:nvPr/>
        </p:nvGrpSpPr>
        <p:grpSpPr>
          <a:xfrm>
            <a:off x="2500734" y="5196503"/>
            <a:ext cx="1560510" cy="1560510"/>
            <a:chOff x="-4594157" y="2516834"/>
            <a:chExt cx="1070585" cy="1070585"/>
          </a:xfrm>
        </p:grpSpPr>
        <p:sp>
          <p:nvSpPr>
            <p:cNvPr id="71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20" name="Group 719"/>
            <p:cNvGrpSpPr/>
            <p:nvPr/>
          </p:nvGrpSpPr>
          <p:grpSpPr>
            <a:xfrm>
              <a:off x="-4594157" y="2516834"/>
              <a:ext cx="1070585" cy="1070585"/>
              <a:chOff x="10232415" y="2527090"/>
              <a:chExt cx="1070585" cy="1070585"/>
            </a:xfrm>
          </p:grpSpPr>
          <p:sp>
            <p:nvSpPr>
              <p:cNvPr id="721" name="Oval 72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22" name="Graphic 721"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Tree>
    <p:extLst>
      <p:ext uri="{BB962C8B-B14F-4D97-AF65-F5344CB8AC3E}">
        <p14:creationId xmlns:p14="http://schemas.microsoft.com/office/powerpoint/2010/main" val="576616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chemeClr val="bg1"/>
                </a:solidFill>
                <a:latin typeface="Segoe UI" charset="0"/>
                <a:ea typeface="Segoe UI" charset="0"/>
                <a:cs typeface="Segoe UI" charset="0"/>
              </a:rPr>
              <a:t>Global distribution</a:t>
            </a:r>
          </a:p>
        </p:txBody>
      </p:sp>
      <p:sp>
        <p:nvSpPr>
          <p:cNvPr id="262" name="TextBox 261"/>
          <p:cNvSpPr txBox="1"/>
          <p:nvPr/>
        </p:nvSpPr>
        <p:spPr>
          <a:xfrm>
            <a:off x="4982961" y="2120672"/>
            <a:ext cx="5078588" cy="523220"/>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Automatically replicate all your data around the world – across more regions than Amazon and Google combined</a:t>
            </a:r>
          </a:p>
        </p:txBody>
      </p:sp>
      <p:grpSp>
        <p:nvGrpSpPr>
          <p:cNvPr id="2" name="Group 1"/>
          <p:cNvGrpSpPr/>
          <p:nvPr/>
        </p:nvGrpSpPr>
        <p:grpSpPr>
          <a:xfrm>
            <a:off x="6892413" y="2934416"/>
            <a:ext cx="3244970" cy="3244970"/>
            <a:chOff x="6423232" y="2630244"/>
            <a:chExt cx="3987098" cy="3987098"/>
          </a:xfrm>
        </p:grpSpPr>
        <p:sp>
          <p:nvSpPr>
            <p:cNvPr id="435"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36"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7"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8"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9"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0"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1"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2"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3"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4"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5"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6"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7"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8"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9"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0"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1"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2"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3"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4"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5"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6"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7"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8"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9"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0"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1"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2"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3"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4"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5"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6"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7"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8"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9"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0"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1"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2"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3"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4"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5"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6"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7"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8"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79"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0"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1"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2"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3"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4"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5"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6"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7"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8"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89"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0"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1"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2"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3"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4"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5"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6"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7"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8"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99"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0"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1"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2"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3"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4"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5"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6"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7"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8"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9"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0"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1"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2"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3"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4"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5"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6"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7"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8"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19"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0"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1"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2"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3"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4"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5"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6"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7"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8"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29"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0"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1"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2"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3"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4"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5"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6"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7"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8"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9"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0"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1"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2"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3"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4"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5"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6"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7"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8"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49"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0"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1"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2"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3"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4"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5"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6"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7"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8"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59"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0"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1"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2"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3"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4"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5"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6"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7"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8"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9"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0"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1"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2"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3"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4"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5"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6"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7"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8"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9"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0"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1"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2"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3"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4"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5"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6"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7"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8"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9"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0"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1"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2"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3"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4"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5"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6"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7"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8"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99"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0"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1"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2"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3"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4"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5"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6"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7"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08"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3" name="Group 322"/>
          <p:cNvGrpSpPr/>
          <p:nvPr/>
        </p:nvGrpSpPr>
        <p:grpSpPr>
          <a:xfrm>
            <a:off x="-3930" y="2477052"/>
            <a:ext cx="442013" cy="299377"/>
            <a:chOff x="6082249" y="5559189"/>
            <a:chExt cx="564210" cy="382141"/>
          </a:xfrm>
          <a:solidFill>
            <a:schemeClr val="accent2"/>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39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chemeClr val="accent6"/>
                </a:soli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6"/>
                </a:soli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Multi-model + multi API</a:t>
            </a:r>
            <a:endParaRPr lang="en-US" sz="2000" b="1" dirty="0">
              <a:solidFill>
                <a:schemeClr val="bg1"/>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9" name="TextBox 188"/>
          <p:cNvSpPr txBox="1"/>
          <p:nvPr/>
        </p:nvSpPr>
        <p:spPr>
          <a:xfrm>
            <a:off x="4982960" y="2120672"/>
            <a:ext cx="5288382" cy="523220"/>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Use key-value, graph, and document with a schema-agnostic service that doesn’t require any schema or secondary indexes</a:t>
            </a:r>
          </a:p>
        </p:txBody>
      </p:sp>
      <p:grpSp>
        <p:nvGrpSpPr>
          <p:cNvPr id="9" name="Group 8"/>
          <p:cNvGrpSpPr/>
          <p:nvPr/>
        </p:nvGrpSpPr>
        <p:grpSpPr>
          <a:xfrm>
            <a:off x="6675588" y="3104083"/>
            <a:ext cx="1420126" cy="1325020"/>
            <a:chOff x="6320820" y="3015862"/>
            <a:chExt cx="1420126" cy="1325020"/>
          </a:xfrm>
        </p:grpSpPr>
        <p:cxnSp>
          <p:nvCxnSpPr>
            <p:cNvPr id="224" name="Straight Connector 223"/>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225" name="Oval 224"/>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6"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227" name="Straight Connector 226"/>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228" name="Oval 227"/>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9"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230" name="Straight Connector 229"/>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231" name="Oval 230"/>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32"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33" name="TextBox 232"/>
            <p:cNvSpPr txBox="1"/>
            <p:nvPr/>
          </p:nvSpPr>
          <p:spPr>
            <a:xfrm>
              <a:off x="6320820" y="4002328"/>
              <a:ext cx="1129540"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KEY-VALUE</a:t>
              </a:r>
            </a:p>
          </p:txBody>
        </p:sp>
      </p:grpSp>
      <p:grpSp>
        <p:nvGrpSpPr>
          <p:cNvPr id="6" name="Group 5"/>
          <p:cNvGrpSpPr/>
          <p:nvPr/>
        </p:nvGrpSpPr>
        <p:grpSpPr>
          <a:xfrm>
            <a:off x="8773142" y="3420744"/>
            <a:ext cx="1683153" cy="1008359"/>
            <a:chOff x="9255136" y="3332523"/>
            <a:chExt cx="1683153" cy="1008359"/>
          </a:xfrm>
        </p:grpSpPr>
        <p:cxnSp>
          <p:nvCxnSpPr>
            <p:cNvPr id="218" name="Straight Connector 2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219" name="Oval 218"/>
            <p:cNvSpPr/>
            <p:nvPr/>
          </p:nvSpPr>
          <p:spPr bwMode="auto">
            <a:xfrm>
              <a:off x="9255136" y="3332523"/>
              <a:ext cx="251367" cy="251363"/>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23" name="TextBox 222"/>
            <p:cNvSpPr txBox="1"/>
            <p:nvPr/>
          </p:nvSpPr>
          <p:spPr>
            <a:xfrm>
              <a:off x="9255136" y="4002328"/>
              <a:ext cx="1683153"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COLUMN-FAMILY</a:t>
              </a:r>
            </a:p>
          </p:txBody>
        </p:sp>
      </p:grpSp>
      <p:grpSp>
        <p:nvGrpSpPr>
          <p:cNvPr id="8" name="Group 7"/>
          <p:cNvGrpSpPr/>
          <p:nvPr/>
        </p:nvGrpSpPr>
        <p:grpSpPr>
          <a:xfrm>
            <a:off x="6675588" y="4837642"/>
            <a:ext cx="1209627" cy="1476876"/>
            <a:chOff x="6320820" y="4918446"/>
            <a:chExt cx="1209627" cy="1476876"/>
          </a:xfrm>
        </p:grpSpPr>
        <p:cxnSp>
          <p:nvCxnSpPr>
            <p:cNvPr id="204" name="Straight Connector 203"/>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5" name="Straight Connector 204"/>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6" name="Oval 205"/>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cxnSp>
          <p:nvCxnSpPr>
            <p:cNvPr id="207" name="Straight Connector 206"/>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8" name="Straight Connector 207"/>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9" name="Oval 208"/>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0" name="Oval 209"/>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cxnSp>
          <p:nvCxnSpPr>
            <p:cNvPr id="211" name="Straight Connector 210"/>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2" name="Oval 211"/>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cxnSp>
          <p:nvCxnSpPr>
            <p:cNvPr id="213" name="Straight Connector 212"/>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4" name="Oval 213"/>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5" name="Oval 214"/>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6" name="Oval 215"/>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ndParaRPr>
            </a:p>
          </p:txBody>
        </p:sp>
        <p:sp>
          <p:nvSpPr>
            <p:cNvPr id="217" name="TextBox 216"/>
            <p:cNvSpPr txBox="1"/>
            <p:nvPr/>
          </p:nvSpPr>
          <p:spPr>
            <a:xfrm>
              <a:off x="6320820" y="6056768"/>
              <a:ext cx="1209627"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DOCUMENT</a:t>
              </a:r>
            </a:p>
          </p:txBody>
        </p:sp>
      </p:grpSp>
      <p:grpSp>
        <p:nvGrpSpPr>
          <p:cNvPr id="7" name="Group 6"/>
          <p:cNvGrpSpPr/>
          <p:nvPr/>
        </p:nvGrpSpPr>
        <p:grpSpPr>
          <a:xfrm>
            <a:off x="8802609" y="4955119"/>
            <a:ext cx="1360428" cy="1359399"/>
            <a:chOff x="9255136" y="5035923"/>
            <a:chExt cx="1360428" cy="1359399"/>
          </a:xfrm>
        </p:grpSpPr>
        <p:sp>
          <p:nvSpPr>
            <p:cNvPr id="195" name="Oval 194"/>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6" name="Oval 195"/>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7" name="Oval 196"/>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8" name="Oval 197"/>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cxnSp>
          <p:nvCxnSpPr>
            <p:cNvPr id="199" name="Straight Connector 198"/>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0" name="Straight Connector 199"/>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1" name="Straight Connector 200"/>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2" name="Straight Connector 201"/>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203" name="TextBox 202"/>
            <p:cNvSpPr txBox="1"/>
            <p:nvPr/>
          </p:nvSpPr>
          <p:spPr>
            <a:xfrm>
              <a:off x="9255136" y="6056768"/>
              <a:ext cx="751168" cy="338554"/>
            </a:xfrm>
            <a:prstGeom prst="rect">
              <a:avLst/>
            </a:prstGeom>
            <a:noFill/>
          </p:spPr>
          <p:txBody>
            <a:bodyPr wrap="none" lIns="0" rtlCol="0">
              <a:spAutoFit/>
            </a:bodyPr>
            <a:lstStyle/>
            <a:p>
              <a:r>
                <a:rPr lang="en-US" sz="1600" dirty="0">
                  <a:solidFill>
                    <a:srgbClr val="59B4D9"/>
                  </a:solidFill>
                  <a:latin typeface="Segoe UI" charset="0"/>
                  <a:ea typeface="Segoe UI" charset="0"/>
                  <a:cs typeface="Segoe UI" charset="0"/>
                </a:rPr>
                <a:t>GRAPH</a:t>
              </a:r>
            </a:p>
          </p:txBody>
        </p:sp>
      </p:grpSp>
    </p:spTree>
    <p:extLst>
      <p:ext uri="{BB962C8B-B14F-4D97-AF65-F5344CB8AC3E}">
        <p14:creationId xmlns:p14="http://schemas.microsoft.com/office/powerpoint/2010/main" val="2404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500"/>
                                        <p:tgtEl>
                                          <p:spTgt spid="18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Elastic scale-out</a:t>
            </a:r>
            <a:endParaRPr lang="en-US" sz="2000" b="1" dirty="0">
              <a:solidFill>
                <a:schemeClr val="bg1"/>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2"/>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TextBox 62"/>
          <p:cNvSpPr txBox="1"/>
          <p:nvPr/>
        </p:nvSpPr>
        <p:spPr>
          <a:xfrm>
            <a:off x="4982961" y="2120672"/>
            <a:ext cx="6381724" cy="307777"/>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Independently and elastically scale storage and throughput across regions</a:t>
            </a:r>
          </a:p>
        </p:txBody>
      </p:sp>
      <p:sp>
        <p:nvSpPr>
          <p:cNvPr id="67" name="Freeform: Shape 83"/>
          <p:cNvSpPr/>
          <p:nvPr/>
        </p:nvSpPr>
        <p:spPr>
          <a:xfrm>
            <a:off x="5595062" y="3364257"/>
            <a:ext cx="1886944" cy="2767572"/>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1490"/>
          <p:cNvSpPr/>
          <p:nvPr/>
        </p:nvSpPr>
        <p:spPr bwMode="auto">
          <a:xfrm>
            <a:off x="5522575" y="5883560"/>
            <a:ext cx="332746" cy="42676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a:xfrm>
            <a:off x="6955971" y="3868738"/>
            <a:ext cx="493486" cy="162514"/>
          </a:xfrm>
          <a:prstGeom prst="ellipse">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1490"/>
          <p:cNvSpPr/>
          <p:nvPr/>
        </p:nvSpPr>
        <p:spPr bwMode="auto">
          <a:xfrm>
            <a:off x="6323987" y="5071142"/>
            <a:ext cx="429094" cy="5503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1490"/>
          <p:cNvSpPr/>
          <p:nvPr/>
        </p:nvSpPr>
        <p:spPr bwMode="auto">
          <a:xfrm>
            <a:off x="6876807" y="3824869"/>
            <a:ext cx="645206" cy="827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82"/>
          <p:cNvSpPr/>
          <p:nvPr/>
        </p:nvSpPr>
        <p:spPr>
          <a:xfrm>
            <a:off x="7157918" y="2776429"/>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83"/>
          <p:cNvSpPr/>
          <p:nvPr/>
        </p:nvSpPr>
        <p:spPr>
          <a:xfrm>
            <a:off x="6431200" y="4620675"/>
            <a:ext cx="4549652" cy="16981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82"/>
          <p:cNvSpPr/>
          <p:nvPr/>
        </p:nvSpPr>
        <p:spPr>
          <a:xfrm>
            <a:off x="10844639" y="4079203"/>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102102" y="6100123"/>
            <a:ext cx="549863" cy="549863"/>
            <a:chOff x="7716623" y="4879378"/>
            <a:chExt cx="914400" cy="914400"/>
          </a:xfrm>
        </p:grpSpPr>
        <p:sp>
          <p:nvSpPr>
            <p:cNvPr id="9" name="Rectangle 8"/>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7716623" y="4879378"/>
              <a:ext cx="914400" cy="914400"/>
              <a:chOff x="7522013" y="6858000"/>
              <a:chExt cx="914400" cy="914400"/>
            </a:xfrm>
          </p:grpSpPr>
          <p:pic>
            <p:nvPicPr>
              <p:cNvPr id="4" name="Graphic 3"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6" name="Graphic 5" descr="Repeat"/>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4" name="Group 33"/>
          <p:cNvGrpSpPr/>
          <p:nvPr/>
        </p:nvGrpSpPr>
        <p:grpSpPr>
          <a:xfrm>
            <a:off x="7940292" y="5681736"/>
            <a:ext cx="755703" cy="755703"/>
            <a:chOff x="7716623" y="4879378"/>
            <a:chExt cx="914400" cy="914400"/>
          </a:xfrm>
        </p:grpSpPr>
        <p:sp>
          <p:nvSpPr>
            <p:cNvPr id="35" name="Rectangle 34"/>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716623" y="4879378"/>
              <a:ext cx="914400" cy="914400"/>
              <a:chOff x="7522013" y="6858000"/>
              <a:chExt cx="914400" cy="914400"/>
            </a:xfrm>
          </p:grpSpPr>
          <p:pic>
            <p:nvPicPr>
              <p:cNvPr id="37" name="Graphic 36"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38" name="Graphic 37" descr="Repeat"/>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9" name="Group 38"/>
          <p:cNvGrpSpPr/>
          <p:nvPr/>
        </p:nvGrpSpPr>
        <p:grpSpPr>
          <a:xfrm>
            <a:off x="9698282" y="4682060"/>
            <a:ext cx="1013610" cy="1013610"/>
            <a:chOff x="7716623" y="4879378"/>
            <a:chExt cx="914400" cy="914400"/>
          </a:xfrm>
        </p:grpSpPr>
        <p:sp>
          <p:nvSpPr>
            <p:cNvPr id="40" name="Rectangle 39"/>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7716623" y="4879378"/>
              <a:ext cx="914400" cy="914400"/>
              <a:chOff x="7522013" y="6858000"/>
              <a:chExt cx="914400" cy="914400"/>
            </a:xfrm>
          </p:grpSpPr>
          <p:pic>
            <p:nvPicPr>
              <p:cNvPr id="42" name="Graphic 41"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43" name="Graphic 42" descr="Repeat"/>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spTree>
    <p:extLst>
      <p:ext uri="{BB962C8B-B14F-4D97-AF65-F5344CB8AC3E}">
        <p14:creationId xmlns:p14="http://schemas.microsoft.com/office/powerpoint/2010/main" val="9235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Elastic scale-out</a:t>
            </a:r>
            <a:endParaRPr lang="en-US" sz="2000" b="1" dirty="0">
              <a:solidFill>
                <a:srgbClr val="59B4D9"/>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Choice of consistency</a:t>
            </a:r>
            <a:endParaRPr lang="en-US" sz="2000" b="1" dirty="0">
              <a:solidFill>
                <a:schemeClr val="bg1"/>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2"/>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p:cNvSpPr txBox="1"/>
          <p:nvPr/>
        </p:nvSpPr>
        <p:spPr>
          <a:xfrm>
            <a:off x="4982961" y="2120672"/>
            <a:ext cx="6743818" cy="307777"/>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Choose from five defined consistency levels for low latency and high availability</a:t>
            </a:r>
          </a:p>
        </p:txBody>
      </p:sp>
      <p:grpSp>
        <p:nvGrpSpPr>
          <p:cNvPr id="9" name="Group 8"/>
          <p:cNvGrpSpPr/>
          <p:nvPr/>
        </p:nvGrpSpPr>
        <p:grpSpPr>
          <a:xfrm>
            <a:off x="5630520" y="3525838"/>
            <a:ext cx="5833002" cy="1324961"/>
            <a:chOff x="5630520" y="3707335"/>
            <a:chExt cx="5833002" cy="1324961"/>
          </a:xfrm>
        </p:grpSpPr>
        <p:sp>
          <p:nvSpPr>
            <p:cNvPr id="32" name="Rectangle 31"/>
            <p:cNvSpPr/>
            <p:nvPr/>
          </p:nvSpPr>
          <p:spPr>
            <a:xfrm>
              <a:off x="5630521" y="3707335"/>
              <a:ext cx="618860" cy="618860"/>
            </a:xfrm>
            <a:prstGeom prst="rect">
              <a:avLst/>
            </a:prstGeom>
            <a:solidFill>
              <a:srgbClr val="3999C6"/>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3" name="Rectangle: Rounded Corners 94"/>
            <p:cNvSpPr/>
            <p:nvPr/>
          </p:nvSpPr>
          <p:spPr>
            <a:xfrm>
              <a:off x="6934056" y="3707335"/>
              <a:ext cx="618860" cy="618860"/>
            </a:xfrm>
            <a:prstGeom prst="roundRect">
              <a:avLst/>
            </a:prstGeom>
            <a:solidFill>
              <a:srgbClr val="3999C6">
                <a:alpha val="75000"/>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4" name="Rectangle: Rounded Corners 95"/>
            <p:cNvSpPr/>
            <p:nvPr/>
          </p:nvSpPr>
          <p:spPr>
            <a:xfrm>
              <a:off x="8237591" y="3707335"/>
              <a:ext cx="618860" cy="618860"/>
            </a:xfrm>
            <a:prstGeom prst="roundRect">
              <a:avLst>
                <a:gd name="adj" fmla="val 32189"/>
              </a:avLst>
            </a:prstGeom>
            <a:solidFill>
              <a:srgbClr val="3999C6">
                <a:alpha val="50000"/>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5" name="Rectangle: Rounded Corners 96"/>
            <p:cNvSpPr/>
            <p:nvPr/>
          </p:nvSpPr>
          <p:spPr>
            <a:xfrm>
              <a:off x="9541126" y="3707335"/>
              <a:ext cx="618860" cy="618860"/>
            </a:xfrm>
            <a:prstGeom prst="roundRect">
              <a:avLst>
                <a:gd name="adj" fmla="val 42704"/>
              </a:avLst>
            </a:prstGeom>
            <a:solidFill>
              <a:srgbClr val="3999C6">
                <a:alpha val="25000"/>
              </a:srgb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6" name="Oval 35"/>
            <p:cNvSpPr/>
            <p:nvPr/>
          </p:nvSpPr>
          <p:spPr>
            <a:xfrm>
              <a:off x="10844662" y="3707335"/>
              <a:ext cx="618860" cy="618860"/>
            </a:xfrm>
            <a:prstGeom prst="ellipse">
              <a:avLst/>
            </a:prstGeom>
            <a:solidFill>
              <a:srgbClr val="D7EDF7"/>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7" name="TextBox 36"/>
            <p:cNvSpPr txBox="1"/>
            <p:nvPr/>
          </p:nvSpPr>
          <p:spPr>
            <a:xfrm>
              <a:off x="5715786" y="4376416"/>
              <a:ext cx="448328"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Strong</a:t>
              </a:r>
            </a:p>
          </p:txBody>
        </p:sp>
        <p:sp>
          <p:nvSpPr>
            <p:cNvPr id="38" name="TextBox 37"/>
            <p:cNvSpPr txBox="1"/>
            <p:nvPr/>
          </p:nvSpPr>
          <p:spPr>
            <a:xfrm>
              <a:off x="6617257" y="4371435"/>
              <a:ext cx="1252458"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Bounded-stateless</a:t>
              </a:r>
            </a:p>
          </p:txBody>
        </p:sp>
        <p:sp>
          <p:nvSpPr>
            <p:cNvPr id="39" name="TextBox 38"/>
            <p:cNvSpPr txBox="1"/>
            <p:nvPr/>
          </p:nvSpPr>
          <p:spPr>
            <a:xfrm>
              <a:off x="8293746" y="4360576"/>
              <a:ext cx="506549"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Session</a:t>
              </a:r>
            </a:p>
          </p:txBody>
        </p:sp>
        <p:sp>
          <p:nvSpPr>
            <p:cNvPr id="40" name="TextBox 39"/>
            <p:cNvSpPr txBox="1"/>
            <p:nvPr/>
          </p:nvSpPr>
          <p:spPr>
            <a:xfrm>
              <a:off x="9286235" y="4376319"/>
              <a:ext cx="1128642"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Consistent prefix</a:t>
              </a:r>
            </a:p>
          </p:txBody>
        </p:sp>
        <p:sp>
          <p:nvSpPr>
            <p:cNvPr id="41" name="TextBox 40"/>
            <p:cNvSpPr txBox="1"/>
            <p:nvPr/>
          </p:nvSpPr>
          <p:spPr>
            <a:xfrm>
              <a:off x="10867539" y="4371435"/>
              <a:ext cx="573106" cy="276999"/>
            </a:xfrm>
            <a:prstGeom prst="rect">
              <a:avLst/>
            </a:prstGeom>
            <a:noFill/>
          </p:spPr>
          <p:txBody>
            <a:bodyPr wrap="none" lIns="0" rIns="0" rtlCol="0">
              <a:spAutoFit/>
            </a:bodyPr>
            <a:lstStyle/>
            <a:p>
              <a:pPr algn="ctr"/>
              <a:r>
                <a:rPr lang="en-US" sz="1200" dirty="0">
                  <a:latin typeface="Segoe UI" charset="0"/>
                  <a:ea typeface="Segoe UI" charset="0"/>
                  <a:cs typeface="Segoe UI" charset="0"/>
                </a:rPr>
                <a:t>Eventual</a:t>
              </a:r>
            </a:p>
          </p:txBody>
        </p:sp>
        <p:grpSp>
          <p:nvGrpSpPr>
            <p:cNvPr id="7" name="Group 6"/>
            <p:cNvGrpSpPr/>
            <p:nvPr/>
          </p:nvGrpSpPr>
          <p:grpSpPr>
            <a:xfrm>
              <a:off x="5630520" y="4766228"/>
              <a:ext cx="5833002" cy="266068"/>
              <a:chOff x="5630520" y="4762806"/>
              <a:chExt cx="5833002" cy="266068"/>
            </a:xfrm>
          </p:grpSpPr>
          <p:sp>
            <p:nvSpPr>
              <p:cNvPr id="31" name="Rectangle 30"/>
              <p:cNvSpPr/>
              <p:nvPr/>
            </p:nvSpPr>
            <p:spPr>
              <a:xfrm rot="10800000" flipV="1">
                <a:off x="5630520" y="4869455"/>
                <a:ext cx="5833002" cy="527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95"/>
              <p:cNvSpPr/>
              <p:nvPr/>
            </p:nvSpPr>
            <p:spPr>
              <a:xfrm>
                <a:off x="8413987" y="4762806"/>
                <a:ext cx="266068" cy="266068"/>
              </a:xfrm>
              <a:prstGeom prst="roundRect">
                <a:avLst>
                  <a:gd name="adj" fmla="val 32189"/>
                </a:avLst>
              </a:prstGeom>
              <a:solidFill>
                <a:schemeClr val="accent2"/>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grpSp>
      </p:grpSp>
    </p:spTree>
    <p:extLst>
      <p:ext uri="{BB962C8B-B14F-4D97-AF65-F5344CB8AC3E}">
        <p14:creationId xmlns:p14="http://schemas.microsoft.com/office/powerpoint/2010/main" val="20812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p:cNvSpPr/>
          <p:nvPr/>
        </p:nvSpPr>
        <p:spPr>
          <a:xfrm flipH="1">
            <a:off x="9060752" y="4152736"/>
            <a:ext cx="2434561" cy="1080724"/>
          </a:xfrm>
          <a:prstGeom prst="homePlate">
            <a:avLst>
              <a:gd name="adj" fmla="val 431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Elastic scale-out</a:t>
            </a:r>
            <a:endParaRPr lang="en-US" sz="2000" b="1" dirty="0">
              <a:solidFill>
                <a:srgbClr val="59B4D9"/>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Choice of consistency</a:t>
            </a:r>
            <a:endParaRPr lang="en-US" sz="2000" b="1" dirty="0">
              <a:solidFill>
                <a:srgbClr val="59B4D9"/>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TextBox 37"/>
          <p:cNvSpPr txBox="1"/>
          <p:nvPr/>
        </p:nvSpPr>
        <p:spPr>
          <a:xfrm>
            <a:off x="4982960" y="2120672"/>
            <a:ext cx="5382328" cy="523220"/>
          </a:xfrm>
          <a:prstGeom prst="rect">
            <a:avLst/>
          </a:prstGeom>
          <a:noFill/>
        </p:spPr>
        <p:txBody>
          <a:bodyPr wrap="square" rtlCol="0">
            <a:spAutoFit/>
          </a:bodyPr>
          <a:lstStyle/>
          <a:p>
            <a:r>
              <a:rPr lang="en-US" sz="1400" b="1" dirty="0">
                <a:solidFill>
                  <a:schemeClr val="accent3"/>
                </a:solidFill>
                <a:latin typeface="Segoe UI Semibold" charset="0"/>
                <a:ea typeface="Segoe UI Semibold" charset="0"/>
                <a:cs typeface="Segoe UI Semibold" charset="0"/>
              </a:rPr>
              <a:t>Serve &lt;10 </a:t>
            </a:r>
            <a:r>
              <a:rPr lang="en-US" sz="1400" b="1" dirty="0" err="1">
                <a:solidFill>
                  <a:schemeClr val="accent3"/>
                </a:solidFill>
                <a:latin typeface="Segoe UI Semibold" charset="0"/>
                <a:ea typeface="Segoe UI Semibold" charset="0"/>
                <a:cs typeface="Segoe UI Semibold" charset="0"/>
              </a:rPr>
              <a:t>ms</a:t>
            </a:r>
            <a:r>
              <a:rPr lang="en-US" sz="1400" b="1" dirty="0">
                <a:solidFill>
                  <a:schemeClr val="accent3"/>
                </a:solidFill>
                <a:latin typeface="Segoe UI Semibold" charset="0"/>
                <a:ea typeface="Segoe UI Semibold" charset="0"/>
                <a:cs typeface="Segoe UI Semibold" charset="0"/>
              </a:rPr>
              <a:t> read and &lt;15 </a:t>
            </a:r>
            <a:r>
              <a:rPr lang="en-US" sz="1400" b="1" dirty="0" err="1">
                <a:solidFill>
                  <a:schemeClr val="accent3"/>
                </a:solidFill>
                <a:latin typeface="Segoe UI Semibold" charset="0"/>
                <a:ea typeface="Segoe UI Semibold" charset="0"/>
                <a:cs typeface="Segoe UI Semibold" charset="0"/>
              </a:rPr>
              <a:t>ms</a:t>
            </a:r>
            <a:r>
              <a:rPr lang="en-US" sz="1400" b="1" dirty="0">
                <a:solidFill>
                  <a:schemeClr val="accent3"/>
                </a:solidFill>
                <a:latin typeface="Segoe UI Semibold" charset="0"/>
                <a:ea typeface="Segoe UI Semibold" charset="0"/>
                <a:cs typeface="Segoe UI Semibold" charset="0"/>
              </a:rPr>
              <a:t> write requests at the 99</a:t>
            </a:r>
            <a:r>
              <a:rPr lang="en-US" sz="1400" b="1" baseline="30000" dirty="0">
                <a:solidFill>
                  <a:schemeClr val="accent3"/>
                </a:solidFill>
                <a:latin typeface="Segoe UI Semibold" charset="0"/>
                <a:ea typeface="Segoe UI Semibold" charset="0"/>
                <a:cs typeface="Segoe UI Semibold" charset="0"/>
              </a:rPr>
              <a:t>th</a:t>
            </a:r>
            <a:r>
              <a:rPr lang="en-US" sz="1400" b="1" dirty="0">
                <a:solidFill>
                  <a:schemeClr val="accent3"/>
                </a:solidFill>
                <a:latin typeface="Segoe UI Semibold" charset="0"/>
                <a:ea typeface="Segoe UI Semibold" charset="0"/>
                <a:cs typeface="Segoe UI Semibold" charset="0"/>
              </a:rPr>
              <a:t>  percentile from the nearest region while delivering data globally </a:t>
            </a:r>
          </a:p>
        </p:txBody>
      </p:sp>
      <p:sp>
        <p:nvSpPr>
          <p:cNvPr id="49" name="Content Placeholder 2"/>
          <p:cNvSpPr txBox="1">
            <a:spLocks/>
          </p:cNvSpPr>
          <p:nvPr/>
        </p:nvSpPr>
        <p:spPr>
          <a:xfrm>
            <a:off x="438083" y="5295900"/>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Guaranteed single-digit latency</a:t>
            </a:r>
            <a:endParaRPr lang="en-US" sz="2000" b="1" dirty="0">
              <a:solidFill>
                <a:schemeClr val="bg1"/>
              </a:solidFill>
              <a:latin typeface="Segoe UI" charset="0"/>
              <a:ea typeface="Segoe UI" charset="0"/>
              <a:cs typeface="Segoe UI" charset="0"/>
            </a:endParaRPr>
          </a:p>
        </p:txBody>
      </p:sp>
      <p:grpSp>
        <p:nvGrpSpPr>
          <p:cNvPr id="50" name="Group 49"/>
          <p:cNvGrpSpPr/>
          <p:nvPr/>
        </p:nvGrpSpPr>
        <p:grpSpPr>
          <a:xfrm>
            <a:off x="-3930" y="5325140"/>
            <a:ext cx="442013" cy="299377"/>
            <a:chOff x="6082249" y="5559189"/>
            <a:chExt cx="564210" cy="382141"/>
          </a:xfrm>
          <a:solidFill>
            <a:schemeClr val="accent2"/>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rot="900000">
            <a:off x="5535408" y="3031844"/>
            <a:ext cx="3445870" cy="3182404"/>
            <a:chOff x="6471353" y="3010667"/>
            <a:chExt cx="3470438" cy="3205092"/>
          </a:xfrm>
        </p:grpSpPr>
        <p:grpSp>
          <p:nvGrpSpPr>
            <p:cNvPr id="40" name="Group 39"/>
            <p:cNvGrpSpPr/>
            <p:nvPr/>
          </p:nvGrpSpPr>
          <p:grpSpPr>
            <a:xfrm rot="20700000">
              <a:off x="6799197" y="3105194"/>
              <a:ext cx="3029799" cy="3029796"/>
              <a:chOff x="6704138" y="2717800"/>
              <a:chExt cx="3987099" cy="3987098"/>
            </a:xfrm>
          </p:grpSpPr>
          <p:sp>
            <p:nvSpPr>
              <p:cNvPr id="47" name="Freeform: Shape 962"/>
              <p:cNvSpPr/>
              <p:nvPr/>
            </p:nvSpPr>
            <p:spPr>
              <a:xfrm>
                <a:off x="6704138" y="2717800"/>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8" name="Freeform: Shape 117"/>
              <p:cNvSpPr>
                <a:spLocks/>
              </p:cNvSpPr>
              <p:nvPr/>
            </p:nvSpPr>
            <p:spPr bwMode="auto">
              <a:xfrm>
                <a:off x="6828864" y="2917371"/>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3" name="Freeform: Shape 111"/>
            <p:cNvSpPr/>
            <p:nvPr/>
          </p:nvSpPr>
          <p:spPr>
            <a:xfrm rot="11700000">
              <a:off x="6658414" y="5005131"/>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111"/>
            <p:cNvSpPr/>
            <p:nvPr/>
          </p:nvSpPr>
          <p:spPr>
            <a:xfrm rot="16200000">
              <a:off x="6418512" y="330908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111"/>
            <p:cNvSpPr/>
            <p:nvPr/>
          </p:nvSpPr>
          <p:spPr>
            <a:xfrm rot="900000">
              <a:off x="9329300" y="301066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111"/>
            <p:cNvSpPr/>
            <p:nvPr/>
          </p:nvSpPr>
          <p:spPr>
            <a:xfrm rot="6300000">
              <a:off x="9270812" y="5656109"/>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9562488" y="4311240"/>
            <a:ext cx="1873775" cy="738664"/>
          </a:xfrm>
          <a:prstGeom prst="rect">
            <a:avLst/>
          </a:prstGeom>
        </p:spPr>
        <p:txBody>
          <a:bodyPr wrap="square">
            <a:spAutoFit/>
          </a:bodyPr>
          <a:lstStyle/>
          <a:p>
            <a:r>
              <a:rPr lang="en-US" sz="1400" b="1" dirty="0">
                <a:solidFill>
                  <a:schemeClr val="bg1"/>
                </a:solidFill>
                <a:latin typeface="Segoe UI Semibold" charset="0"/>
                <a:ea typeface="Segoe UI Semibold" charset="0"/>
                <a:cs typeface="Segoe UI Semibold" charset="0"/>
              </a:rPr>
              <a:t>Guaranteed global millisecond latency at the 99</a:t>
            </a:r>
            <a:r>
              <a:rPr lang="en-US" sz="1400" b="1" baseline="30000" dirty="0">
                <a:solidFill>
                  <a:schemeClr val="bg1"/>
                </a:solidFill>
                <a:latin typeface="Segoe UI Semibold" charset="0"/>
                <a:ea typeface="Segoe UI Semibold" charset="0"/>
                <a:cs typeface="Segoe UI Semibold" charset="0"/>
              </a:rPr>
              <a:t>th</a:t>
            </a:r>
            <a:r>
              <a:rPr lang="en-US" sz="1400" b="1" dirty="0">
                <a:solidFill>
                  <a:schemeClr val="bg1"/>
                </a:solidFill>
                <a:latin typeface="Segoe UI Semibold" charset="0"/>
                <a:ea typeface="Segoe UI Semibold" charset="0"/>
                <a:cs typeface="Segoe UI Semibold" charset="0"/>
              </a:rPr>
              <a:t> percentile</a:t>
            </a:r>
          </a:p>
        </p:txBody>
      </p:sp>
    </p:spTree>
    <p:extLst>
      <p:ext uri="{BB962C8B-B14F-4D97-AF65-F5344CB8AC3E}">
        <p14:creationId xmlns:p14="http://schemas.microsoft.com/office/powerpoint/2010/main" val="54354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Multi-model + multi API</a:t>
            </a:r>
            <a:endParaRPr lang="en-US" sz="2000" b="1" dirty="0">
              <a:solidFill>
                <a:srgbClr val="59B4D9"/>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Elastic scale-out</a:t>
            </a:r>
            <a:endParaRPr lang="en-US" sz="2000" b="1" dirty="0">
              <a:solidFill>
                <a:srgbClr val="59B4D9"/>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Choice of consistency</a:t>
            </a:r>
            <a:endParaRPr lang="en-US" sz="2000" b="1" dirty="0">
              <a:solidFill>
                <a:srgbClr val="59B4D9"/>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Content Placeholder 2"/>
          <p:cNvSpPr txBox="1">
            <a:spLocks/>
          </p:cNvSpPr>
          <p:nvPr/>
        </p:nvSpPr>
        <p:spPr>
          <a:xfrm>
            <a:off x="438083" y="5295900"/>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59B4D9"/>
                </a:solidFill>
                <a:latin typeface="Segoe UI" charset="0"/>
                <a:ea typeface="Segoe UI" charset="0"/>
                <a:cs typeface="Segoe UI" charset="0"/>
              </a:rPr>
              <a:t>Guaranteed single-digit latency</a:t>
            </a:r>
            <a:endParaRPr lang="en-US" sz="2000" b="1" dirty="0">
              <a:solidFill>
                <a:srgbClr val="59B4D9"/>
              </a:solidFill>
              <a:latin typeface="Segoe UI" charset="0"/>
              <a:ea typeface="Segoe UI" charset="0"/>
              <a:cs typeface="Segoe UI" charset="0"/>
            </a:endParaRPr>
          </a:p>
        </p:txBody>
      </p:sp>
      <p:grpSp>
        <p:nvGrpSpPr>
          <p:cNvPr id="50" name="Group 49"/>
          <p:cNvGrpSpPr/>
          <p:nvPr/>
        </p:nvGrpSpPr>
        <p:grpSpPr>
          <a:xfrm>
            <a:off x="-3930" y="5325140"/>
            <a:ext cx="442013" cy="299377"/>
            <a:chOff x="6082249" y="5559189"/>
            <a:chExt cx="564210" cy="382141"/>
          </a:xfrm>
          <a:solidFill>
            <a:schemeClr val="accent6"/>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Box 52"/>
          <p:cNvSpPr txBox="1"/>
          <p:nvPr/>
        </p:nvSpPr>
        <p:spPr>
          <a:xfrm>
            <a:off x="4982962" y="2120672"/>
            <a:ext cx="5101786" cy="954107"/>
          </a:xfrm>
          <a:prstGeom prst="rect">
            <a:avLst/>
          </a:prstGeom>
          <a:noFill/>
        </p:spPr>
        <p:txBody>
          <a:bodyPr wrap="square" rtlCol="0">
            <a:spAutoFit/>
          </a:bodyPr>
          <a:lstStyle/>
          <a:p>
            <a:r>
              <a:rPr lang="en-US" sz="1400" b="1" dirty="0">
                <a:solidFill>
                  <a:schemeClr val="accent3"/>
                </a:solidFill>
                <a:latin typeface="Segoe UI Semibold" charset="0"/>
                <a:cs typeface="Segoe UI Semibold" charset="0"/>
              </a:rPr>
              <a:t>Only service with financially-backed SLAs for millisecond latency at the 99th percentile, 99.99% HA and guaranteed throughput and consistency</a:t>
            </a:r>
          </a:p>
          <a:p>
            <a:endParaRPr lang="en-US" sz="1400" b="1" dirty="0">
              <a:solidFill>
                <a:schemeClr val="accent3"/>
              </a:solidFill>
              <a:latin typeface="Segoe UI Semibold" charset="0"/>
              <a:ea typeface="Segoe UI Semibold" charset="0"/>
              <a:cs typeface="Segoe UI Semibold" charset="0"/>
            </a:endParaRPr>
          </a:p>
        </p:txBody>
      </p:sp>
      <p:grpSp>
        <p:nvGrpSpPr>
          <p:cNvPr id="55" name="Group 54"/>
          <p:cNvGrpSpPr/>
          <p:nvPr/>
        </p:nvGrpSpPr>
        <p:grpSpPr>
          <a:xfrm>
            <a:off x="6859653" y="4025357"/>
            <a:ext cx="1461284" cy="1946496"/>
            <a:chOff x="8845310" y="3368421"/>
            <a:chExt cx="1905572" cy="2538308"/>
          </a:xfrm>
        </p:grpSpPr>
        <p:sp>
          <p:nvSpPr>
            <p:cNvPr id="88" name="Oval 87"/>
            <p:cNvSpPr/>
            <p:nvPr/>
          </p:nvSpPr>
          <p:spPr>
            <a:xfrm>
              <a:off x="9050588" y="4239238"/>
              <a:ext cx="1506475" cy="1506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p:nvGrpSpPr>
          <p:grpSpPr>
            <a:xfrm>
              <a:off x="8845310" y="3368421"/>
              <a:ext cx="1905572" cy="2538308"/>
              <a:chOff x="5640356" y="3892580"/>
              <a:chExt cx="1139316" cy="1517620"/>
            </a:xfrm>
            <a:solidFill>
              <a:srgbClr val="59B4D9"/>
            </a:solidFill>
          </p:grpSpPr>
          <p:sp>
            <p:nvSpPr>
              <p:cNvPr id="8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2" name="TextBox 81"/>
            <p:cNvSpPr txBox="1"/>
            <p:nvPr/>
          </p:nvSpPr>
          <p:spPr>
            <a:xfrm>
              <a:off x="9264139" y="4736233"/>
              <a:ext cx="1083236" cy="521759"/>
            </a:xfrm>
            <a:prstGeom prst="rect">
              <a:avLst/>
            </a:prstGeom>
            <a:noFill/>
          </p:spPr>
          <p:txBody>
            <a:bodyPr wrap="none" rtlCol="0">
              <a:spAutoFit/>
            </a:bodyPr>
            <a:lstStyle/>
            <a:p>
              <a:pPr algn="ctr"/>
              <a:r>
                <a:rPr lang="en-US" sz="2000" b="1" dirty="0">
                  <a:solidFill>
                    <a:schemeClr val="bg1"/>
                  </a:solidFill>
                  <a:ea typeface="Segoe UI Black" panose="020B0A02040204020203" pitchFamily="34" charset="0"/>
                  <a:cs typeface="Segoe UI Black" panose="020B0A02040204020203" pitchFamily="34" charset="0"/>
                </a:rPr>
                <a:t>99</a:t>
              </a:r>
              <a:r>
                <a:rPr lang="en-US" sz="1200" b="1" dirty="0">
                  <a:solidFill>
                    <a:schemeClr val="bg1"/>
                  </a:solidFill>
                  <a:ea typeface="Segoe UI Black" panose="020B0A02040204020203" pitchFamily="34" charset="0"/>
                  <a:cs typeface="Segoe UI Black" panose="020B0A02040204020203" pitchFamily="34" charset="0"/>
                </a:rPr>
                <a:t>.99%</a:t>
              </a:r>
            </a:p>
          </p:txBody>
        </p:sp>
        <p:sp>
          <p:nvSpPr>
            <p:cNvPr id="83" name="TextBox 82"/>
            <p:cNvSpPr txBox="1"/>
            <p:nvPr/>
          </p:nvSpPr>
          <p:spPr>
            <a:xfrm>
              <a:off x="9367018" y="3413915"/>
              <a:ext cx="877472" cy="602029"/>
            </a:xfrm>
            <a:prstGeom prst="rect">
              <a:avLst/>
            </a:prstGeom>
            <a:noFill/>
          </p:spPr>
          <p:txBody>
            <a:bodyPr wrap="square" rtlCol="0">
              <a:spAutoFit/>
            </a:bodyPr>
            <a:lstStyle/>
            <a:p>
              <a:pPr algn="ctr"/>
              <a:r>
                <a:rPr lang="en-US" sz="2400" b="1" dirty="0">
                  <a:solidFill>
                    <a:schemeClr val="bg1"/>
                  </a:solidFill>
                  <a:ea typeface="Segoe UI Black" panose="020B0A02040204020203" pitchFamily="34" charset="0"/>
                  <a:cs typeface="Segoe UI Black" panose="020B0A02040204020203" pitchFamily="34" charset="0"/>
                </a:rPr>
                <a:t>HA</a:t>
              </a:r>
            </a:p>
          </p:txBody>
        </p:sp>
      </p:grpSp>
      <p:grpSp>
        <p:nvGrpSpPr>
          <p:cNvPr id="4" name="Group 3"/>
          <p:cNvGrpSpPr/>
          <p:nvPr/>
        </p:nvGrpSpPr>
        <p:grpSpPr>
          <a:xfrm>
            <a:off x="8632723" y="3189074"/>
            <a:ext cx="1461284" cy="1946496"/>
            <a:chOff x="8299583" y="3071107"/>
            <a:chExt cx="1461284" cy="1946496"/>
          </a:xfrm>
        </p:grpSpPr>
        <p:sp>
          <p:nvSpPr>
            <p:cNvPr id="78" name="Oval 77"/>
            <p:cNvSpPr/>
            <p:nvPr/>
          </p:nvSpPr>
          <p:spPr>
            <a:xfrm>
              <a:off x="8459160" y="3745568"/>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99583" y="3071107"/>
              <a:ext cx="1461284" cy="1946496"/>
              <a:chOff x="5640356" y="3892580"/>
              <a:chExt cx="1139316" cy="1517620"/>
            </a:xfrm>
            <a:solidFill>
              <a:schemeClr val="accent4"/>
            </a:solidFill>
          </p:grpSpPr>
          <p:sp>
            <p:nvSpPr>
              <p:cNvPr id="7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 name="TextBox 61"/>
            <p:cNvSpPr txBox="1"/>
            <p:nvPr/>
          </p:nvSpPr>
          <p:spPr>
            <a:xfrm>
              <a:off x="8510381" y="3208545"/>
              <a:ext cx="1051442" cy="276999"/>
            </a:xfrm>
            <a:prstGeom prst="rect">
              <a:avLst/>
            </a:prstGeom>
            <a:noFill/>
          </p:spPr>
          <p:txBody>
            <a:bodyPr wrap="none" rtlCol="0">
              <a:spAutoFit/>
            </a:bodyPr>
            <a:lstStyle/>
            <a:p>
              <a:pPr algn="ctr"/>
              <a:r>
                <a:rPr lang="en-US" sz="1200" b="1" dirty="0">
                  <a:solidFill>
                    <a:schemeClr val="bg1"/>
                  </a:solidFill>
                  <a:ea typeface="Segoe UI Black" panose="020B0A02040204020203" pitchFamily="34" charset="0"/>
                  <a:cs typeface="Segoe UI Black" panose="020B0A02040204020203" pitchFamily="34" charset="0"/>
                </a:rPr>
                <a:t>Throughput</a:t>
              </a:r>
              <a:endParaRPr lang="en-US" sz="600" b="1" dirty="0">
                <a:solidFill>
                  <a:schemeClr val="bg1"/>
                </a:solidFill>
              </a:endParaRPr>
            </a:p>
          </p:txBody>
        </p:sp>
        <p:sp>
          <p:nvSpPr>
            <p:cNvPr id="63" name="TextBox 62"/>
            <p:cNvSpPr txBox="1"/>
            <p:nvPr/>
          </p:nvSpPr>
          <p:spPr>
            <a:xfrm>
              <a:off x="8544430" y="4189821"/>
              <a:ext cx="983338" cy="261610"/>
            </a:xfrm>
            <a:prstGeom prst="rect">
              <a:avLst/>
            </a:prstGeom>
            <a:noFill/>
          </p:spPr>
          <p:txBody>
            <a:bodyPr wrap="square" rtlCol="0">
              <a:spAutoFit/>
            </a:bodyPr>
            <a:lstStyle/>
            <a:p>
              <a:pPr algn="ctr"/>
              <a:r>
                <a:rPr lang="en-US" sz="1100" b="1" dirty="0">
                  <a:solidFill>
                    <a:schemeClr val="bg1"/>
                  </a:solidFill>
                  <a:ea typeface="Segoe UI Black" panose="020B0A02040204020203" pitchFamily="34" charset="0"/>
                  <a:cs typeface="Segoe UI Black" panose="020B0A02040204020203" pitchFamily="34" charset="0"/>
                </a:rPr>
                <a:t>Guaranteed</a:t>
              </a:r>
            </a:p>
          </p:txBody>
        </p:sp>
      </p:grpSp>
      <p:grpSp>
        <p:nvGrpSpPr>
          <p:cNvPr id="2" name="Group 1"/>
          <p:cNvGrpSpPr/>
          <p:nvPr/>
        </p:nvGrpSpPr>
        <p:grpSpPr>
          <a:xfrm>
            <a:off x="10407950" y="4025357"/>
            <a:ext cx="1461284" cy="1946496"/>
            <a:chOff x="9884176" y="3552718"/>
            <a:chExt cx="1461284" cy="1946496"/>
          </a:xfrm>
        </p:grpSpPr>
        <p:sp>
          <p:nvSpPr>
            <p:cNvPr id="72" name="Oval 71"/>
            <p:cNvSpPr/>
            <p:nvPr/>
          </p:nvSpPr>
          <p:spPr>
            <a:xfrm>
              <a:off x="10041595" y="4220503"/>
              <a:ext cx="1155237" cy="1155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9884176" y="3552718"/>
              <a:ext cx="1461284" cy="1946496"/>
              <a:chOff x="5640356" y="3892580"/>
              <a:chExt cx="1139316" cy="1517620"/>
            </a:xfrm>
            <a:solidFill>
              <a:schemeClr val="accent3"/>
            </a:solidFill>
          </p:grpSpPr>
          <p:sp>
            <p:nvSpPr>
              <p:cNvPr id="68" name="Oval 25"/>
              <p:cNvSpPr>
                <a:spLocks noChangeArrowheads="1"/>
              </p:cNvSpPr>
              <p:nvPr/>
            </p:nvSpPr>
            <p:spPr bwMode="auto">
              <a:xfrm>
                <a:off x="5883437" y="4534521"/>
                <a:ext cx="662316" cy="6645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TextBox 65"/>
            <p:cNvSpPr txBox="1"/>
            <p:nvPr/>
          </p:nvSpPr>
          <p:spPr>
            <a:xfrm>
              <a:off x="10101386" y="3688873"/>
              <a:ext cx="1038618" cy="276999"/>
            </a:xfrm>
            <a:prstGeom prst="rect">
              <a:avLst/>
            </a:prstGeom>
            <a:noFill/>
          </p:spPr>
          <p:txBody>
            <a:bodyPr wrap="none" rtlCol="0">
              <a:spAutoFit/>
            </a:bodyPr>
            <a:lstStyle/>
            <a:p>
              <a:pPr algn="ctr"/>
              <a:r>
                <a:rPr lang="en-US" sz="1200" b="1" dirty="0">
                  <a:solidFill>
                    <a:schemeClr val="bg1"/>
                  </a:solidFill>
                  <a:ea typeface="Segoe UI Black" panose="020B0A02040204020203" pitchFamily="34" charset="0"/>
                  <a:cs typeface="Segoe UI Black" panose="020B0A02040204020203" pitchFamily="34" charset="0"/>
                </a:rPr>
                <a:t>Consistency</a:t>
              </a:r>
            </a:p>
          </p:txBody>
        </p:sp>
        <p:sp>
          <p:nvSpPr>
            <p:cNvPr id="67" name="TextBox 66"/>
            <p:cNvSpPr txBox="1"/>
            <p:nvPr/>
          </p:nvSpPr>
          <p:spPr>
            <a:xfrm>
              <a:off x="10129021" y="4671432"/>
              <a:ext cx="983340" cy="261610"/>
            </a:xfrm>
            <a:prstGeom prst="rect">
              <a:avLst/>
            </a:prstGeom>
            <a:noFill/>
          </p:spPr>
          <p:txBody>
            <a:bodyPr wrap="square" rtlCol="0">
              <a:spAutoFit/>
            </a:bodyPr>
            <a:lstStyle/>
            <a:p>
              <a:pPr algn="ctr"/>
              <a:r>
                <a:rPr lang="en-US" sz="1100" b="1" dirty="0">
                  <a:solidFill>
                    <a:schemeClr val="bg1"/>
                  </a:solidFill>
                  <a:ea typeface="Segoe UI Black" panose="020B0A02040204020203" pitchFamily="34" charset="0"/>
                  <a:cs typeface="Segoe UI Black" panose="020B0A02040204020203" pitchFamily="34" charset="0"/>
                </a:rPr>
                <a:t>Guaranteed</a:t>
              </a:r>
            </a:p>
          </p:txBody>
        </p:sp>
      </p:grpSp>
      <p:sp>
        <p:nvSpPr>
          <p:cNvPr id="100" name="Content Placeholder 2"/>
          <p:cNvSpPr txBox="1">
            <a:spLocks/>
          </p:cNvSpPr>
          <p:nvPr/>
        </p:nvSpPr>
        <p:spPr>
          <a:xfrm>
            <a:off x="438083" y="6010275"/>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Enterprise-level SLAs</a:t>
            </a:r>
            <a:endParaRPr lang="en-US" sz="2000" b="1" dirty="0">
              <a:solidFill>
                <a:schemeClr val="bg1"/>
              </a:solidFill>
              <a:latin typeface="Segoe UI" charset="0"/>
              <a:ea typeface="Segoe UI" charset="0"/>
              <a:cs typeface="Segoe UI" charset="0"/>
            </a:endParaRPr>
          </a:p>
        </p:txBody>
      </p:sp>
      <p:grpSp>
        <p:nvGrpSpPr>
          <p:cNvPr id="101" name="Group 100"/>
          <p:cNvGrpSpPr/>
          <p:nvPr/>
        </p:nvGrpSpPr>
        <p:grpSpPr>
          <a:xfrm>
            <a:off x="-3930" y="6037164"/>
            <a:ext cx="442013" cy="299377"/>
            <a:chOff x="6082249" y="5559189"/>
            <a:chExt cx="564210" cy="382141"/>
          </a:xfrm>
          <a:solidFill>
            <a:schemeClr val="accent2"/>
          </a:solidFill>
        </p:grpSpPr>
        <p:sp>
          <p:nvSpPr>
            <p:cNvPr id="102"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5084427" y="3189074"/>
            <a:ext cx="1461284" cy="1946496"/>
            <a:chOff x="5084427" y="3189074"/>
            <a:chExt cx="1461284" cy="1946496"/>
          </a:xfrm>
        </p:grpSpPr>
        <p:sp>
          <p:nvSpPr>
            <p:cNvPr id="79" name="Oval 78"/>
            <p:cNvSpPr/>
            <p:nvPr/>
          </p:nvSpPr>
          <p:spPr>
            <a:xfrm>
              <a:off x="5244004" y="3863535"/>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5084427" y="3189074"/>
              <a:ext cx="1461284" cy="1946496"/>
              <a:chOff x="5640350" y="3892576"/>
              <a:chExt cx="1139322" cy="1517620"/>
            </a:xfrm>
            <a:solidFill>
              <a:srgbClr val="BAD80A"/>
            </a:solidFill>
          </p:grpSpPr>
          <p:sp>
            <p:nvSpPr>
              <p:cNvPr id="99" name="Oval 25"/>
              <p:cNvSpPr>
                <a:spLocks noChangeArrowheads="1"/>
              </p:cNvSpPr>
              <p:nvPr/>
            </p:nvSpPr>
            <p:spPr bwMode="auto">
              <a:xfrm>
                <a:off x="5883431" y="4534518"/>
                <a:ext cx="662315"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
              <p:cNvSpPr>
                <a:spLocks noEditPoints="1"/>
              </p:cNvSpPr>
              <p:nvPr/>
            </p:nvSpPr>
            <p:spPr bwMode="auto">
              <a:xfrm>
                <a:off x="5656735" y="4296709"/>
                <a:ext cx="1115711" cy="1113487"/>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7"/>
              <p:cNvSpPr>
                <a:spLocks/>
              </p:cNvSpPr>
              <p:nvPr/>
            </p:nvSpPr>
            <p:spPr bwMode="auto">
              <a:xfrm>
                <a:off x="5640350" y="3892576"/>
                <a:ext cx="957575"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TextBox 88"/>
            <p:cNvSpPr txBox="1"/>
            <p:nvPr/>
          </p:nvSpPr>
          <p:spPr>
            <a:xfrm>
              <a:off x="5335255" y="4188176"/>
              <a:ext cx="920444" cy="341632"/>
            </a:xfrm>
            <a:prstGeom prst="rect">
              <a:avLst/>
            </a:prstGeom>
            <a:noFill/>
          </p:spPr>
          <p:txBody>
            <a:bodyPr wrap="none" rtlCol="0">
              <a:spAutoFit/>
            </a:bodyPr>
            <a:lstStyle/>
            <a:p>
              <a:pPr algn="ctr">
                <a:lnSpc>
                  <a:spcPct val="90000"/>
                </a:lnSpc>
              </a:pPr>
              <a:r>
                <a:rPr lang="en-US" b="1" spc="-10" dirty="0">
                  <a:solidFill>
                    <a:schemeClr val="bg1"/>
                  </a:solidFill>
                  <a:ea typeface="Segoe UI Black" panose="020B0A02040204020203" pitchFamily="34" charset="0"/>
                  <a:cs typeface="Segoe UI Black" panose="020B0A02040204020203" pitchFamily="34" charset="0"/>
                </a:rPr>
                <a:t>&lt;10ms</a:t>
              </a:r>
              <a:endParaRPr lang="en-US" sz="1000" b="1" spc="-10" dirty="0">
                <a:solidFill>
                  <a:schemeClr val="bg1"/>
                </a:solidFill>
                <a:ea typeface="Segoe UI Black" panose="020B0A02040204020203" pitchFamily="34" charset="0"/>
                <a:cs typeface="Segoe UI Black" panose="020B0A02040204020203" pitchFamily="34" charset="0"/>
              </a:endParaRPr>
            </a:p>
          </p:txBody>
        </p:sp>
        <p:sp>
          <p:nvSpPr>
            <p:cNvPr id="90" name="TextBox 89"/>
            <p:cNvSpPr txBox="1"/>
            <p:nvPr/>
          </p:nvSpPr>
          <p:spPr>
            <a:xfrm>
              <a:off x="5329274" y="3271164"/>
              <a:ext cx="983338" cy="338554"/>
            </a:xfrm>
            <a:prstGeom prst="rect">
              <a:avLst/>
            </a:prstGeom>
            <a:noFill/>
          </p:spPr>
          <p:txBody>
            <a:bodyPr wrap="square" rtlCol="0">
              <a:spAutoFit/>
            </a:bodyPr>
            <a:lstStyle/>
            <a:p>
              <a:pPr algn="ctr"/>
              <a:r>
                <a:rPr lang="en-US" sz="1600" b="1" dirty="0">
                  <a:solidFill>
                    <a:schemeClr val="bg1"/>
                  </a:solidFill>
                  <a:ea typeface="Segoe UI Black" panose="020B0A02040204020203" pitchFamily="34" charset="0"/>
                  <a:cs typeface="Segoe UI Black" panose="020B0A02040204020203" pitchFamily="34" charset="0"/>
                </a:rPr>
                <a:t>Latency</a:t>
              </a:r>
            </a:p>
          </p:txBody>
        </p:sp>
        <p:sp>
          <p:nvSpPr>
            <p:cNvPr id="107" name="TextBox 106"/>
            <p:cNvSpPr txBox="1"/>
            <p:nvPr/>
          </p:nvSpPr>
          <p:spPr>
            <a:xfrm>
              <a:off x="5493766" y="4479909"/>
              <a:ext cx="654346" cy="307777"/>
            </a:xfrm>
            <a:prstGeom prst="rect">
              <a:avLst/>
            </a:prstGeom>
            <a:noFill/>
          </p:spPr>
          <p:txBody>
            <a:bodyPr wrap="none" rtlCol="0">
              <a:spAutoFit/>
            </a:bodyPr>
            <a:lstStyle/>
            <a:p>
              <a:pPr algn="ctr">
                <a:lnSpc>
                  <a:spcPct val="80000"/>
                </a:lnSpc>
              </a:pPr>
              <a:r>
                <a:rPr lang="en-US" sz="900" b="1" dirty="0">
                  <a:solidFill>
                    <a:schemeClr val="bg1"/>
                  </a:solidFill>
                  <a:ea typeface="Segoe UI Black" panose="020B0A02040204020203" pitchFamily="34" charset="0"/>
                  <a:cs typeface="Segoe UI Black" panose="020B0A02040204020203" pitchFamily="34" charset="0"/>
                </a:rPr>
                <a:t>99</a:t>
              </a:r>
              <a:r>
                <a:rPr lang="en-US" sz="900" b="1" baseline="30000" dirty="0">
                  <a:solidFill>
                    <a:schemeClr val="bg1"/>
                  </a:solidFill>
                  <a:ea typeface="Segoe UI Black" panose="020B0A02040204020203" pitchFamily="34" charset="0"/>
                  <a:cs typeface="Segoe UI Black" panose="020B0A02040204020203" pitchFamily="34" charset="0"/>
                </a:rPr>
                <a:t>th</a:t>
              </a:r>
              <a:br>
                <a:rPr lang="en-US" sz="900" b="1" baseline="60000" dirty="0">
                  <a:solidFill>
                    <a:schemeClr val="bg1"/>
                  </a:solidFill>
                  <a:ea typeface="Segoe UI Black" panose="020B0A02040204020203" pitchFamily="34" charset="0"/>
                  <a:cs typeface="Segoe UI Black" panose="020B0A02040204020203" pitchFamily="34" charset="0"/>
                </a:rPr>
              </a:br>
              <a:r>
                <a:rPr lang="en-US" sz="800" b="1" spc="-10" dirty="0">
                  <a:solidFill>
                    <a:schemeClr val="bg1"/>
                  </a:solidFill>
                </a:rPr>
                <a:t>percentile</a:t>
              </a:r>
              <a:endParaRPr lang="en-US" sz="950" b="1" spc="-10" dirty="0">
                <a:solidFill>
                  <a:schemeClr val="bg1"/>
                </a:solidFill>
              </a:endParaRPr>
            </a:p>
          </p:txBody>
        </p:sp>
      </p:grpSp>
    </p:spTree>
    <p:extLst>
      <p:ext uri="{BB962C8B-B14F-4D97-AF65-F5344CB8AC3E}">
        <p14:creationId xmlns:p14="http://schemas.microsoft.com/office/powerpoint/2010/main" val="333871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500"/>
                                        <p:tgtEl>
                                          <p:spTgt spid="1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12192000"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grpSp>
        <p:nvGrpSpPr>
          <p:cNvPr id="104" name="Group 103"/>
          <p:cNvGrpSpPr/>
          <p:nvPr/>
        </p:nvGrpSpPr>
        <p:grpSpPr>
          <a:xfrm>
            <a:off x="6917862" y="2268081"/>
            <a:ext cx="4306667" cy="4306667"/>
            <a:chOff x="6423232" y="2630244"/>
            <a:chExt cx="3987098" cy="3987098"/>
          </a:xfrm>
        </p:grpSpPr>
        <p:sp>
          <p:nvSpPr>
            <p:cNvPr id="105"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06"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7"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8"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09"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0"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1"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2"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3"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4"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5"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6"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7"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9"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0"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1"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2"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3"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4"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5"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6"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7"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9"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0"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1"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2"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3"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4"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5"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6"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7"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8"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39"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0"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1"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2"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3"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4"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5"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6"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0"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2"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3"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4"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5"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6"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7"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8"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59"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0"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1"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2"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3"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4"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5"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6"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7"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8"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9"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0"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1"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5"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6"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7"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8"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79"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0"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1"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2"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3"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8"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9"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0"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4"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5"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6"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7"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8"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9"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0"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1"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2"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3"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4"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5"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6"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7"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8"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9"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0"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1"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2"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3"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4"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5"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6"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7"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8"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19"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0"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1"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2"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3"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4"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5"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6"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7"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8"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29"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0"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1"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2"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3"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4"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5"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6"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7"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8"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9"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0"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1"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2"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3"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4"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5"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6"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7"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8"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49"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0"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1"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2"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3"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4"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5"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6"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7"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8"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59"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0"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1"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2"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3"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4"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5"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6"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7"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8"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9"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0"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1"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2"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3"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4"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5"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6"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7"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8"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9"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0"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2"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3"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284" name="Rectangle 283"/>
          <p:cNvSpPr/>
          <p:nvPr/>
        </p:nvSpPr>
        <p:spPr>
          <a:xfrm>
            <a:off x="0" y="1984829"/>
            <a:ext cx="12192000" cy="4873171"/>
          </a:xfrm>
          <a:prstGeom prst="rect">
            <a:avLst/>
          </a:prstGeom>
          <a:solidFill>
            <a:srgbClr val="3999C6">
              <a:alpha val="1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chemeClr val="bg1"/>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2"/>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38083" y="3155950"/>
            <a:ext cx="3328988"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Multi-model + multi API</a:t>
            </a:r>
            <a:endParaRPr lang="en-US" sz="2000" b="1" dirty="0">
              <a:solidFill>
                <a:schemeClr val="bg1"/>
              </a:solidFill>
              <a:latin typeface="Segoe UI" charset="0"/>
              <a:ea typeface="Segoe UI" charset="0"/>
              <a:cs typeface="Segoe UI" charset="0"/>
            </a:endParaRPr>
          </a:p>
        </p:txBody>
      </p:sp>
      <p:grpSp>
        <p:nvGrpSpPr>
          <p:cNvPr id="185" name="Group 184"/>
          <p:cNvGrpSpPr/>
          <p:nvPr/>
        </p:nvGrpSpPr>
        <p:grpSpPr>
          <a:xfrm>
            <a:off x="-3930" y="3189074"/>
            <a:ext cx="442013" cy="299377"/>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38083" y="3868738"/>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Elastic scale-out</a:t>
            </a:r>
            <a:endParaRPr lang="en-US" sz="2000" b="1" dirty="0">
              <a:solidFill>
                <a:schemeClr val="bg1"/>
              </a:solidFill>
              <a:latin typeface="Segoe UI" charset="0"/>
              <a:ea typeface="Segoe UI" charset="0"/>
              <a:cs typeface="Segoe UI" charset="0"/>
            </a:endParaRPr>
          </a:p>
        </p:txBody>
      </p:sp>
      <p:grpSp>
        <p:nvGrpSpPr>
          <p:cNvPr id="59" name="Group 58"/>
          <p:cNvGrpSpPr/>
          <p:nvPr/>
        </p:nvGrpSpPr>
        <p:grpSpPr>
          <a:xfrm>
            <a:off x="-3930" y="3901096"/>
            <a:ext cx="442013" cy="299377"/>
            <a:chOff x="6082249" y="5559189"/>
            <a:chExt cx="564210" cy="382141"/>
          </a:xfrm>
          <a:solidFill>
            <a:schemeClr val="accent2"/>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Choice of consistency</a:t>
            </a:r>
            <a:endParaRPr lang="en-US" sz="2000" b="1" dirty="0">
              <a:solidFill>
                <a:schemeClr val="bg1"/>
              </a:solidFill>
              <a:latin typeface="Segoe UI" charset="0"/>
              <a:ea typeface="Segoe UI" charset="0"/>
              <a:cs typeface="Segoe UI" charset="0"/>
            </a:endParaRPr>
          </a:p>
        </p:txBody>
      </p:sp>
      <p:grpSp>
        <p:nvGrpSpPr>
          <p:cNvPr id="26" name="Group 25"/>
          <p:cNvGrpSpPr/>
          <p:nvPr/>
        </p:nvGrpSpPr>
        <p:grpSpPr>
          <a:xfrm>
            <a:off x="-3930" y="4613118"/>
            <a:ext cx="442013" cy="299377"/>
            <a:chOff x="6082249" y="5559189"/>
            <a:chExt cx="564210" cy="382141"/>
          </a:xfrm>
          <a:solidFill>
            <a:schemeClr val="accent2"/>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Content Placeholder 2"/>
          <p:cNvSpPr txBox="1">
            <a:spLocks/>
          </p:cNvSpPr>
          <p:nvPr/>
        </p:nvSpPr>
        <p:spPr>
          <a:xfrm>
            <a:off x="438083" y="5295900"/>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Guaranteed single-digit latency</a:t>
            </a:r>
            <a:endParaRPr lang="en-US" sz="2000" b="1" dirty="0">
              <a:solidFill>
                <a:schemeClr val="bg1"/>
              </a:solidFill>
              <a:latin typeface="Segoe UI" charset="0"/>
              <a:ea typeface="Segoe UI" charset="0"/>
              <a:cs typeface="Segoe UI" charset="0"/>
            </a:endParaRPr>
          </a:p>
        </p:txBody>
      </p:sp>
      <p:grpSp>
        <p:nvGrpSpPr>
          <p:cNvPr id="50" name="Group 49"/>
          <p:cNvGrpSpPr/>
          <p:nvPr/>
        </p:nvGrpSpPr>
        <p:grpSpPr>
          <a:xfrm>
            <a:off x="-3930" y="5325140"/>
            <a:ext cx="442013" cy="299377"/>
            <a:chOff x="6082249" y="5559189"/>
            <a:chExt cx="564210" cy="382141"/>
          </a:xfrm>
          <a:solidFill>
            <a:schemeClr val="accent2"/>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0" name="Content Placeholder 2"/>
          <p:cNvSpPr txBox="1">
            <a:spLocks/>
          </p:cNvSpPr>
          <p:nvPr/>
        </p:nvSpPr>
        <p:spPr>
          <a:xfrm>
            <a:off x="438083" y="6010275"/>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chemeClr val="bg1"/>
                </a:solidFill>
                <a:latin typeface="Segoe UI" charset="0"/>
                <a:ea typeface="Segoe UI" charset="0"/>
                <a:cs typeface="Segoe UI" charset="0"/>
              </a:rPr>
              <a:t>Enterprise-level SLAs</a:t>
            </a:r>
            <a:endParaRPr lang="en-US" sz="2000" b="1" dirty="0">
              <a:solidFill>
                <a:schemeClr val="bg1"/>
              </a:solidFill>
              <a:latin typeface="Segoe UI" charset="0"/>
              <a:ea typeface="Segoe UI" charset="0"/>
              <a:cs typeface="Segoe UI" charset="0"/>
            </a:endParaRPr>
          </a:p>
        </p:txBody>
      </p:sp>
      <p:grpSp>
        <p:nvGrpSpPr>
          <p:cNvPr id="101" name="Group 100"/>
          <p:cNvGrpSpPr/>
          <p:nvPr/>
        </p:nvGrpSpPr>
        <p:grpSpPr>
          <a:xfrm>
            <a:off x="-3930" y="6037164"/>
            <a:ext cx="442013" cy="299377"/>
            <a:chOff x="6082249" y="5559189"/>
            <a:chExt cx="564210" cy="382141"/>
          </a:xfrm>
          <a:solidFill>
            <a:schemeClr val="accent2"/>
          </a:solidFill>
        </p:grpSpPr>
        <p:sp>
          <p:nvSpPr>
            <p:cNvPr id="102"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833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Powering global solutions</a:t>
            </a:r>
            <a:br>
              <a:rPr lang="en-US" dirty="0"/>
            </a:br>
            <a:r>
              <a:rPr lang="en-US" sz="2400" dirty="0">
                <a:solidFill>
                  <a:schemeClr val="accent1"/>
                </a:solidFill>
              </a:rPr>
              <a:t>Field-tested by Microsoft’s planet-scale services and industry-leading enterprises apps</a:t>
            </a:r>
            <a:br>
              <a:rPr lang="en-US" sz="2400" dirty="0">
                <a:solidFill>
                  <a:schemeClr val="accent1"/>
                </a:solidFill>
              </a:rPr>
            </a:br>
            <a:endParaRPr lang="en-US" sz="2400" dirty="0">
              <a:solidFill>
                <a:schemeClr val="accent1"/>
              </a:solidFill>
            </a:endParaRPr>
          </a:p>
        </p:txBody>
      </p:sp>
      <p:sp>
        <p:nvSpPr>
          <p:cNvPr id="34" name="Rectangle 33"/>
          <p:cNvSpPr/>
          <p:nvPr/>
        </p:nvSpPr>
        <p:spPr>
          <a:xfrm>
            <a:off x="67353"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5" name="Rectangle 34"/>
          <p:cNvSpPr/>
          <p:nvPr/>
        </p:nvSpPr>
        <p:spPr>
          <a:xfrm>
            <a:off x="2490375"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6" name="Rectangle 35"/>
          <p:cNvSpPr/>
          <p:nvPr/>
        </p:nvSpPr>
        <p:spPr>
          <a:xfrm>
            <a:off x="4910022"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37" name="Rectangle 36"/>
          <p:cNvSpPr/>
          <p:nvPr/>
        </p:nvSpPr>
        <p:spPr>
          <a:xfrm>
            <a:off x="7329669"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8" name="Rectangle 37"/>
          <p:cNvSpPr/>
          <p:nvPr/>
        </p:nvSpPr>
        <p:spPr>
          <a:xfrm>
            <a:off x="9749318" y="2420636"/>
            <a:ext cx="2359152"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29" name="Content Placeholder 2"/>
          <p:cNvSpPr txBox="1">
            <a:spLocks/>
          </p:cNvSpPr>
          <p:nvPr/>
        </p:nvSpPr>
        <p:spPr>
          <a:xfrm>
            <a:off x="64822" y="2504698"/>
            <a:ext cx="2368296" cy="535531"/>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bg1"/>
                </a:solidFill>
              </a:rPr>
              <a:t>Globally-distributed mission-critical apps</a:t>
            </a:r>
          </a:p>
        </p:txBody>
      </p:sp>
      <p:sp>
        <p:nvSpPr>
          <p:cNvPr id="30" name="Content Placeholder 2"/>
          <p:cNvSpPr txBox="1">
            <a:spLocks/>
          </p:cNvSpPr>
          <p:nvPr/>
        </p:nvSpPr>
        <p:spPr>
          <a:xfrm>
            <a:off x="2485313" y="2504698"/>
            <a:ext cx="2368296" cy="313932"/>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bg1"/>
                </a:solidFill>
              </a:rPr>
              <a:t>IoT</a:t>
            </a:r>
            <a:endParaRPr lang="en-US" sz="1600" b="1" dirty="0">
              <a:solidFill>
                <a:schemeClr val="bg1"/>
              </a:solidFill>
            </a:endParaRPr>
          </a:p>
        </p:txBody>
      </p:sp>
      <p:sp>
        <p:nvSpPr>
          <p:cNvPr id="39" name="Rectangle 38"/>
          <p:cNvSpPr/>
          <p:nvPr/>
        </p:nvSpPr>
        <p:spPr bwMode="auto">
          <a:xfrm>
            <a:off x="9749318"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defTabSz="914367">
              <a:spcAft>
                <a:spcPts val="1200"/>
              </a:spcAft>
              <a:buSzPct val="90000"/>
              <a:defRPr/>
            </a:pPr>
            <a:r>
              <a:rPr lang="en-US" sz="1400" kern="0" dirty="0">
                <a:solidFill>
                  <a:schemeClr val="bg1"/>
                </a:solidFill>
                <a:latin typeface="Segoe UI Semibold" panose="020B0702040204020203" pitchFamily="34" charset="0"/>
                <a:cs typeface="Segoe UI Semibold" panose="020B0702040204020203" pitchFamily="34" charset="0"/>
              </a:rPr>
              <a:t>Accommodate bursts </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of traffic and deliver</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low-latency multiplayer experiences </a:t>
            </a:r>
          </a:p>
        </p:txBody>
      </p:sp>
      <p:sp>
        <p:nvSpPr>
          <p:cNvPr id="31" name="Content Placeholder 2"/>
          <p:cNvSpPr txBox="1">
            <a:spLocks/>
          </p:cNvSpPr>
          <p:nvPr/>
        </p:nvSpPr>
        <p:spPr>
          <a:xfrm>
            <a:off x="4905804" y="2504698"/>
            <a:ext cx="2368296" cy="313932"/>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bg1"/>
                </a:solidFill>
              </a:rPr>
              <a:t>Personalization</a:t>
            </a:r>
            <a:endParaRPr lang="en-US" sz="1600" b="1" dirty="0">
              <a:solidFill>
                <a:schemeClr val="bg1"/>
              </a:solidFill>
            </a:endParaRPr>
          </a:p>
        </p:txBody>
      </p:sp>
      <p:sp>
        <p:nvSpPr>
          <p:cNvPr id="32" name="Content Placeholder 2"/>
          <p:cNvSpPr txBox="1">
            <a:spLocks/>
          </p:cNvSpPr>
          <p:nvPr/>
        </p:nvSpPr>
        <p:spPr>
          <a:xfrm>
            <a:off x="7326295" y="2504698"/>
            <a:ext cx="2368296" cy="535531"/>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bg1"/>
                </a:solidFill>
              </a:rPr>
              <a:t>Retail and</a:t>
            </a:r>
            <a:br>
              <a:rPr lang="en-US" sz="1600" b="1" dirty="0">
                <a:solidFill>
                  <a:schemeClr val="bg1"/>
                </a:solidFill>
              </a:rPr>
            </a:br>
            <a:r>
              <a:rPr lang="en-US" sz="1600" b="1" dirty="0">
                <a:solidFill>
                  <a:schemeClr val="bg1"/>
                </a:solidFill>
              </a:rPr>
              <a:t>e-commerce</a:t>
            </a:r>
          </a:p>
        </p:txBody>
      </p:sp>
      <p:sp>
        <p:nvSpPr>
          <p:cNvPr id="33" name="Content Placeholder 2"/>
          <p:cNvSpPr txBox="1">
            <a:spLocks/>
          </p:cNvSpPr>
          <p:nvPr/>
        </p:nvSpPr>
        <p:spPr>
          <a:xfrm>
            <a:off x="9746787" y="2504698"/>
            <a:ext cx="2368296" cy="313932"/>
          </a:xfrm>
          <a:prstGeom prst="rect">
            <a:avLst/>
          </a:prstGeom>
          <a:noFill/>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solidFill>
                  <a:schemeClr val="bg1"/>
                </a:solidFill>
              </a:rPr>
              <a:t>Gaming</a:t>
            </a:r>
            <a:endParaRPr lang="en-US" sz="1600" b="1" dirty="0">
              <a:solidFill>
                <a:schemeClr val="bg1"/>
              </a:solidFill>
            </a:endParaRPr>
          </a:p>
        </p:txBody>
      </p:sp>
      <p:sp>
        <p:nvSpPr>
          <p:cNvPr id="40" name="Rectangle 39"/>
          <p:cNvSpPr/>
          <p:nvPr/>
        </p:nvSpPr>
        <p:spPr bwMode="auto">
          <a:xfrm>
            <a:off x="67353"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r>
              <a:rPr lang="en-US" sz="1400" kern="0" dirty="0">
                <a:solidFill>
                  <a:schemeClr val="bg1"/>
                </a:solidFill>
                <a:latin typeface="Segoe UI Semibold" panose="020B0702040204020203" pitchFamily="34" charset="0"/>
                <a:cs typeface="Segoe UI Semibold" panose="020B0702040204020203" pitchFamily="34" charset="0"/>
              </a:rPr>
              <a:t>Guarantee uptime to </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users worldwide with</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high-availability and</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low-latency </a:t>
            </a:r>
          </a:p>
        </p:txBody>
      </p:sp>
      <p:sp>
        <p:nvSpPr>
          <p:cNvPr id="41" name="Rectangle 40"/>
          <p:cNvSpPr/>
          <p:nvPr/>
        </p:nvSpPr>
        <p:spPr bwMode="auto">
          <a:xfrm>
            <a:off x="2487844"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Scale instantly for uncertain </a:t>
            </a:r>
            <a:r>
              <a:rPr lang="en-US" sz="1400" kern="0" dirty="0" err="1">
                <a:solidFill>
                  <a:schemeClr val="bg1"/>
                </a:solidFill>
                <a:latin typeface="Segoe UI Semibold" panose="020B0702040204020203" pitchFamily="34" charset="0"/>
                <a:cs typeface="Segoe UI Semibold" panose="020B0702040204020203" pitchFamily="34" charset="0"/>
              </a:rPr>
              <a:t>IoT</a:t>
            </a:r>
            <a:r>
              <a:rPr lang="en-US" sz="1400" kern="0" dirty="0">
                <a:solidFill>
                  <a:schemeClr val="bg1"/>
                </a:solidFill>
                <a:latin typeface="Segoe UI Semibold" panose="020B0702040204020203" pitchFamily="34" charset="0"/>
                <a:cs typeface="Segoe UI Semibold" panose="020B0702040204020203" pitchFamily="34" charset="0"/>
              </a:rPr>
              <a:t> workloads without sacrificing performance</a:t>
            </a:r>
          </a:p>
        </p:txBody>
      </p:sp>
      <p:sp>
        <p:nvSpPr>
          <p:cNvPr id="42" name="Rectangle 41"/>
          <p:cNvSpPr/>
          <p:nvPr/>
        </p:nvSpPr>
        <p:spPr bwMode="auto">
          <a:xfrm>
            <a:off x="4908335"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Generate personalized service through</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low-latency and tunable consistency settings </a:t>
            </a:r>
          </a:p>
        </p:txBody>
      </p:sp>
      <p:sp>
        <p:nvSpPr>
          <p:cNvPr id="43" name="Rectangle 42"/>
          <p:cNvSpPr/>
          <p:nvPr/>
        </p:nvSpPr>
        <p:spPr bwMode="auto">
          <a:xfrm>
            <a:off x="7328826" y="5042661"/>
            <a:ext cx="2359152" cy="1097280"/>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Support queries over product catalogs,</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traffic spikes, and rapidly changing inventory</a:t>
            </a:r>
          </a:p>
        </p:txBody>
      </p:sp>
      <p:grpSp>
        <p:nvGrpSpPr>
          <p:cNvPr id="18" name="Group 17"/>
          <p:cNvGrpSpPr/>
          <p:nvPr/>
        </p:nvGrpSpPr>
        <p:grpSpPr>
          <a:xfrm>
            <a:off x="610146" y="3345181"/>
            <a:ext cx="1277648" cy="1277648"/>
            <a:chOff x="-5761511" y="3666249"/>
            <a:chExt cx="3987098" cy="3987098"/>
          </a:xfrm>
        </p:grpSpPr>
        <p:sp>
          <p:nvSpPr>
            <p:cNvPr id="45" name="Freeform: Shape 962"/>
            <p:cNvSpPr/>
            <p:nvPr/>
          </p:nvSpPr>
          <p:spPr>
            <a:xfrm>
              <a:off x="-5761511" y="3666249"/>
              <a:ext cx="3987098" cy="3987098"/>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6" name="Freeform: Shape 45"/>
            <p:cNvSpPr>
              <a:spLocks/>
            </p:cNvSpPr>
            <p:nvPr/>
          </p:nvSpPr>
          <p:spPr bwMode="auto">
            <a:xfrm>
              <a:off x="-5638908" y="3865820"/>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29" name="Group 428"/>
          <p:cNvGrpSpPr/>
          <p:nvPr/>
        </p:nvGrpSpPr>
        <p:grpSpPr>
          <a:xfrm>
            <a:off x="10114093" y="3167163"/>
            <a:ext cx="1633684" cy="1633684"/>
            <a:chOff x="10143795" y="3293021"/>
            <a:chExt cx="1574280" cy="1574280"/>
          </a:xfrm>
        </p:grpSpPr>
        <p:sp>
          <p:nvSpPr>
            <p:cNvPr id="222" name="Rectangle 221"/>
            <p:cNvSpPr/>
            <p:nvPr/>
          </p:nvSpPr>
          <p:spPr>
            <a:xfrm>
              <a:off x="10424160" y="3836126"/>
              <a:ext cx="1005840" cy="3614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Graphic 220" descr="Game controll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3795" y="3293021"/>
              <a:ext cx="1574280" cy="1574280"/>
            </a:xfrm>
            <a:prstGeom prst="rect">
              <a:avLst/>
            </a:prstGeom>
          </p:spPr>
        </p:pic>
      </p:grpSp>
      <p:grpSp>
        <p:nvGrpSpPr>
          <p:cNvPr id="428" name="Group 427"/>
          <p:cNvGrpSpPr/>
          <p:nvPr/>
        </p:nvGrpSpPr>
        <p:grpSpPr>
          <a:xfrm>
            <a:off x="7705563" y="3215625"/>
            <a:ext cx="1536760" cy="1536760"/>
            <a:chOff x="7673257" y="3330290"/>
            <a:chExt cx="1601372" cy="1601372"/>
          </a:xfrm>
        </p:grpSpPr>
        <p:sp>
          <p:nvSpPr>
            <p:cNvPr id="424" name="Rectangle 423"/>
            <p:cNvSpPr/>
            <p:nvPr/>
          </p:nvSpPr>
          <p:spPr>
            <a:xfrm>
              <a:off x="7857123" y="3602741"/>
              <a:ext cx="1233640" cy="835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2" name="Graphic 421" descr="Monito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3257" y="3330290"/>
              <a:ext cx="1601372" cy="1601372"/>
            </a:xfrm>
            <a:prstGeom prst="rect">
              <a:avLst/>
            </a:prstGeom>
          </p:spPr>
        </p:pic>
        <p:pic>
          <p:nvPicPr>
            <p:cNvPr id="420" name="Graphic 419" descr="Shopping cart"/>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41343" y="3698744"/>
              <a:ext cx="665200" cy="665200"/>
            </a:xfrm>
            <a:prstGeom prst="rect">
              <a:avLst/>
            </a:prstGeom>
          </p:spPr>
        </p:pic>
      </p:grpSp>
      <p:grpSp>
        <p:nvGrpSpPr>
          <p:cNvPr id="44" name="Group 43"/>
          <p:cNvGrpSpPr/>
          <p:nvPr/>
        </p:nvGrpSpPr>
        <p:grpSpPr>
          <a:xfrm>
            <a:off x="5343215" y="3237689"/>
            <a:ext cx="1492632" cy="1492632"/>
            <a:chOff x="5343215" y="3366025"/>
            <a:chExt cx="1492632" cy="1492632"/>
          </a:xfrm>
        </p:grpSpPr>
        <p:grpSp>
          <p:nvGrpSpPr>
            <p:cNvPr id="47" name="Group 46"/>
            <p:cNvGrpSpPr/>
            <p:nvPr/>
          </p:nvGrpSpPr>
          <p:grpSpPr>
            <a:xfrm>
              <a:off x="5343215" y="3366025"/>
              <a:ext cx="1492632" cy="1492632"/>
              <a:chOff x="5455319" y="3478129"/>
              <a:chExt cx="1268424" cy="1268424"/>
            </a:xfrm>
          </p:grpSpPr>
          <p:pic>
            <p:nvPicPr>
              <p:cNvPr id="49" name="Graphic 456" descr="Head with 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55319" y="3478129"/>
                <a:ext cx="1268424" cy="1268424"/>
              </a:xfrm>
              <a:prstGeom prst="rect">
                <a:avLst/>
              </a:prstGeom>
            </p:spPr>
          </p:pic>
          <p:sp>
            <p:nvSpPr>
              <p:cNvPr id="50" name="Oval 49"/>
              <p:cNvSpPr/>
              <p:nvPr/>
            </p:nvSpPr>
            <p:spPr>
              <a:xfrm>
                <a:off x="5695950" y="3620665"/>
                <a:ext cx="673749" cy="6737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8" name="Graphic 459" descr="Speech"/>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2692" y="3569946"/>
              <a:ext cx="756651" cy="756651"/>
            </a:xfrm>
            <a:prstGeom prst="rect">
              <a:avLst/>
            </a:prstGeom>
          </p:spPr>
        </p:pic>
      </p:grpSp>
      <p:pic>
        <p:nvPicPr>
          <p:cNvPr id="51" name="Picture 50">
            <a:extLst>
              <a:ext uri="{FF2B5EF4-FFF2-40B4-BE49-F238E27FC236}">
                <a16:creationId xmlns:a16="http://schemas.microsoft.com/office/drawing/2014/main" id="{E183044D-81CF-49FE-972B-723DEA13AF38}"/>
              </a:ext>
            </a:extLst>
          </p:cNvPr>
          <p:cNvPicPr>
            <a:picLocks noChangeAspect="1"/>
          </p:cNvPicPr>
          <p:nvPr/>
        </p:nvPicPr>
        <p:blipFill>
          <a:blip r:embed="rId13">
            <a:biLevel thresh="25000"/>
            <a:extLst>
              <a:ext uri="{BEBA8EAE-BF5A-486C-A8C5-ECC9F3942E4B}">
                <a14:imgProps xmlns:a14="http://schemas.microsoft.com/office/drawing/2010/main">
                  <a14:imgLayer r:embed="rId14">
                    <a14:imgEffect>
                      <a14:backgroundRemoval t="10000" b="90000" l="10000" r="90000">
                        <a14:foregroundMark x1="44037" y1="24171" x2="44037" y2="24171"/>
                        <a14:foregroundMark x1="63303" y1="51185" x2="63303" y2="51185"/>
                        <a14:foregroundMark x1="74312" y1="72038" x2="74312" y2="72038"/>
                        <a14:foregroundMark x1="47706" y1="67773" x2="47706" y2="67773"/>
                        <a14:foregroundMark x1="25688" y1="48815" x2="25688" y2="48815"/>
                        <a14:foregroundMark x1="25688" y1="48815" x2="57339" y2="47393"/>
                        <a14:foregroundMark x1="57339" y1="47393" x2="48165" y2="65877"/>
                        <a14:foregroundMark x1="71560" y1="14218" x2="81193" y2="25118"/>
                        <a14:foregroundMark x1="23853" y1="71090" x2="23853" y2="71090"/>
                      </a14:backgroundRemoval>
                    </a14:imgEffect>
                  </a14:imgLayer>
                </a14:imgProps>
              </a:ext>
              <a:ext uri="{28A0092B-C50C-407E-A947-70E740481C1C}">
                <a14:useLocalDpi xmlns:a14="http://schemas.microsoft.com/office/drawing/2010/main" val="0"/>
              </a:ext>
            </a:extLst>
          </a:blip>
          <a:stretch>
            <a:fillRect/>
          </a:stretch>
        </p:blipFill>
        <p:spPr>
          <a:xfrm>
            <a:off x="2856024" y="3237689"/>
            <a:ext cx="1513730" cy="1465124"/>
          </a:xfrm>
          <a:prstGeom prst="rect">
            <a:avLst/>
          </a:prstGeom>
        </p:spPr>
      </p:pic>
    </p:spTree>
    <p:extLst>
      <p:ext uri="{BB962C8B-B14F-4D97-AF65-F5344CB8AC3E}">
        <p14:creationId xmlns:p14="http://schemas.microsoft.com/office/powerpoint/2010/main" val="4187455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21719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7233"/>
            <a:ext cx="12192000" cy="6865233"/>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pic>
        <p:nvPicPr>
          <p:cNvPr id="4" name="Picture 3"/>
          <p:cNvPicPr>
            <a:picLocks noChangeAspect="1"/>
          </p:cNvPicPr>
          <p:nvPr/>
        </p:nvPicPr>
        <p:blipFill rotWithShape="1">
          <a:blip r:embed="rId3"/>
          <a:srcRect r="8487"/>
          <a:stretch/>
        </p:blipFill>
        <p:spPr>
          <a:xfrm flipH="1">
            <a:off x="-1" y="669773"/>
            <a:ext cx="12192000" cy="6195462"/>
          </a:xfrm>
          <a:prstGeom prst="rect">
            <a:avLst/>
          </a:prstGeom>
        </p:spPr>
      </p:pic>
      <p:sp>
        <p:nvSpPr>
          <p:cNvPr id="48" name="Rectangle 47"/>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2" name="Title 1"/>
          <p:cNvSpPr>
            <a:spLocks noGrp="1"/>
          </p:cNvSpPr>
          <p:nvPr>
            <p:ph type="title"/>
          </p:nvPr>
        </p:nvSpPr>
        <p:spPr/>
        <p:txBody>
          <a:bodyPr/>
          <a:lstStyle/>
          <a:p>
            <a:r>
              <a:rPr lang="en-US"/>
              <a:t>Domino’s Pizza delivers </a:t>
            </a:r>
            <a:br>
              <a:rPr lang="en-US"/>
            </a:br>
            <a:r>
              <a:rPr lang="en-US"/>
              <a:t>through globally-distributed apps </a:t>
            </a:r>
            <a:endParaRPr lang="en-US" dirty="0"/>
          </a:p>
        </p:txBody>
      </p:sp>
      <p:sp>
        <p:nvSpPr>
          <p:cNvPr id="13" name="Text Placeholder 12"/>
          <p:cNvSpPr>
            <a:spLocks noGrp="1"/>
          </p:cNvSpPr>
          <p:nvPr>
            <p:ph type="body" sz="quarter" idx="10"/>
          </p:nvPr>
        </p:nvSpPr>
        <p:spPr/>
        <p:txBody>
          <a:bodyPr>
            <a:normAutofit/>
          </a:bodyPr>
          <a:lstStyle/>
          <a:p>
            <a:r>
              <a:rPr lang="en-US" dirty="0"/>
              <a:t>Tech-centric consumers across continents demand instant access and uninterrupted service</a:t>
            </a:r>
          </a:p>
          <a:p>
            <a:pPr lvl="1"/>
            <a:r>
              <a:rPr lang="en-US" dirty="0"/>
              <a:t>99.99% uptime</a:t>
            </a:r>
          </a:p>
          <a:p>
            <a:pPr lvl="1"/>
            <a:r>
              <a:rPr lang="en-US" dirty="0"/>
              <a:t>Millisecond load latency</a:t>
            </a:r>
          </a:p>
          <a:p>
            <a:pPr lvl="1"/>
            <a:r>
              <a:rPr lang="en-US" dirty="0"/>
              <a:t>Globally distributed order-processing</a:t>
            </a:r>
          </a:p>
        </p:txBody>
      </p:sp>
      <p:sp>
        <p:nvSpPr>
          <p:cNvPr id="5"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bg1"/>
                </a:solidFill>
              </a:rPr>
              <a:t>Globally-distributed mission-critical apps</a:t>
            </a:r>
          </a:p>
        </p:txBody>
      </p:sp>
      <p:sp>
        <p:nvSpPr>
          <p:cNvPr id="9" name="Rectangle 8"/>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854812" y="163311"/>
            <a:ext cx="1076490" cy="1032588"/>
          </a:xfrm>
          <a:prstGeom prst="rect">
            <a:avLst/>
          </a:prstGeom>
        </p:spPr>
      </p:pic>
      <p:pic>
        <p:nvPicPr>
          <p:cNvPr id="26" name="Graphic 25"/>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6130" y="2952118"/>
            <a:ext cx="6710795" cy="3628159"/>
          </a:xfrm>
          <a:prstGeom prst="rect">
            <a:avLst/>
          </a:prstGeom>
        </p:spPr>
      </p:pic>
    </p:spTree>
    <p:extLst>
      <p:ext uri="{BB962C8B-B14F-4D97-AF65-F5344CB8AC3E}">
        <p14:creationId xmlns:p14="http://schemas.microsoft.com/office/powerpoint/2010/main" val="770225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ar parked in a parking lot&#10;&#10;Description generated with very high confidenc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4470"/>
            <a:ext cx="12192001" cy="6872469"/>
          </a:xfrm>
          <a:prstGeom prst="rect">
            <a:avLst/>
          </a:prstGeom>
        </p:spPr>
      </p:pic>
      <p:sp>
        <p:nvSpPr>
          <p:cNvPr id="14" name="Rectangle 13"/>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3" name="Rectangle 12"/>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a:t>Toyota steers </a:t>
            </a:r>
            <a:r>
              <a:rPr lang="en-US" dirty="0" err="1"/>
              <a:t>IoT</a:t>
            </a:r>
            <a:r>
              <a:rPr lang="en-US" dirty="0"/>
              <a:t> </a:t>
            </a:r>
            <a:r>
              <a:rPr lang="en-US" dirty="0" err="1"/>
              <a:t>telemetrics</a:t>
            </a:r>
            <a:r>
              <a:rPr lang="en-US" dirty="0"/>
              <a:t> toward the future</a:t>
            </a:r>
            <a:br>
              <a:rPr lang="en-US" dirty="0"/>
            </a:br>
            <a:endParaRPr lang="en-US" dirty="0"/>
          </a:p>
        </p:txBody>
      </p:sp>
      <p:sp>
        <p:nvSpPr>
          <p:cNvPr id="9" name="Text Placeholder 8"/>
          <p:cNvSpPr>
            <a:spLocks noGrp="1"/>
          </p:cNvSpPr>
          <p:nvPr>
            <p:ph type="body" sz="quarter" idx="10"/>
          </p:nvPr>
        </p:nvSpPr>
        <p:spPr/>
        <p:txBody>
          <a:bodyPr>
            <a:normAutofit/>
          </a:bodyPr>
          <a:lstStyle/>
          <a:p>
            <a:r>
              <a:rPr lang="en-US" dirty="0"/>
              <a:t>Diverse and unpredictable </a:t>
            </a:r>
            <a:r>
              <a:rPr lang="en-US" dirty="0" err="1"/>
              <a:t>IoT</a:t>
            </a:r>
            <a:r>
              <a:rPr lang="en-US" dirty="0"/>
              <a:t> sensor workloads require a responsive data platform</a:t>
            </a:r>
          </a:p>
          <a:p>
            <a:pPr lvl="1"/>
            <a:r>
              <a:rPr lang="en-US" dirty="0"/>
              <a:t>Real-time vehicle diagnostics</a:t>
            </a:r>
          </a:p>
          <a:p>
            <a:pPr lvl="1"/>
            <a:r>
              <a:rPr lang="en-US" dirty="0"/>
              <a:t>Instant elastic scaling</a:t>
            </a:r>
          </a:p>
          <a:p>
            <a:pPr lvl="1"/>
            <a:r>
              <a:rPr lang="en-US" dirty="0"/>
              <a:t>No loss in ingestion or query performance</a:t>
            </a:r>
          </a:p>
        </p:txBody>
      </p:sp>
      <p:pic>
        <p:nvPicPr>
          <p:cNvPr id="1026" name="Picture 2" descr="http://seeklogo.com/images/T/toyota-logo-BE11A14C6B-seeklogo.com.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603867" y="256251"/>
            <a:ext cx="1329909" cy="84670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err="1">
                <a:solidFill>
                  <a:schemeClr val="bg1"/>
                </a:solidFill>
              </a:rPr>
              <a:t>IoT</a:t>
            </a:r>
            <a:endParaRPr lang="en-US" sz="1600" b="1" dirty="0">
              <a:solidFill>
                <a:schemeClr val="bg1"/>
              </a:solidFill>
            </a:endParaRPr>
          </a:p>
        </p:txBody>
      </p:sp>
      <p:pic>
        <p:nvPicPr>
          <p:cNvPr id="18" name="Graphic 17"/>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0113" y="2606064"/>
            <a:ext cx="6728114" cy="4199659"/>
          </a:xfrm>
          <a:prstGeom prst="rect">
            <a:avLst/>
          </a:prstGeom>
        </p:spPr>
      </p:pic>
    </p:spTree>
    <p:extLst>
      <p:ext uri="{BB962C8B-B14F-4D97-AF65-F5344CB8AC3E}">
        <p14:creationId xmlns:p14="http://schemas.microsoft.com/office/powerpoint/2010/main" val="2071271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4853" b="4853"/>
          <a:stretch/>
        </p:blipFill>
        <p:spPr>
          <a:xfrm>
            <a:off x="0" y="0"/>
            <a:ext cx="12192000" cy="6858000"/>
          </a:xfrm>
          <a:prstGeom prst="rect">
            <a:avLst/>
          </a:prstGeom>
        </p:spPr>
      </p:pic>
      <p:sp>
        <p:nvSpPr>
          <p:cNvPr id="12" name="Rectangle 11"/>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0" name="Rectangle 9"/>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a:t>Personalized services score big with Real Madrid fans</a:t>
            </a:r>
            <a:br>
              <a:rPr lang="en-US" dirty="0"/>
            </a:br>
            <a:endParaRPr lang="en-US" dirty="0"/>
          </a:p>
        </p:txBody>
      </p:sp>
      <p:sp>
        <p:nvSpPr>
          <p:cNvPr id="4" name="Text Placeholder 3"/>
          <p:cNvSpPr>
            <a:spLocks noGrp="1"/>
          </p:cNvSpPr>
          <p:nvPr>
            <p:ph type="body" sz="quarter" idx="10"/>
          </p:nvPr>
        </p:nvSpPr>
        <p:spPr/>
        <p:txBody>
          <a:bodyPr>
            <a:normAutofit/>
          </a:bodyPr>
          <a:lstStyle/>
          <a:p>
            <a:r>
              <a:rPr lang="en-US" dirty="0"/>
              <a:t>450M global supporters want direct engagement with the football club</a:t>
            </a:r>
          </a:p>
          <a:p>
            <a:pPr lvl="1"/>
            <a:r>
              <a:rPr lang="en-US" dirty="0"/>
              <a:t>Tunable consistency settings for rapid insight</a:t>
            </a:r>
          </a:p>
          <a:p>
            <a:pPr lvl="1"/>
            <a:r>
              <a:rPr lang="en-US" dirty="0"/>
              <a:t>Customized experiences through digital interactions</a:t>
            </a:r>
          </a:p>
          <a:p>
            <a:pPr lvl="1"/>
            <a:r>
              <a:rPr lang="en-US" dirty="0"/>
              <a:t>High app performance worldwide</a:t>
            </a:r>
          </a:p>
        </p:txBody>
      </p:sp>
      <p:sp>
        <p:nvSpPr>
          <p:cNvPr id="9"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chemeClr val="bg1"/>
                </a:solidFill>
              </a:rPr>
              <a:t>Personalization</a:t>
            </a:r>
            <a:endParaRPr lang="en-US" sz="1600" b="1" dirty="0">
              <a:solidFill>
                <a:schemeClr val="bg1"/>
              </a:solidFill>
            </a:endParaRPr>
          </a:p>
        </p:txBody>
      </p:sp>
      <p:pic>
        <p:nvPicPr>
          <p:cNvPr id="13" name="Picture 12" descr="A picture containing thing&#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6955" y="140035"/>
            <a:ext cx="912204" cy="1194642"/>
          </a:xfrm>
          <a:prstGeom prst="rect">
            <a:avLst/>
          </a:prstGeom>
        </p:spPr>
      </p:pic>
      <p:pic>
        <p:nvPicPr>
          <p:cNvPr id="16" name="Graphic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658" y="3037887"/>
            <a:ext cx="6984523" cy="3563824"/>
          </a:xfrm>
          <a:prstGeom prst="rect">
            <a:avLst/>
          </a:prstGeom>
        </p:spPr>
      </p:pic>
    </p:spTree>
    <p:extLst>
      <p:ext uri="{BB962C8B-B14F-4D97-AF65-F5344CB8AC3E}">
        <p14:creationId xmlns:p14="http://schemas.microsoft.com/office/powerpoint/2010/main" val="1585568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Lst>
          </a:blip>
          <a:srcRect l="1674"/>
          <a:stretch/>
        </p:blipFill>
        <p:spPr>
          <a:xfrm>
            <a:off x="0" y="-7234"/>
            <a:ext cx="12192000" cy="6872468"/>
          </a:xfrm>
          <a:prstGeom prst="rect">
            <a:avLst/>
          </a:prstGeom>
        </p:spPr>
      </p:pic>
      <p:sp>
        <p:nvSpPr>
          <p:cNvPr id="11" name="Rectangle 10"/>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0" name="Rectangle 9"/>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dirty="0"/>
              <a:t>Jet.com flies through</a:t>
            </a:r>
            <a:br>
              <a:rPr lang="en-US" dirty="0"/>
            </a:br>
            <a:r>
              <a:rPr lang="en-US" dirty="0"/>
              <a:t>busy retail peaks</a:t>
            </a:r>
            <a:br>
              <a:rPr lang="en-US" dirty="0"/>
            </a:br>
            <a:endParaRPr lang="en-US" dirty="0"/>
          </a:p>
        </p:txBody>
      </p:sp>
      <p:sp>
        <p:nvSpPr>
          <p:cNvPr id="4" name="Text Placeholder 3"/>
          <p:cNvSpPr>
            <a:spLocks noGrp="1"/>
          </p:cNvSpPr>
          <p:nvPr>
            <p:ph type="body" sz="quarter" idx="10"/>
          </p:nvPr>
        </p:nvSpPr>
        <p:spPr/>
        <p:txBody>
          <a:bodyPr/>
          <a:lstStyle/>
          <a:p>
            <a:r>
              <a:rPr lang="en-US" dirty="0"/>
              <a:t>Black Friday, Cyber Monday, and other high traffic periods threaten service quality</a:t>
            </a:r>
          </a:p>
          <a:p>
            <a:pPr lvl="1"/>
            <a:r>
              <a:rPr lang="en-US" dirty="0"/>
              <a:t>Immediate inventory updates</a:t>
            </a:r>
          </a:p>
          <a:p>
            <a:pPr lvl="1"/>
            <a:r>
              <a:rPr lang="en-US" dirty="0"/>
              <a:t>Real-time change feeds</a:t>
            </a:r>
          </a:p>
          <a:p>
            <a:pPr lvl="1"/>
            <a:r>
              <a:rPr lang="en-US" dirty="0"/>
              <a:t>Low latency for swift processing</a:t>
            </a:r>
          </a:p>
        </p:txBody>
      </p:sp>
      <p:sp>
        <p:nvSpPr>
          <p:cNvPr id="8"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Retail and e-commerce</a:t>
            </a:r>
          </a:p>
        </p:txBody>
      </p:sp>
      <p:pic>
        <p:nvPicPr>
          <p:cNvPr id="1026" name="Picture 2" descr="http://borntocoupon.com/wp-content/uploads/2015/08/jet-logo.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31760" y="358102"/>
            <a:ext cx="1491902" cy="604083"/>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17682" y="2469945"/>
            <a:ext cx="7610475" cy="4524375"/>
          </a:xfrm>
          <a:prstGeom prst="rect">
            <a:avLst/>
          </a:prstGeom>
        </p:spPr>
      </p:pic>
    </p:spTree>
    <p:extLst>
      <p:ext uri="{BB962C8B-B14F-4D97-AF65-F5344CB8AC3E}">
        <p14:creationId xmlns:p14="http://schemas.microsoft.com/office/powerpoint/2010/main" val="24332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s://acomblogimages.blob.core.windows.net/media/Default/blog/walkingdea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0" name="Rectangle 9"/>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a:t>Next Games RPG springs to life with Azure Cosmos DB</a:t>
            </a:r>
            <a:br>
              <a:rPr lang="en-US"/>
            </a:br>
            <a:endParaRPr lang="en-US" dirty="0"/>
          </a:p>
        </p:txBody>
      </p:sp>
      <p:sp>
        <p:nvSpPr>
          <p:cNvPr id="3" name="Text Placeholder 2"/>
          <p:cNvSpPr>
            <a:spLocks noGrp="1"/>
          </p:cNvSpPr>
          <p:nvPr>
            <p:ph type="body" sz="quarter" idx="10"/>
          </p:nvPr>
        </p:nvSpPr>
        <p:spPr/>
        <p:txBody>
          <a:bodyPr/>
          <a:lstStyle/>
          <a:p>
            <a:r>
              <a:rPr lang="en-US" dirty="0"/>
              <a:t>Need for a DB that to seamlessly respond to massive scale and performance demands</a:t>
            </a:r>
          </a:p>
          <a:p>
            <a:pPr lvl="1"/>
            <a:r>
              <a:rPr lang="en-US" dirty="0"/>
              <a:t>Multi-player game play with low latency</a:t>
            </a:r>
          </a:p>
          <a:p>
            <a:pPr lvl="1"/>
            <a:r>
              <a:rPr lang="en-US" dirty="0"/>
              <a:t>Instant capacity scaling from launch onward</a:t>
            </a:r>
          </a:p>
          <a:p>
            <a:pPr lvl="1"/>
            <a:r>
              <a:rPr lang="en-US" dirty="0"/>
              <a:t>Uninterrupted global user experience </a:t>
            </a:r>
          </a:p>
        </p:txBody>
      </p:sp>
      <p:sp>
        <p:nvSpPr>
          <p:cNvPr id="8"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bg1"/>
                </a:solidFill>
              </a:rPr>
              <a:t>Gaming</a:t>
            </a:r>
          </a:p>
        </p:txBody>
      </p:sp>
      <p:pic>
        <p:nvPicPr>
          <p:cNvPr id="9" name="Picture 14" descr="https://d3pprwtscvzu47.cloudfront.net/nextgamesvanilla/ng_assets_251016/twd-logo-2016.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88559" y="163311"/>
            <a:ext cx="1099004" cy="1047995"/>
          </a:xfrm>
          <a:prstGeom prst="rect">
            <a:avLst/>
          </a:prstGeom>
          <a:noFill/>
          <a:extLst/>
        </p:spPr>
      </p:pic>
      <p:pic>
        <p:nvPicPr>
          <p:cNvPr id="14" name="Graphic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90867" y="2441818"/>
            <a:ext cx="7955005" cy="4371670"/>
          </a:xfrm>
          <a:prstGeom prst="rect">
            <a:avLst/>
          </a:prstGeom>
        </p:spPr>
      </p:pic>
    </p:spTree>
    <p:extLst>
      <p:ext uri="{BB962C8B-B14F-4D97-AF65-F5344CB8AC3E}">
        <p14:creationId xmlns:p14="http://schemas.microsoft.com/office/powerpoint/2010/main" val="1093185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Powering global solutions</a:t>
            </a:r>
            <a:br>
              <a:rPr lang="en-US" dirty="0"/>
            </a:br>
            <a:r>
              <a:rPr lang="en-US" sz="2400" dirty="0">
                <a:solidFill>
                  <a:schemeClr val="accent1"/>
                </a:solidFill>
              </a:rPr>
              <a:t>Field-tested by Microsoft’s planet-scale services and industry-leading enterprises apps</a:t>
            </a:r>
          </a:p>
        </p:txBody>
      </p:sp>
      <p:sp>
        <p:nvSpPr>
          <p:cNvPr id="34" name="Rectangle 33"/>
          <p:cNvSpPr/>
          <p:nvPr/>
        </p:nvSpPr>
        <p:spPr>
          <a:xfrm>
            <a:off x="67353"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5" name="Rectangle 34"/>
          <p:cNvSpPr/>
          <p:nvPr/>
        </p:nvSpPr>
        <p:spPr>
          <a:xfrm>
            <a:off x="2490375"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6" name="Rectangle 35"/>
          <p:cNvSpPr/>
          <p:nvPr/>
        </p:nvSpPr>
        <p:spPr>
          <a:xfrm>
            <a:off x="4910022"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37" name="Rectangle 36"/>
          <p:cNvSpPr/>
          <p:nvPr/>
        </p:nvSpPr>
        <p:spPr>
          <a:xfrm>
            <a:off x="7329669"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8" name="Rectangle 37"/>
          <p:cNvSpPr/>
          <p:nvPr/>
        </p:nvSpPr>
        <p:spPr>
          <a:xfrm>
            <a:off x="9749318" y="2966064"/>
            <a:ext cx="2363234" cy="32910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237" name="Rectangle 236"/>
          <p:cNvSpPr/>
          <p:nvPr/>
        </p:nvSpPr>
        <p:spPr>
          <a:xfrm>
            <a:off x="66510" y="2347686"/>
            <a:ext cx="2364920"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p:cNvSpPr/>
          <p:nvPr/>
        </p:nvSpPr>
        <p:spPr>
          <a:xfrm>
            <a:off x="2486790" y="2347686"/>
            <a:ext cx="2369136"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p:cNvSpPr txBox="1">
            <a:spLocks/>
          </p:cNvSpPr>
          <p:nvPr/>
        </p:nvSpPr>
        <p:spPr>
          <a:xfrm>
            <a:off x="64822" y="2408446"/>
            <a:ext cx="2368296" cy="535531"/>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Globally-distributed mission-critical apps</a:t>
            </a:r>
          </a:p>
        </p:txBody>
      </p:sp>
      <p:sp>
        <p:nvSpPr>
          <p:cNvPr id="30" name="Content Placeholder 2"/>
          <p:cNvSpPr txBox="1">
            <a:spLocks/>
          </p:cNvSpPr>
          <p:nvPr/>
        </p:nvSpPr>
        <p:spPr>
          <a:xfrm>
            <a:off x="2485313" y="2408446"/>
            <a:ext cx="2368296" cy="313932"/>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t>IoT</a:t>
            </a:r>
            <a:endParaRPr lang="en-US" sz="1600" b="1" dirty="0"/>
          </a:p>
        </p:txBody>
      </p:sp>
      <p:sp>
        <p:nvSpPr>
          <p:cNvPr id="415" name="Rectangle 414"/>
          <p:cNvSpPr/>
          <p:nvPr/>
        </p:nvSpPr>
        <p:spPr>
          <a:xfrm>
            <a:off x="4907071" y="2347686"/>
            <a:ext cx="2364920"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p:cNvSpPr/>
          <p:nvPr/>
        </p:nvSpPr>
        <p:spPr>
          <a:xfrm>
            <a:off x="7327352" y="2347686"/>
            <a:ext cx="2364920"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Rectangle 416"/>
          <p:cNvSpPr/>
          <p:nvPr/>
        </p:nvSpPr>
        <p:spPr>
          <a:xfrm>
            <a:off x="9747632" y="2347686"/>
            <a:ext cx="2364920" cy="666378"/>
          </a:xfrm>
          <a:prstGeom prst="rect">
            <a:avLst/>
          </a:pr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bwMode="auto">
          <a:xfrm>
            <a:off x="9856769" y="5299333"/>
            <a:ext cx="2148332"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spcAft>
                <a:spcPts val="1200"/>
              </a:spcAft>
              <a:buSzPct val="90000"/>
              <a:defRPr/>
            </a:pPr>
            <a:r>
              <a:rPr lang="en-US" sz="1400" kern="0" dirty="0">
                <a:solidFill>
                  <a:schemeClr val="bg1"/>
                </a:solidFill>
                <a:latin typeface="Segoe UI Semibold" panose="020B0702040204020203" pitchFamily="34" charset="0"/>
                <a:cs typeface="Segoe UI Semibold" panose="020B0702040204020203" pitchFamily="34" charset="0"/>
              </a:rPr>
              <a:t>Seamless gameplay despite traffic spikes from launch through growth</a:t>
            </a:r>
          </a:p>
        </p:txBody>
      </p:sp>
      <p:sp>
        <p:nvSpPr>
          <p:cNvPr id="31" name="Content Placeholder 2"/>
          <p:cNvSpPr txBox="1">
            <a:spLocks/>
          </p:cNvSpPr>
          <p:nvPr/>
        </p:nvSpPr>
        <p:spPr>
          <a:xfrm>
            <a:off x="4905804" y="2408446"/>
            <a:ext cx="2368296" cy="313932"/>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a:t>Personalization</a:t>
            </a:r>
            <a:endParaRPr lang="en-US" sz="1600" b="1" dirty="0"/>
          </a:p>
        </p:txBody>
      </p:sp>
      <p:sp>
        <p:nvSpPr>
          <p:cNvPr id="32" name="Content Placeholder 2"/>
          <p:cNvSpPr txBox="1">
            <a:spLocks/>
          </p:cNvSpPr>
          <p:nvPr/>
        </p:nvSpPr>
        <p:spPr>
          <a:xfrm>
            <a:off x="7326295" y="2408446"/>
            <a:ext cx="2368296" cy="535531"/>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Retail and</a:t>
            </a:r>
            <a:br>
              <a:rPr lang="en-US" sz="1600" b="1" dirty="0"/>
            </a:br>
            <a:r>
              <a:rPr lang="en-US" sz="1600" b="1" dirty="0"/>
              <a:t>e-commerce</a:t>
            </a:r>
          </a:p>
        </p:txBody>
      </p:sp>
      <p:sp>
        <p:nvSpPr>
          <p:cNvPr id="33" name="Content Placeholder 2"/>
          <p:cNvSpPr txBox="1">
            <a:spLocks/>
          </p:cNvSpPr>
          <p:nvPr/>
        </p:nvSpPr>
        <p:spPr>
          <a:xfrm>
            <a:off x="9746787" y="2408446"/>
            <a:ext cx="2368296" cy="313932"/>
          </a:xfrm>
          <a:prstGeom prst="rect">
            <a:avLst/>
          </a:prstGeom>
        </p:spPr>
        <p:txBody>
          <a:bodyPr lIns="137160" rIns="13716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Gaming</a:t>
            </a:r>
          </a:p>
        </p:txBody>
      </p:sp>
      <p:sp>
        <p:nvSpPr>
          <p:cNvPr id="40" name="Rectangle 39"/>
          <p:cNvSpPr/>
          <p:nvPr/>
        </p:nvSpPr>
        <p:spPr bwMode="auto">
          <a:xfrm>
            <a:off x="178179" y="5299333"/>
            <a:ext cx="2148332"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kern="0" dirty="0">
                <a:solidFill>
                  <a:schemeClr val="bg1"/>
                </a:solidFill>
                <a:latin typeface="Segoe UI Semibold" panose="020B0702040204020203" pitchFamily="34" charset="0"/>
                <a:cs typeface="Segoe UI Semibold" panose="020B0702040204020203" pitchFamily="34" charset="0"/>
              </a:rPr>
              <a:t>Digital ordering rapidly processed across four continents </a:t>
            </a:r>
          </a:p>
        </p:txBody>
      </p:sp>
      <p:sp>
        <p:nvSpPr>
          <p:cNvPr id="41" name="Rectangle 40"/>
          <p:cNvSpPr/>
          <p:nvPr/>
        </p:nvSpPr>
        <p:spPr bwMode="auto">
          <a:xfrm>
            <a:off x="2597826" y="5299333"/>
            <a:ext cx="2148332"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Massive volumes of car sensor data drives customer service and vehicle diagnostics</a:t>
            </a:r>
          </a:p>
        </p:txBody>
      </p:sp>
      <p:sp>
        <p:nvSpPr>
          <p:cNvPr id="42" name="Rectangle 41"/>
          <p:cNvSpPr/>
          <p:nvPr/>
        </p:nvSpPr>
        <p:spPr bwMode="auto">
          <a:xfrm>
            <a:off x="5017473" y="5299333"/>
            <a:ext cx="2148332" cy="8617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Customized, real-time experiences for fans through live and</a:t>
            </a:r>
            <a:br>
              <a:rPr lang="en-US" sz="1400" kern="0" dirty="0">
                <a:solidFill>
                  <a:schemeClr val="bg1"/>
                </a:solidFill>
                <a:latin typeface="Segoe UI Semibold" panose="020B0702040204020203" pitchFamily="34" charset="0"/>
                <a:cs typeface="Segoe UI Semibold" panose="020B0702040204020203" pitchFamily="34" charset="0"/>
              </a:rPr>
            </a:br>
            <a:r>
              <a:rPr lang="en-US" sz="1400" kern="0" dirty="0">
                <a:solidFill>
                  <a:schemeClr val="bg1"/>
                </a:solidFill>
                <a:latin typeface="Segoe UI Semibold" panose="020B0702040204020203" pitchFamily="34" charset="0"/>
                <a:cs typeface="Segoe UI Semibold" panose="020B0702040204020203" pitchFamily="34" charset="0"/>
              </a:rPr>
              <a:t>digital interactions</a:t>
            </a:r>
          </a:p>
        </p:txBody>
      </p:sp>
      <p:sp>
        <p:nvSpPr>
          <p:cNvPr id="43" name="Rectangle 42"/>
          <p:cNvSpPr/>
          <p:nvPr/>
        </p:nvSpPr>
        <p:spPr bwMode="auto">
          <a:xfrm>
            <a:off x="7437120" y="5299333"/>
            <a:ext cx="2148332"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lang="en-US" sz="1400" kern="0" dirty="0">
                <a:solidFill>
                  <a:schemeClr val="bg1"/>
                </a:solidFill>
                <a:latin typeface="Segoe UI Semibold" panose="020B0702040204020203" pitchFamily="34" charset="0"/>
                <a:cs typeface="Segoe UI Semibold" panose="020B0702040204020203" pitchFamily="34" charset="0"/>
              </a:rPr>
              <a:t>Heavy volume managed with real-time change feeds and elastic scaling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770" y="3405984"/>
            <a:ext cx="1146458" cy="1501428"/>
          </a:xfrm>
          <a:prstGeom prst="rect">
            <a:avLst/>
          </a:prstGeom>
        </p:spPr>
      </p:pic>
      <p:pic>
        <p:nvPicPr>
          <p:cNvPr id="4102" name="Picture 6" descr="http://www.cashbackholic.com/images/jet.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805852" y="3871659"/>
            <a:ext cx="1407920" cy="5700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car-brand-names.com/wp-content/uploads/2015/07/Toyota-logo.png"/>
          <p:cNvPicPr>
            <a:picLocks noChangeAspect="1" noChangeArrowheads="1"/>
          </p:cNvPicPr>
          <p:nvPr/>
        </p:nvPicPr>
        <p:blipFill>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940211" y="3548756"/>
            <a:ext cx="1458499" cy="12158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19635" y="3492269"/>
            <a:ext cx="1475311" cy="1415143"/>
          </a:xfrm>
          <a:prstGeom prst="rect">
            <a:avLst/>
          </a:prstGeom>
        </p:spPr>
      </p:pic>
      <p:pic>
        <p:nvPicPr>
          <p:cNvPr id="4110" name="Picture 14" descr="https://d3pprwtscvzu47.cloudfront.net/nextgamesvanilla/ng_assets_251016/twd-logo-2016.png"/>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29249" y="3531526"/>
            <a:ext cx="1401684" cy="133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0474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27397216"/>
              </p:ext>
            </p:extLst>
          </p:nvPr>
        </p:nvGraphicFramePr>
        <p:xfrm>
          <a:off x="224972" y="2090058"/>
          <a:ext cx="11692387" cy="3971110"/>
        </p:xfrm>
        <a:graphic>
          <a:graphicData uri="http://schemas.openxmlformats.org/drawingml/2006/table">
            <a:tbl>
              <a:tblPr firstRow="1" firstCol="1" bandRow="1">
                <a:tableStyleId>{5C22544A-7EE6-4342-B048-85BDC9FD1C3A}</a:tableStyleId>
              </a:tblPr>
              <a:tblGrid>
                <a:gridCol w="3306556">
                  <a:extLst>
                    <a:ext uri="{9D8B030D-6E8A-4147-A177-3AD203B41FA5}">
                      <a16:colId xmlns:a16="http://schemas.microsoft.com/office/drawing/2014/main" val="270872250"/>
                    </a:ext>
                  </a:extLst>
                </a:gridCol>
                <a:gridCol w="2795277">
                  <a:extLst>
                    <a:ext uri="{9D8B030D-6E8A-4147-A177-3AD203B41FA5}">
                      <a16:colId xmlns:a16="http://schemas.microsoft.com/office/drawing/2014/main" val="260394615"/>
                    </a:ext>
                  </a:extLst>
                </a:gridCol>
                <a:gridCol w="2795277">
                  <a:extLst>
                    <a:ext uri="{9D8B030D-6E8A-4147-A177-3AD203B41FA5}">
                      <a16:colId xmlns:a16="http://schemas.microsoft.com/office/drawing/2014/main" val="4208574500"/>
                    </a:ext>
                  </a:extLst>
                </a:gridCol>
                <a:gridCol w="2795277">
                  <a:extLst>
                    <a:ext uri="{9D8B030D-6E8A-4147-A177-3AD203B41FA5}">
                      <a16:colId xmlns:a16="http://schemas.microsoft.com/office/drawing/2014/main" val="2200141868"/>
                    </a:ext>
                  </a:extLst>
                </a:gridCol>
              </a:tblGrid>
              <a:tr h="324203">
                <a:tc>
                  <a:txBody>
                    <a:bodyPr/>
                    <a:lstStyle/>
                    <a:p>
                      <a:pPr marL="0" marR="0" algn="l">
                        <a:lnSpc>
                          <a:spcPct val="107000"/>
                        </a:lnSpc>
                        <a:spcBef>
                          <a:spcPts val="0"/>
                        </a:spcBef>
                        <a:spcAft>
                          <a:spcPts val="300"/>
                        </a:spcAft>
                      </a:pPr>
                      <a:r>
                        <a:rPr lang="en-US" sz="1200" dirty="0">
                          <a:effectLst/>
                        </a:rPr>
                        <a:t>Capabilities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3"/>
                    </a:solidFill>
                  </a:tcPr>
                </a:tc>
                <a:tc>
                  <a:txBody>
                    <a:bodyPr/>
                    <a:lstStyle/>
                    <a:p>
                      <a:pPr marL="0" marR="0" algn="l">
                        <a:lnSpc>
                          <a:spcPct val="107000"/>
                        </a:lnSpc>
                        <a:spcBef>
                          <a:spcPts val="0"/>
                        </a:spcBef>
                        <a:spcAft>
                          <a:spcPts val="300"/>
                        </a:spcAft>
                      </a:pPr>
                      <a:r>
                        <a:rPr lang="en-US" sz="1200" dirty="0">
                          <a:effectLst/>
                        </a:rPr>
                        <a:t>Azure Cosmos DB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2"/>
                    </a:solidFill>
                  </a:tcPr>
                </a:tc>
                <a:tc>
                  <a:txBody>
                    <a:bodyPr/>
                    <a:lstStyle/>
                    <a:p>
                      <a:pPr marL="0" marR="0" algn="l">
                        <a:lnSpc>
                          <a:spcPct val="107000"/>
                        </a:lnSpc>
                        <a:spcBef>
                          <a:spcPts val="0"/>
                        </a:spcBef>
                        <a:spcAft>
                          <a:spcPts val="300"/>
                        </a:spcAft>
                      </a:pPr>
                      <a:r>
                        <a:rPr lang="en-US" sz="1200" dirty="0">
                          <a:effectLst/>
                        </a:rPr>
                        <a:t>AWS </a:t>
                      </a:r>
                      <a:r>
                        <a:rPr lang="en-US" sz="1200" dirty="0" err="1">
                          <a:effectLst/>
                        </a:rPr>
                        <a:t>DynamoDB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2"/>
                    </a:solidFill>
                  </a:tcPr>
                </a:tc>
                <a:tc>
                  <a:txBody>
                    <a:bodyPr/>
                    <a:lstStyle/>
                    <a:p>
                      <a:pPr marL="0" marR="0" algn="l">
                        <a:lnSpc>
                          <a:spcPct val="107000"/>
                        </a:lnSpc>
                        <a:spcBef>
                          <a:spcPts val="0"/>
                        </a:spcBef>
                        <a:spcAft>
                          <a:spcPts val="300"/>
                        </a:spcAft>
                      </a:pPr>
                      <a:r>
                        <a:rPr lang="en-US" sz="1200" dirty="0">
                          <a:effectLst/>
                        </a:rPr>
                        <a:t>Google Cloud Spanner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572158849"/>
                  </a:ext>
                </a:extLst>
              </a:tr>
              <a:tr h="506990">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Global distribution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lnT w="12700" cap="flat" cmpd="sng" algn="ctr">
                      <a:solidFill>
                        <a:schemeClr val="bg1"/>
                      </a:solidFill>
                      <a:prstDash val="solid"/>
                      <a:round/>
                      <a:headEnd type="none" w="med" len="med"/>
                      <a:tailEnd type="none" w="med" len="med"/>
                    </a:lnT>
                  </a:tcPr>
                </a:tc>
                <a:tc>
                  <a:txBody>
                    <a:bodyPr/>
                    <a:lstStyle/>
                    <a:p>
                      <a:pPr marL="0" marR="0" algn="l">
                        <a:lnSpc>
                          <a:spcPct val="107000"/>
                        </a:lnSpc>
                        <a:spcBef>
                          <a:spcPts val="0"/>
                        </a:spcBef>
                        <a:spcAft>
                          <a:spcPts val="300"/>
                        </a:spcAft>
                      </a:pPr>
                      <a:r>
                        <a:rPr lang="en-US" sz="1050" dirty="0">
                          <a:effectLst/>
                        </a:rPr>
                        <a:t>A single entity can span any number of</a:t>
                      </a:r>
                      <a:br>
                        <a:rPr lang="en-US" sz="1050" dirty="0">
                          <a:effectLst/>
                        </a:rPr>
                      </a:br>
                      <a:r>
                        <a:rPr lang="en-US" sz="1050" dirty="0">
                          <a:effectLst/>
                        </a:rPr>
                        <a:t>Azure regions (30+).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lnT w="12700" cap="flat" cmpd="sng" algn="ctr">
                      <a:solidFill>
                        <a:schemeClr val="bg1"/>
                      </a:solidFill>
                      <a:prstDash val="solid"/>
                      <a:round/>
                      <a:headEnd type="none" w="med" len="med"/>
                      <a:tailEnd type="none" w="med" len="med"/>
                    </a:lnT>
                  </a:tcPr>
                </a:tc>
                <a:tc>
                  <a:txBody>
                    <a:bodyPr/>
                    <a:lstStyle/>
                    <a:p>
                      <a:pPr marL="0" marR="0" algn="l">
                        <a:lnSpc>
                          <a:spcPct val="107000"/>
                        </a:lnSpc>
                        <a:spcBef>
                          <a:spcPts val="0"/>
                        </a:spcBef>
                        <a:spcAft>
                          <a:spcPts val="300"/>
                        </a:spcAft>
                      </a:pPr>
                      <a:r>
                        <a:rPr lang="en-US" sz="1050" dirty="0">
                          <a:effectLst/>
                        </a:rPr>
                        <a:t>No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lnT w="12700" cap="flat" cmpd="sng" algn="ctr">
                      <a:solidFill>
                        <a:schemeClr val="bg1"/>
                      </a:solidFill>
                      <a:prstDash val="solid"/>
                      <a:round/>
                      <a:headEnd type="none" w="med" len="med"/>
                      <a:tailEnd type="none" w="med" len="med"/>
                    </a:lnT>
                  </a:tcPr>
                </a:tc>
                <a:tc>
                  <a:txBody>
                    <a:bodyPr/>
                    <a:lstStyle/>
                    <a:p>
                      <a:pPr marL="0" marR="0" algn="l">
                        <a:lnSpc>
                          <a:spcPct val="107000"/>
                        </a:lnSpc>
                        <a:spcBef>
                          <a:spcPts val="0"/>
                        </a:spcBef>
                        <a:spcAft>
                          <a:spcPts val="300"/>
                        </a:spcAft>
                      </a:pPr>
                      <a:r>
                        <a:rPr lang="en-US" sz="1050" dirty="0">
                          <a:effectLst/>
                        </a:rPr>
                        <a:t>No, currently single region. Multi-region support is coming later in 2017.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378435745"/>
                  </a:ext>
                </a:extLst>
              </a:tr>
              <a:tr h="527106">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Horizontal scalability of both storage and throughput worldwide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Yes, across any number of Azure regions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312455611"/>
                  </a:ext>
                </a:extLst>
              </a:tr>
              <a:tr h="309653">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Multi-homing APIs</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a:effectLst/>
                        </a:rPr>
                        <a:t>Yes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1905664"/>
                  </a:ext>
                </a:extLst>
              </a:tr>
              <a:tr h="360219">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Guaranteed low read/write latency worldwide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a:effectLst/>
                        </a:rPr>
                        <a:t>Yes, at 99</a:t>
                      </a:r>
                      <a:r>
                        <a:rPr lang="en-US" sz="1050" baseline="30000">
                          <a:effectLst/>
                        </a:rPr>
                        <a:t>th</a:t>
                      </a:r>
                      <a:r>
                        <a:rPr lang="en-US" sz="1050">
                          <a:effectLst/>
                        </a:rPr>
                        <a:t> percentile worldwide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65092466"/>
                  </a:ext>
                </a:extLst>
              </a:tr>
              <a:tr h="506990">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Consistency models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5 (</a:t>
                      </a:r>
                      <a:r>
                        <a:rPr lang="en-US" sz="1050" i="1" dirty="0">
                          <a:effectLst/>
                        </a:rPr>
                        <a:t>Strong, Eventual, Bounded Staleness, Session, Consistent-Prefix</a:t>
                      </a:r>
                      <a:r>
                        <a:rPr lang="en-US" sz="1050" dirty="0">
                          <a:effectLst/>
                        </a:rPr>
                        <a:t>)</a:t>
                      </a:r>
                      <a:endParaRPr lang="en-US" sz="1200" dirty="0">
                        <a:effectLst/>
                        <a:latin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2 (</a:t>
                      </a:r>
                      <a:r>
                        <a:rPr lang="en-US" sz="1050" i="1" dirty="0">
                          <a:effectLst/>
                        </a:rPr>
                        <a:t>Strong, Eventual</a:t>
                      </a:r>
                      <a:r>
                        <a:rPr lang="en-US" sz="105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1 (</a:t>
                      </a:r>
                      <a:r>
                        <a:rPr lang="en-US" sz="1050" i="1" dirty="0">
                          <a:effectLst/>
                        </a:rPr>
                        <a:t>Strong</a:t>
                      </a:r>
                      <a:r>
                        <a:rPr lang="en-US" sz="105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75114026"/>
                  </a:ext>
                </a:extLst>
              </a:tr>
              <a:tr h="309653">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Multi-model + multi-API</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Yes</a:t>
                      </a:r>
                    </a:p>
                  </a:txBody>
                  <a:tcPr/>
                </a:tc>
                <a:tc>
                  <a:txBody>
                    <a:bodyPr/>
                    <a:lstStyle/>
                    <a:p>
                      <a:pPr marL="0" marR="0" algn="l">
                        <a:lnSpc>
                          <a:spcPct val="107000"/>
                        </a:lnSpc>
                        <a:spcBef>
                          <a:spcPts val="0"/>
                        </a:spcBef>
                        <a:spcAft>
                          <a:spcPts val="300"/>
                        </a:spcAft>
                      </a:pPr>
                      <a:r>
                        <a:rPr lang="en-US" sz="1050" dirty="0">
                          <a:effectLst/>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963780379"/>
                  </a:ext>
                </a:extLst>
              </a:tr>
              <a:tr h="309653">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Schema management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Schema agnostic; no management required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Index management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a:effectLst/>
                        </a:rPr>
                        <a:t>Schema and index management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400878967"/>
                  </a:ext>
                </a:extLst>
              </a:tr>
              <a:tr h="309653">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Automatic indexing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49980927"/>
                  </a:ext>
                </a:extLst>
              </a:tr>
              <a:tr h="506990">
                <a:tc>
                  <a:txBody>
                    <a:bodyPr/>
                    <a:lstStyle/>
                    <a:p>
                      <a:pPr marL="0" marR="0" algn="l">
                        <a:lnSpc>
                          <a:spcPct val="107000"/>
                        </a:lnSpc>
                        <a:spcBef>
                          <a:spcPts val="0"/>
                        </a:spcBef>
                        <a:spcAft>
                          <a:spcPts val="300"/>
                        </a:spcAft>
                      </a:pPr>
                      <a:r>
                        <a:rPr lang="en-US" sz="1100" dirty="0">
                          <a:effectLst/>
                          <a:latin typeface="Segoe UI Semibold" panose="020B0702040204020203" pitchFamily="34" charset="0"/>
                          <a:cs typeface="Segoe UI Semibold" panose="020B0702040204020203" pitchFamily="34" charset="0"/>
                        </a:rPr>
                        <a:t>Comprehensive SLAs</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a:tc>
                <a:tc>
                  <a:txBody>
                    <a:bodyPr/>
                    <a:lstStyle/>
                    <a:p>
                      <a:pPr marL="0" marR="0" algn="l">
                        <a:lnSpc>
                          <a:spcPct val="107000"/>
                        </a:lnSpc>
                        <a:spcBef>
                          <a:spcPts val="0"/>
                        </a:spcBef>
                        <a:spcAft>
                          <a:spcPts val="300"/>
                        </a:spcAft>
                      </a:pPr>
                      <a:r>
                        <a:rPr lang="en-US" sz="1050" dirty="0">
                          <a:effectLst/>
                        </a:rPr>
                        <a:t>Yes (latency, consistency, throughput,</a:t>
                      </a:r>
                      <a:br>
                        <a:rPr lang="en-US" sz="1050" dirty="0">
                          <a:effectLst/>
                        </a:rPr>
                      </a:br>
                      <a:r>
                        <a:rPr lang="en-US" sz="1050" dirty="0">
                          <a:effectLst/>
                        </a:rPr>
                        <a:t>high availability)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l">
                        <a:lnSpc>
                          <a:spcPct val="107000"/>
                        </a:lnSpc>
                        <a:spcBef>
                          <a:spcPts val="0"/>
                        </a:spcBef>
                        <a:spcAft>
                          <a:spcPts val="300"/>
                        </a:spcAft>
                      </a:pPr>
                      <a:r>
                        <a:rPr lang="en-US" sz="1050" dirty="0">
                          <a:effectLst/>
                        </a:rPr>
                        <a:t>No (availability only)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118216"/>
                  </a:ext>
                </a:extLst>
              </a:tr>
            </a:tbl>
          </a:graphicData>
        </a:graphic>
      </p:graphicFrame>
      <p:sp>
        <p:nvSpPr>
          <p:cNvPr id="4" name="Title 1"/>
          <p:cNvSpPr>
            <a:spLocks noGrp="1"/>
          </p:cNvSpPr>
          <p:nvPr>
            <p:ph type="title"/>
          </p:nvPr>
        </p:nvSpPr>
        <p:spPr>
          <a:xfrm>
            <a:off x="274639" y="355826"/>
            <a:ext cx="11642721" cy="917575"/>
          </a:xfrm>
        </p:spPr>
        <p:txBody>
          <a:bodyPr>
            <a:noAutofit/>
          </a:bodyPr>
          <a:lstStyle/>
          <a:p>
            <a:r>
              <a:rPr lang="en-US" dirty="0"/>
              <a:t>Azure Cosmos DB stacks up</a:t>
            </a:r>
            <a:br>
              <a:rPr lang="en-US" dirty="0"/>
            </a:br>
            <a:endParaRPr lang="en-US" sz="2400" dirty="0">
              <a:solidFill>
                <a:schemeClr val="accent1"/>
              </a:solidFill>
            </a:endParaRPr>
          </a:p>
        </p:txBody>
      </p:sp>
    </p:spTree>
    <p:extLst>
      <p:ext uri="{BB962C8B-B14F-4D97-AF65-F5344CB8AC3E}">
        <p14:creationId xmlns:p14="http://schemas.microsoft.com/office/powerpoint/2010/main" val="2708554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Instances</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dirty="0"/>
              <a:t>ACI </a:t>
            </a:r>
            <a:r>
              <a:rPr lang="en-US" sz="2000" dirty="0"/>
              <a:t>offers the fastest and simplest way to run a container in Azure</a:t>
            </a:r>
          </a:p>
          <a:p>
            <a:pPr marL="571500" indent="-571500">
              <a:buFont typeface="Arial" panose="020B0604020202020204" pitchFamily="34" charset="0"/>
              <a:buChar char="•"/>
            </a:pPr>
            <a:r>
              <a:rPr lang="en-US" dirty="0"/>
              <a:t>ACI </a:t>
            </a:r>
            <a:r>
              <a:rPr lang="en-US" sz="2000" dirty="0"/>
              <a:t>is a great solution for any scenario that can operate in isolated containers, including simple applications, task automation, and build jobs. </a:t>
            </a:r>
          </a:p>
          <a:p>
            <a:endParaRPr lang="en-US" dirty="0"/>
          </a:p>
          <a:p>
            <a:r>
              <a:rPr lang="en-US" dirty="0"/>
              <a:t>Fast startup times</a:t>
            </a:r>
          </a:p>
          <a:p>
            <a:pPr lvl="2"/>
            <a:r>
              <a:rPr lang="en-US" dirty="0">
                <a:gradFill>
                  <a:gsLst>
                    <a:gs pos="1250">
                      <a:schemeClr val="tx2"/>
                    </a:gs>
                    <a:gs pos="99000">
                      <a:schemeClr val="tx2"/>
                    </a:gs>
                  </a:gsLst>
                  <a:lin ang="5400000" scaled="0"/>
                </a:gradFill>
              </a:rPr>
              <a:t>Containers offer significant startup benefits over virtual machines. With Azure Container Instances, you can start a container in Azure in seconds without the need to provision and manage VMs.</a:t>
            </a:r>
          </a:p>
          <a:p>
            <a:endParaRPr lang="en-US" dirty="0"/>
          </a:p>
          <a:p>
            <a:r>
              <a:rPr lang="en-US" dirty="0"/>
              <a:t>Hypervisor-level security</a:t>
            </a:r>
          </a:p>
          <a:p>
            <a:pPr lvl="2"/>
            <a:r>
              <a:rPr lang="en-US" dirty="0">
                <a:gradFill>
                  <a:gsLst>
                    <a:gs pos="1250">
                      <a:schemeClr val="tx2"/>
                    </a:gs>
                    <a:gs pos="99000">
                      <a:schemeClr val="tx2"/>
                    </a:gs>
                  </a:gsLst>
                  <a:lin ang="5400000" scaled="0"/>
                </a:gradFill>
              </a:rPr>
              <a:t>Historically, containers have offered application dependency isolation and resource governance but have not been considered sufficiently hardened for hostile multi-tenant usage. With ACI, your application is as isolated in a container as it would be in a VM.</a:t>
            </a:r>
          </a:p>
          <a:p>
            <a:pPr lvl="2"/>
            <a:endParaRPr lang="en-US"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25244979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3AB0-FBA1-45CE-BF86-8E0A6D8DFD57}"/>
              </a:ext>
            </a:extLst>
          </p:cNvPr>
          <p:cNvSpPr>
            <a:spLocks noGrp="1"/>
          </p:cNvSpPr>
          <p:nvPr>
            <p:ph type="title"/>
          </p:nvPr>
        </p:nvSpPr>
        <p:spPr/>
        <p:txBody>
          <a:bodyPr/>
          <a:lstStyle/>
          <a:p>
            <a:r>
              <a:rPr lang="en-US" dirty="0"/>
              <a:t>Azure Container Instances Cont.</a:t>
            </a:r>
          </a:p>
        </p:txBody>
      </p:sp>
      <p:sp>
        <p:nvSpPr>
          <p:cNvPr id="3" name="Text Placeholder 2">
            <a:extLst>
              <a:ext uri="{FF2B5EF4-FFF2-40B4-BE49-F238E27FC236}">
                <a16:creationId xmlns:a16="http://schemas.microsoft.com/office/drawing/2014/main" id="{0FC4FEB9-924A-4420-A9C5-F80531F4C93F}"/>
              </a:ext>
            </a:extLst>
          </p:cNvPr>
          <p:cNvSpPr>
            <a:spLocks noGrp="1"/>
          </p:cNvSpPr>
          <p:nvPr>
            <p:ph type="body" sz="quarter" idx="10"/>
          </p:nvPr>
        </p:nvSpPr>
        <p:spPr>
          <a:xfrm>
            <a:off x="269239" y="1189177"/>
            <a:ext cx="11653523" cy="4975317"/>
          </a:xfrm>
        </p:spPr>
        <p:txBody>
          <a:bodyPr>
            <a:normAutofit/>
          </a:bodyPr>
          <a:lstStyle/>
          <a:p>
            <a:r>
              <a:rPr lang="en-US" dirty="0"/>
              <a:t>Public IP connectivity</a:t>
            </a:r>
          </a:p>
          <a:p>
            <a:pPr lvl="2">
              <a:lnSpc>
                <a:spcPct val="100000"/>
              </a:lnSpc>
            </a:pPr>
            <a:r>
              <a:rPr lang="en-US" dirty="0">
                <a:gradFill>
                  <a:gsLst>
                    <a:gs pos="1250">
                      <a:schemeClr val="tx2"/>
                    </a:gs>
                    <a:gs pos="99000">
                      <a:schemeClr val="tx2"/>
                    </a:gs>
                  </a:gsLst>
                  <a:lin ang="5400000" scaled="0"/>
                </a:gradFill>
              </a:rPr>
              <a:t>With ACI, you can expose your containers directly to the internet with a public IP address. In the future, we will expand our networking capabilities to include integration with virtual networks, load balancers, and other core parts of the Azure networking infrastructure.</a:t>
            </a:r>
          </a:p>
          <a:p>
            <a:endParaRPr lang="en-US" dirty="0"/>
          </a:p>
          <a:p>
            <a:r>
              <a:rPr lang="en-US" dirty="0"/>
              <a:t>Persistent storage</a:t>
            </a:r>
          </a:p>
          <a:p>
            <a:r>
              <a:rPr lang="en-US" sz="2000" dirty="0"/>
              <a:t>To retrieve and persist state with ACI, we offer direct mounting of Azure files shares.</a:t>
            </a:r>
          </a:p>
          <a:p>
            <a:endParaRPr lang="en-US" dirty="0"/>
          </a:p>
          <a:p>
            <a:r>
              <a:rPr lang="en-US" dirty="0"/>
              <a:t>Linux and Windows containers</a:t>
            </a:r>
          </a:p>
          <a:p>
            <a:r>
              <a:rPr lang="en-US" sz="2000" dirty="0"/>
              <a:t>With Azure Container Instances, you can schedule both Windows and Linux containers with the same API. Simply indicate the base OS type and everything else is identical.</a:t>
            </a:r>
          </a:p>
          <a:p>
            <a:endParaRPr lang="en-US" sz="2000" dirty="0"/>
          </a:p>
          <a:p>
            <a:endParaRPr lang="en-US" dirty="0"/>
          </a:p>
          <a:p>
            <a:endParaRPr lang="en-US" dirty="0"/>
          </a:p>
        </p:txBody>
      </p:sp>
    </p:spTree>
    <p:extLst>
      <p:ext uri="{BB962C8B-B14F-4D97-AF65-F5344CB8AC3E}">
        <p14:creationId xmlns:p14="http://schemas.microsoft.com/office/powerpoint/2010/main" val="18423057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242" y="213840"/>
            <a:ext cx="9263276" cy="1325563"/>
          </a:xfrm>
        </p:spPr>
        <p:txBody>
          <a:bodyPr>
            <a:noAutofit/>
          </a:bodyPr>
          <a:lstStyle/>
          <a:p>
            <a:pPr lvl="0">
              <a:spcBef>
                <a:spcPts val="1200"/>
              </a:spcBef>
            </a:pPr>
            <a:r>
              <a:rPr lang="en-US" sz="4000" dirty="0">
                <a:solidFill>
                  <a:schemeClr val="accent5"/>
                </a:solidFill>
              </a:rPr>
              <a:t>Lets Get Started:</a:t>
            </a:r>
            <a:br>
              <a:rPr lang="en-US" sz="4000" dirty="0">
                <a:solidFill>
                  <a:schemeClr val="accent5"/>
                </a:solidFill>
              </a:rPr>
            </a:br>
            <a:br>
              <a:rPr lang="en-US" sz="4000" dirty="0">
                <a:solidFill>
                  <a:schemeClr val="accent5"/>
                </a:solidFill>
              </a:rPr>
            </a:br>
            <a:endParaRPr lang="en-US" sz="4000" dirty="0">
              <a:solidFill>
                <a:schemeClr val="accent5"/>
              </a:solidFill>
            </a:endParaRPr>
          </a:p>
        </p:txBody>
      </p:sp>
      <p:sp>
        <p:nvSpPr>
          <p:cNvPr id="5" name="Title 1">
            <a:extLst>
              <a:ext uri="{FF2B5EF4-FFF2-40B4-BE49-F238E27FC236}">
                <a16:creationId xmlns:a16="http://schemas.microsoft.com/office/drawing/2014/main" id="{2180BDB5-53C0-40BB-B1DD-C00D89B853D6}"/>
              </a:ext>
            </a:extLst>
          </p:cNvPr>
          <p:cNvSpPr txBox="1">
            <a:spLocks/>
          </p:cNvSpPr>
          <p:nvPr/>
        </p:nvSpPr>
        <p:spPr>
          <a:xfrm>
            <a:off x="182242" y="1409067"/>
            <a:ext cx="9263276" cy="372801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400" b="0" i="0" kern="1200">
                <a:solidFill>
                  <a:schemeClr val="tx1"/>
                </a:solidFill>
                <a:latin typeface="Segoe UI Semilight" panose="020B0402040204020203" pitchFamily="34" charset="0"/>
                <a:ea typeface="+mj-ea"/>
                <a:cs typeface="Segoe UI Semilight" panose="020B0402040204020203" pitchFamily="34" charset="0"/>
              </a:defRPr>
            </a:lvl1pPr>
          </a:lstStyle>
          <a:p>
            <a:pPr marL="457200" indent="-457200">
              <a:spcBef>
                <a:spcPts val="1200"/>
              </a:spcBef>
              <a:buFont typeface="Arial" panose="020B0604020202020204" pitchFamily="34" charset="0"/>
              <a:buChar char="•"/>
            </a:pPr>
            <a:r>
              <a:rPr lang="en-US" sz="2800" dirty="0" err="1">
                <a:solidFill>
                  <a:schemeClr val="accent5"/>
                </a:solidFill>
              </a:rPr>
              <a:t>CosmosDB</a:t>
            </a:r>
            <a:r>
              <a:rPr lang="en-US" sz="2800" dirty="0">
                <a:solidFill>
                  <a:schemeClr val="accent5"/>
                </a:solidFill>
              </a:rPr>
              <a:t> Creation (</a:t>
            </a:r>
            <a:r>
              <a:rPr lang="en-US" sz="2800" dirty="0">
                <a:solidFill>
                  <a:schemeClr val="accent5"/>
                </a:solidFill>
                <a:hlinkClick r:id="rId3"/>
              </a:rPr>
              <a:t>https://github.com/AzureCAT-GSI/azure-serverless-workshop/tree/master/04_cosmosdb-to-aci</a:t>
            </a:r>
            <a:r>
              <a:rPr lang="en-US" sz="2800" dirty="0">
                <a:solidFill>
                  <a:schemeClr val="accent5"/>
                </a:solidFill>
              </a:rPr>
              <a:t>)</a:t>
            </a:r>
          </a:p>
          <a:p>
            <a:pPr marL="457200" indent="-457200">
              <a:spcBef>
                <a:spcPts val="1200"/>
              </a:spcBef>
              <a:buFont typeface="Arial" panose="020B0604020202020204" pitchFamily="34" charset="0"/>
              <a:buChar char="•"/>
            </a:pPr>
            <a:r>
              <a:rPr lang="en-US" sz="2800" dirty="0">
                <a:solidFill>
                  <a:schemeClr val="accent5"/>
                </a:solidFill>
              </a:rPr>
              <a:t>Azure Container Instance (</a:t>
            </a:r>
            <a:r>
              <a:rPr lang="en-US" sz="2800" dirty="0">
                <a:solidFill>
                  <a:schemeClr val="accent5"/>
                </a:solidFill>
                <a:hlinkClick r:id="rId4"/>
              </a:rPr>
              <a:t>https://github.com/AzureCAT-GSI/azure-serverless-workshop/tree/master/04_cosmosdb-to-aci/ACI</a:t>
            </a:r>
            <a:r>
              <a:rPr lang="en-US" sz="2800" dirty="0">
                <a:solidFill>
                  <a:schemeClr val="accent5"/>
                </a:solidFill>
              </a:rPr>
              <a:t>)</a:t>
            </a:r>
          </a:p>
        </p:txBody>
      </p:sp>
    </p:spTree>
    <p:extLst>
      <p:ext uri="{BB962C8B-B14F-4D97-AF65-F5344CB8AC3E}">
        <p14:creationId xmlns:p14="http://schemas.microsoft.com/office/powerpoint/2010/main" val="90427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301409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2304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59B4D9"/>
      </a:accent1>
      <a:accent2>
        <a:srgbClr val="BAD80A"/>
      </a:accent2>
      <a:accent3>
        <a:srgbClr val="3999C6"/>
      </a:accent3>
      <a:accent4>
        <a:srgbClr val="7FBA00"/>
      </a:accent4>
      <a:accent5>
        <a:srgbClr val="379AC7"/>
      </a:accent5>
      <a:accent6>
        <a:srgbClr val="70AD47"/>
      </a:accent6>
      <a:hlink>
        <a:srgbClr val="7FBA00"/>
      </a:hlink>
      <a:folHlink>
        <a:srgbClr val="B8D43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Eric Hudson</DisplayName>
        <AccountId>18674</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https://microsoft.sharepoint.com/sites/Infopedia_G01KC/Media/Thumbnails/G01KC-1-26122/Azure%20Cosmos%20DB%20Service%20Overview.png</Url>
      <Description>/sites/Infopedia_G01KC/Media/Thumbnails/G01KC-1-26122/Azure Cosmos DB Service Overview.png</Description>
    </Thumbnail1>
    <i0d941ee1e744ffea7aeee9924c91cbb xmlns="230e9df3-be65-4c73-a93b-d1236ebd677e">
      <Terms xmlns="http://schemas.microsoft.com/office/infopath/2007/PartnerControl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29</Value>
      <Value>26</Value>
      <Value>5</Value>
      <Value>21</Value>
      <Value>20</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G01KC-99682991-26122</_dlc_DocId>
    <_dlc_DocIdUrl xmlns="230e9df3-be65-4c73-a93b-d1236ebd677e">
      <Url>https://microsoft.sharepoint.com/sites/Infopedia_G01KC/_layouts/15/DocIdRedir.aspx?ID=G01KC-99682991-26122</Url>
      <Description>G01KC-99682991-26122</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4d20be9e2a4e26937715fe92d2dcb8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f49a0d92bc07c615813dd5bfed3765a"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A1A955-45EC-49E1-8EF3-4BE52A4641C3}">
  <ds:schemaRefs>
    <ds:schemaRef ds:uri="b3bc04a5-d503-43b1-b98c-a8cf663329d9"/>
    <ds:schemaRef ds:uri="http://purl.org/dc/terms/"/>
    <ds:schemaRef ds:uri="http://purl.org/dc/dcmitype/"/>
    <ds:schemaRef ds:uri="http://schemas.microsoft.com/office/2006/documentManagement/types"/>
    <ds:schemaRef ds:uri="2478d1b8-79bf-461f-b8e8-704d21601f1a"/>
    <ds:schemaRef ds:uri="http://purl.org/dc/elements/1.1/"/>
    <ds:schemaRef ds:uri="http://schemas.microsoft.com/office/infopath/2007/PartnerControls"/>
    <ds:schemaRef ds:uri="http://schemas.openxmlformats.org/package/2006/metadata/core-properties"/>
    <ds:schemaRef ds:uri="230E9DF3-BE65-4C73-A93B-D1236EBD677E"/>
    <ds:schemaRef ds:uri="230e9df3-be65-4c73-a93b-d1236ebd677e"/>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999BC06-2937-4324-BDD5-75220F37F8FD}">
  <ds:schemaRefs>
    <ds:schemaRef ds:uri="http://schemas.microsoft.com/sharepoint/v3/contenttype/forms"/>
  </ds:schemaRefs>
</ds:datastoreItem>
</file>

<file path=customXml/itemProps3.xml><?xml version="1.0" encoding="utf-8"?>
<ds:datastoreItem xmlns:ds="http://schemas.openxmlformats.org/officeDocument/2006/customXml" ds:itemID="{A744DC09-BCAB-4D83-8E72-29929D733EDE}">
  <ds:schemaRefs>
    <ds:schemaRef ds:uri="http://schemas.microsoft.com/sharepoint/events"/>
  </ds:schemaRefs>
</ds:datastoreItem>
</file>

<file path=customXml/itemProps4.xml><?xml version="1.0" encoding="utf-8"?>
<ds:datastoreItem xmlns:ds="http://schemas.openxmlformats.org/officeDocument/2006/customXml" ds:itemID="{00E647C7-41AB-4278-BDCF-B44A1EDB44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2040</TotalTime>
  <Words>4809</Words>
  <Application>Microsoft Office PowerPoint</Application>
  <PresentationFormat>Widescreen</PresentationFormat>
  <Paragraphs>1399</Paragraphs>
  <Slides>79</Slides>
  <Notes>56</Notes>
  <HiddenSlides>6</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79</vt:i4>
      </vt:variant>
    </vt:vector>
  </HeadingPairs>
  <TitlesOfParts>
    <vt:vector size="103" baseType="lpstr">
      <vt:lpstr>ＭＳ Ｐゴシック</vt:lpstr>
      <vt:lpstr>ＭＳ Ｐゴシック</vt:lpstr>
      <vt:lpstr>Arial</vt:lpstr>
      <vt:lpstr>Arial Unicode MS</vt:lpstr>
      <vt:lpstr>Calibri</vt:lpstr>
      <vt:lpstr>Calibri Light</vt:lpstr>
      <vt:lpstr>Consolas</vt:lpstr>
      <vt:lpstr>Myriad Pro Light</vt:lpstr>
      <vt:lpstr>Segoe Light</vt:lpstr>
      <vt:lpstr>Segoe UI</vt:lpstr>
      <vt:lpstr>Segoe UI Black</vt:lpstr>
      <vt:lpstr>Segoe UI Light</vt:lpstr>
      <vt:lpstr>Segoe UI Semibold</vt:lpstr>
      <vt:lpstr>Segoe UI Semilight</vt:lpstr>
      <vt:lpstr>Times New Roman</vt:lpstr>
      <vt:lpstr>Wingdings</vt:lpstr>
      <vt:lpstr>Office Theme</vt:lpstr>
      <vt:lpstr>WHITE TEMPLATE</vt:lpstr>
      <vt:lpstr>1_Azure 2015</vt:lpstr>
      <vt:lpstr>5-30721_Build_2016_Template_Light</vt:lpstr>
      <vt:lpstr>1_Azure_2015</vt:lpstr>
      <vt:lpstr>2_Azure 2015</vt:lpstr>
      <vt:lpstr>2_BUILD CHARCOAL BACKGROUND</vt:lpstr>
      <vt:lpstr>1_Office Theme</vt:lpstr>
      <vt:lpstr>Azure Serverless Workshop</vt:lpstr>
      <vt:lpstr>Agenda:</vt:lpstr>
      <vt:lpstr>What is “serverless”</vt:lpstr>
      <vt:lpstr>How is it different</vt:lpstr>
      <vt:lpstr>Benefits of “serverless”</vt:lpstr>
      <vt:lpstr>Signs that a serverless pattern might be useful for a given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Introduction:</vt:lpstr>
      <vt:lpstr>Application Architecture</vt:lpstr>
      <vt:lpstr>App Service overview </vt:lpstr>
      <vt:lpstr>Industry-leading Application PaaS Platform </vt:lpstr>
      <vt:lpstr>       Azure App Service</vt:lpstr>
      <vt:lpstr>A seamless developer experience   </vt:lpstr>
      <vt:lpstr>App Service</vt:lpstr>
      <vt:lpstr>450K active customers | 1.2M apps &amp; sites hosted |&gt;13B requests per day</vt:lpstr>
      <vt:lpstr>PowerPoint Presentation</vt:lpstr>
      <vt:lpstr>Digital marketing website Enable global campaigns, digital events, and rich customer communications </vt:lpstr>
      <vt:lpstr>Branded website with personalized experience and mobile notifications</vt:lpstr>
      <vt:lpstr>Global multi-channel digital marketing site with social integration and analytics</vt:lpstr>
      <vt:lpstr>Transactional apps Deliver personalized, scalable, and secure transactional experience</vt:lpstr>
      <vt:lpstr>Fault-tolerant E-Commerce with personalized recommendations </vt:lpstr>
      <vt:lpstr>Gaming app that use machine learning and batch analytics</vt:lpstr>
      <vt:lpstr>Modern line of business apps Enhance existing enterprise apps with modern experience and capabilities</vt:lpstr>
      <vt:lpstr>Real-time Inventory integration supporting IoT </vt:lpstr>
      <vt:lpstr>Line of Business app with VPN and access to on-prem resources</vt:lpstr>
      <vt:lpstr>PowerPoint Presentation</vt:lpstr>
      <vt:lpstr>PowerPoint Presentation</vt:lpstr>
      <vt:lpstr>PowerPoint Presentation</vt:lpstr>
      <vt:lpstr>PowerPoint Presentation</vt:lpstr>
      <vt:lpstr>App Service features and capabilities</vt:lpstr>
      <vt:lpstr>       App Service Isolated</vt:lpstr>
      <vt:lpstr>Ecommerce app with scalable and secure architecture </vt:lpstr>
      <vt:lpstr>Multi-tier app based on ILB ASE with geo distribution</vt:lpstr>
      <vt:lpstr>ILB ASE + VNET integration 2 tier application</vt:lpstr>
      <vt:lpstr>Web App comes to Linux, featuring container support</vt:lpstr>
      <vt:lpstr>       Web app for containers</vt:lpstr>
      <vt:lpstr>Sample architecture </vt:lpstr>
      <vt:lpstr> Get started with Azure App Service !</vt:lpstr>
      <vt:lpstr>Serverless Patterns  with Azure Functions</vt:lpstr>
      <vt:lpstr>PowerPoint Presentation</vt:lpstr>
      <vt:lpstr>PowerPoint Presentation</vt:lpstr>
      <vt:lpstr>PowerPoint Presentation</vt:lpstr>
      <vt:lpstr>Azure Functions</vt:lpstr>
      <vt:lpstr>Azure Functions architecture</vt:lpstr>
      <vt:lpstr>Microservice tools and approaches</vt:lpstr>
      <vt:lpstr>Dual abstraction</vt:lpstr>
      <vt:lpstr>Platform and scaling</vt:lpstr>
      <vt:lpstr>Dynamic tier pricing</vt:lpstr>
      <vt:lpstr>Functions programming concepts</vt:lpstr>
      <vt:lpstr>PowerPoint Presentation</vt:lpstr>
      <vt:lpstr>Get started!</vt:lpstr>
      <vt:lpstr>Azure Cosmos DB Globally distributed, multi-model database service </vt:lpstr>
      <vt:lpstr>Developing planet-scale apps comes with  planet-scale challenges</vt:lpstr>
      <vt:lpstr>Put your data where your users are </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Powering global solutions Field-tested by Microsoft’s planet-scale services and industry-leading enterprises apps </vt:lpstr>
      <vt:lpstr>Domino’s Pizza delivers  through globally-distributed apps </vt:lpstr>
      <vt:lpstr>Toyota steers IoT telemetrics toward the future </vt:lpstr>
      <vt:lpstr>Personalized services score big with Real Madrid fans </vt:lpstr>
      <vt:lpstr>Jet.com flies through busy retail peaks </vt:lpstr>
      <vt:lpstr>Next Games RPG springs to life with Azure Cosmos DB </vt:lpstr>
      <vt:lpstr>Powering global solutions Field-tested by Microsoft’s planet-scale services and industry-leading enterprises apps</vt:lpstr>
      <vt:lpstr>Azure Cosmos DB stacks up </vt:lpstr>
      <vt:lpstr>Azure Container Instances</vt:lpstr>
      <vt:lpstr>Azure Container Instances Cont.</vt:lpstr>
      <vt:lpstr>Lets Get Started: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Service Overview</dc:title>
  <dc:creator>Scott Knackstedt</dc:creator>
  <cp:lastModifiedBy>Ali Hussain</cp:lastModifiedBy>
  <cp:revision>108</cp:revision>
  <dcterms:created xsi:type="dcterms:W3CDTF">2017-05-03T22:05:47Z</dcterms:created>
  <dcterms:modified xsi:type="dcterms:W3CDTF">2017-09-28T13:14:04Z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joannem@microsoft.com</vt:lpwstr>
  </property>
  <property fmtid="{D5CDD505-2E9C-101B-9397-08002B2CF9AE}" pid="6" name="MSIP_Label_f42aa342-8706-4288-bd11-ebb85995028c_SetDate">
    <vt:lpwstr>2017-05-09T15:37:43.5470299-07:00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0x0101000E4CB7077FEE4FF7AE86D4A500EEC7800300F96E2758736AEF45AFCE0C190C2A9DEC00CC074746C0EF6D439A06F1AAD31A3C2B</vt:lpwstr>
  </property>
  <property fmtid="{D5CDD505-2E9C-101B-9397-08002B2CF9AE}" pid="12" name="ParentID1">
    <vt:lpwstr>G01KC-1-25886</vt:lpwstr>
  </property>
  <property fmtid="{D5CDD505-2E9C-101B-9397-08002B2CF9AE}" pid="13" name="FolderExtensions">
    <vt:lpwstr/>
  </property>
  <property fmtid="{D5CDD505-2E9C-101B-9397-08002B2CF9AE}" pid="14" name="_dlc_policyId">
    <vt:lpwstr/>
  </property>
  <property fmtid="{D5CDD505-2E9C-101B-9397-08002B2CF9AE}" pid="15" name="ItemRetentionFormula">
    <vt:lpwstr/>
  </property>
  <property fmtid="{D5CDD505-2E9C-101B-9397-08002B2CF9AE}" pid="16" name="_dlc_DocIdItemGuid">
    <vt:lpwstr>6e141ea0-6835-458e-8afe-422952c2b204</vt:lpwstr>
  </property>
  <property fmtid="{D5CDD505-2E9C-101B-9397-08002B2CF9AE}" pid="17" name="of67e5d4b76f4a9db8769983fda9cec0">
    <vt:lpwstr/>
  </property>
  <property fmtid="{D5CDD505-2E9C-101B-9397-08002B2CF9AE}" pid="18" name="NewsType">
    <vt:lpwstr/>
  </property>
  <property fmtid="{D5CDD505-2E9C-101B-9397-08002B2CF9AE}" pid="19" name="TaxKeyword">
    <vt:lpwstr/>
  </property>
  <property fmtid="{D5CDD505-2E9C-101B-9397-08002B2CF9AE}" pid="20" name="Region">
    <vt:lpwstr/>
  </property>
  <property fmtid="{D5CDD505-2E9C-101B-9397-08002B2CF9AE}" pid="21" name="Confidentiality">
    <vt:lpwstr>5;#Microsoft confidential|461efa83-0283-486a-a8d5-943328f3693f</vt:lpwstr>
  </property>
  <property fmtid="{D5CDD505-2E9C-101B-9397-08002B2CF9AE}" pid="22" name="ItemType">
    <vt:lpwstr>16;#customer presentations|18e9ae94-e321-4eea-82d2-ad5b2f470f3c</vt:lpwstr>
  </property>
  <property fmtid="{D5CDD505-2E9C-101B-9397-08002B2CF9AE}" pid="23" name="ga0c0bf70a6644469c61b3efa7025301">
    <vt:lpwstr/>
  </property>
  <property fmtid="{D5CDD505-2E9C-101B-9397-08002B2CF9AE}" pid="24" name="MSProducts">
    <vt:lpwstr/>
  </property>
  <property fmtid="{D5CDD505-2E9C-101B-9397-08002B2CF9AE}" pid="25" name="Industries">
    <vt:lpwstr/>
  </property>
  <property fmtid="{D5CDD505-2E9C-101B-9397-08002B2CF9AE}" pid="26" name="Competitors">
    <vt:lpwstr/>
  </property>
  <property fmtid="{D5CDD505-2E9C-101B-9397-08002B2CF9AE}" pid="27" name="SMSGDomain">
    <vt:lpwstr>21;#Cloud and Enterprise|adc2fe87-c79a-4ded-a449-3f86b954069d;#20;#Microsoft Azure Domain|d600a391-d529-4311-892b-2c05c1ab2538</vt:lpwstr>
  </property>
  <property fmtid="{D5CDD505-2E9C-101B-9397-08002B2CF9AE}" pid="28" name="ExperienceContentType">
    <vt:lpwstr/>
  </property>
  <property fmtid="{D5CDD505-2E9C-101B-9397-08002B2CF9AE}" pid="29" name="BusinessArchitecture">
    <vt:lpwstr/>
  </property>
  <property fmtid="{D5CDD505-2E9C-101B-9397-08002B2CF9AE}" pid="30" name="Products">
    <vt:lpwstr>26;#Microsoft Azure|669a3112-5edf-444b-a003-630063601f07</vt:lpwstr>
  </property>
  <property fmtid="{D5CDD505-2E9C-101B-9397-08002B2CF9AE}" pid="31" name="l6f004f21209409da86a713c0f24627d">
    <vt:lpwstr/>
  </property>
  <property fmtid="{D5CDD505-2E9C-101B-9397-08002B2CF9AE}" pid="32" name="MSProductsTaxHTField0">
    <vt:lpwstr/>
  </property>
  <property fmtid="{D5CDD505-2E9C-101B-9397-08002B2CF9AE}" pid="33" name="Languages">
    <vt:lpwstr/>
  </property>
  <property fmtid="{D5CDD505-2E9C-101B-9397-08002B2CF9AE}" pid="34" name="e8080b0481964c759b2c36ae49591b31">
    <vt:lpwstr/>
  </property>
  <property fmtid="{D5CDD505-2E9C-101B-9397-08002B2CF9AE}" pid="35" name="TechnicalLevel">
    <vt:lpwstr/>
  </property>
  <property fmtid="{D5CDD505-2E9C-101B-9397-08002B2CF9AE}" pid="36" name="Audiences">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Roles">
    <vt:lpwstr/>
  </property>
  <property fmtid="{D5CDD505-2E9C-101B-9397-08002B2CF9AE}" pid="41" name="NewsSource">
    <vt:lpwstr/>
  </property>
  <property fmtid="{D5CDD505-2E9C-101B-9397-08002B2CF9AE}" pid="42" name="SMSGTags">
    <vt:lpwstr/>
  </property>
  <property fmtid="{D5CDD505-2E9C-101B-9397-08002B2CF9AE}" pid="43" name="MSPhysicalGeography">
    <vt:lpwstr/>
  </property>
  <property fmtid="{D5CDD505-2E9C-101B-9397-08002B2CF9AE}" pid="44" name="j3562c58ee414e028925bc902cfc01a1">
    <vt:lpwstr/>
  </property>
  <property fmtid="{D5CDD505-2E9C-101B-9397-08002B2CF9AE}" pid="45" name="EnterpriseDomainTags">
    <vt:lpwstr/>
  </property>
  <property fmtid="{D5CDD505-2E9C-101B-9397-08002B2CF9AE}" pid="46" name="la4444b61d19467597d63190b69ac227">
    <vt:lpwstr/>
  </property>
  <property fmtid="{D5CDD505-2E9C-101B-9397-08002B2CF9AE}" pid="47" name="ActivitiesAndPrograms">
    <vt:lpwstr/>
  </property>
  <property fmtid="{D5CDD505-2E9C-101B-9397-08002B2CF9AE}" pid="48" name="Segments">
    <vt:lpwstr/>
  </property>
  <property fmtid="{D5CDD505-2E9C-101B-9397-08002B2CF9AE}" pid="49" name="Partners">
    <vt:lpwstr/>
  </property>
  <property fmtid="{D5CDD505-2E9C-101B-9397-08002B2CF9AE}" pid="50" name="Topics">
    <vt:lpwstr>29;#features|94b87768-f145-4764-adbd-fec700e47348</vt:lpwstr>
  </property>
  <property fmtid="{D5CDD505-2E9C-101B-9397-08002B2CF9AE}" pid="51" name="Groups">
    <vt:lpwstr/>
  </property>
  <property fmtid="{D5CDD505-2E9C-101B-9397-08002B2CF9AE}" pid="52" name="_docset_NoMedatataSyncRequired">
    <vt:lpwstr>False</vt:lpwstr>
  </property>
</Properties>
</file>